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13"/>
    <p:restoredTop sz="94674"/>
  </p:normalViewPr>
  <p:slideViewPr>
    <p:cSldViewPr snapToGrid="0" snapToObjects="1">
      <p:cViewPr varScale="1">
        <p:scale>
          <a:sx n="76" d="100"/>
          <a:sy n="76" d="100"/>
        </p:scale>
        <p:origin x="20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111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36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7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08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42711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4032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57793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7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73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17076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13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CC48E22-2055-DA49-8B2F-85F74876FDEF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975D5F-A5ED-0A4D-A0C2-F3C549F1053A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344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8197D25-70A0-2541-B426-171DA0AAD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7226" y="914400"/>
            <a:ext cx="3448878" cy="4333461"/>
          </a:xfrm>
        </p:spPr>
        <p:txBody>
          <a:bodyPr/>
          <a:lstStyle/>
          <a:p>
            <a:br>
              <a:rPr lang="pt-BR" sz="2800" dirty="0"/>
            </a:br>
            <a:r>
              <a:rPr lang="pt-BR" sz="2800" dirty="0"/>
              <a:t> </a:t>
            </a:r>
            <a:r>
              <a:rPr lang="pt-BR" sz="6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por ela </a:t>
            </a:r>
            <a:r>
              <a:rPr lang="pt-BR" sz="60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</a:t>
            </a:r>
            <a:r>
              <a:rPr lang="pt-BR" sz="6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br>
              <a:rPr lang="pt-BR" sz="60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t-BR" sz="6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com ela</a:t>
            </a:r>
            <a:endParaRPr sz="6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77FE0D7-F487-D14A-A613-B1868E3F4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122" y="5784574"/>
            <a:ext cx="9839739" cy="93690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UMA CONVERSA SOBRE O SEU LIVRO: </a:t>
            </a:r>
          </a:p>
          <a:p>
            <a:r>
              <a:rPr lang="pt-BR" i="1" dirty="0"/>
              <a:t>MEMÓRIAS DA PLANTAÇÃO – EPISÓDIOS DE RACISMO COTIDIANO</a:t>
            </a:r>
            <a:endParaRPr i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7A9BD8-56DF-6A43-A415-6C0C13C6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435" y="1250466"/>
            <a:ext cx="2842592" cy="399739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4F3D8B1-3127-0846-94C9-85D373A8B444}"/>
              </a:ext>
            </a:extLst>
          </p:cNvPr>
          <p:cNvSpPr txBox="1"/>
          <p:nvPr/>
        </p:nvSpPr>
        <p:spPr>
          <a:xfrm>
            <a:off x="785192" y="2286000"/>
            <a:ext cx="2981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GRADA KILOMBA</a:t>
            </a:r>
            <a:endParaRPr sz="600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258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7CCFD-94CC-0842-8400-ACC3215F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É ELA? UM POUCO DE SUA TRAJETÓRIA...</a:t>
            </a:r>
            <a:endParaRPr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5CE83A-908C-4140-8EAB-1706722EF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764822"/>
          </a:xfrm>
        </p:spPr>
        <p:txBody>
          <a:bodyPr>
            <a:no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Nasce em Lisboa em 1968.</a:t>
            </a:r>
          </a:p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Escritora, teórica, psicóloga e artista multidisciplinar. </a:t>
            </a:r>
          </a:p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É descendente de angolanos, portugueses e são-tomenses.</a:t>
            </a:r>
          </a:p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Hoje vive em Berlim. </a:t>
            </a:r>
          </a:p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Trabalhou com pessoas de Angola e Moçambique traumatizadas pela guerra e desenvolve projetos artísticos terapêuticos para trabalhar a relação entre TRAUMA E MEMÓRIA.</a:t>
            </a:r>
          </a:p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Foi professora universitária.</a:t>
            </a:r>
          </a:p>
          <a:p>
            <a:r>
              <a:rPr lang="pt-BR" sz="2400" dirty="0">
                <a:solidFill>
                  <a:schemeClr val="tx1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Trabalha linguagens híbridas que unem texto, performance, encenação, instalação, coreografia e vídeo.</a:t>
            </a:r>
            <a:endParaRPr sz="2400" dirty="0">
              <a:solidFill>
                <a:schemeClr val="tx1"/>
              </a:solidFill>
              <a:latin typeface="Avenir Roman" panose="020005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58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98E57-40D8-4645-B0C8-2EBA54E6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49458"/>
          </a:xfrm>
        </p:spPr>
        <p:txBody>
          <a:bodyPr/>
          <a:lstStyle/>
          <a:p>
            <a:r>
              <a:rPr lang="pt-BR" dirty="0"/>
              <a:t>Imagens de sua arte</a:t>
            </a:r>
            <a:endParaRPr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EA1CD5-5300-274B-AD1E-AB2C22C8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817" y="1331843"/>
            <a:ext cx="10257183" cy="5078896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Desobediências poéticas (2019) – Pinacoteca de São Paulo :</a:t>
            </a:r>
          </a:p>
          <a:p>
            <a:endParaRPr b="1" dirty="0">
              <a:solidFill>
                <a:schemeClr val="tx1"/>
              </a:solidFill>
              <a:latin typeface="Avenir Roman" panose="02000503020000020003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12360C-EBF2-3945-A929-2C2CD5DA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31" y="1888435"/>
            <a:ext cx="3150704" cy="19977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4764F3-7F75-E145-9829-586251E1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92" y="1888435"/>
            <a:ext cx="2832652" cy="19083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FD10F7-5C7A-F94C-9543-AA3F7302A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853" y="1888434"/>
            <a:ext cx="2584174" cy="18373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7C77CF-2FE1-F142-ABA0-E5F724871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30" y="3861351"/>
            <a:ext cx="3001617" cy="24698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DA30F84-AB4B-7946-8D6C-CEDEAFD35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482" y="3871291"/>
            <a:ext cx="2655957" cy="236302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113168C-BE74-E440-89D8-EC4407DB4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699" y="3796748"/>
            <a:ext cx="2879588" cy="23763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F09755-3437-804E-B3DE-69D3F6484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635" y="1700072"/>
            <a:ext cx="2578652" cy="20256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D95324B-84BF-CB41-AF92-AFA554043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6812" y="3914099"/>
            <a:ext cx="2601292" cy="23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9FF0A-47B1-3A40-A7ED-51C57918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208721"/>
            <a:ext cx="10178322" cy="1242391"/>
          </a:xfrm>
        </p:spPr>
        <p:txBody>
          <a:bodyPr>
            <a:normAutofit fontScale="90000"/>
          </a:bodyPr>
          <a:lstStyle/>
          <a:p>
            <a:r>
              <a:rPr lang="pt-BR" dirty="0"/>
              <a:t>sua exposição atual:</a:t>
            </a:r>
            <a:br>
              <a:rPr lang="pt-BR" dirty="0"/>
            </a:br>
            <a:r>
              <a:rPr lang="pt-BR" dirty="0"/>
              <a:t>o barco (The </a:t>
            </a:r>
            <a:r>
              <a:rPr lang="pt-BR" dirty="0" err="1"/>
              <a:t>boat</a:t>
            </a:r>
            <a:r>
              <a:rPr lang="pt-BR" dirty="0"/>
              <a:t>) / </a:t>
            </a:r>
            <a:r>
              <a:rPr lang="pt-BR" dirty="0" err="1"/>
              <a:t>Maat</a:t>
            </a:r>
            <a:r>
              <a:rPr lang="pt-BR" dirty="0"/>
              <a:t> (Lisboa)</a:t>
            </a:r>
            <a:endParaRPr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304AFD1-5C01-C94E-ACDB-0103FC977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84" y="1604637"/>
            <a:ext cx="2898555" cy="193151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DBC7D0-0E0B-7141-8F28-D432365C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81" y="3515233"/>
            <a:ext cx="2969120" cy="282708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1DB4872-E680-684F-8A00-8E08E863C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3338" y="1574893"/>
            <a:ext cx="2303862" cy="19612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F19E5D6-FEEE-7440-88CD-0A224D4F9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756" y="3536151"/>
            <a:ext cx="2798581" cy="28061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63F8EAD-77BE-BB4F-B7CF-5E8545E71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1" y="3519542"/>
            <a:ext cx="2932042" cy="282277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9CC6373-0805-4B47-97CE-FAC05B13B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295" y="1607566"/>
            <a:ext cx="2932043" cy="194948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06987E9-401E-E34E-A7CA-46E449101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3338" y="3557046"/>
            <a:ext cx="2303862" cy="278527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9C62A7F-BD64-734E-9C6A-118D3A90A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203" y="1574893"/>
            <a:ext cx="2943998" cy="19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3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DCC74-0D74-6C4D-A6BB-4647DB41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t-BR" sz="4000" dirty="0"/>
              <a:t>UMA possível entrada (LEITURA) DE SUA OBRA:  </a:t>
            </a:r>
            <a:br>
              <a:rPr lang="pt-BR" sz="4000" dirty="0"/>
            </a:br>
            <a:r>
              <a:rPr lang="pt-BR" sz="4000" dirty="0"/>
              <a:t>“</a:t>
            </a:r>
            <a:r>
              <a:rPr lang="pt-BR" sz="4000" i="1" dirty="0"/>
              <a:t>Plantation Memories: </a:t>
            </a:r>
            <a:r>
              <a:rPr lang="pt-BR" sz="4000" i="1" dirty="0" err="1"/>
              <a:t>Episodes</a:t>
            </a:r>
            <a:r>
              <a:rPr lang="pt-BR" sz="4000" i="1" dirty="0"/>
              <a:t> </a:t>
            </a:r>
            <a:r>
              <a:rPr lang="pt-BR" sz="4000" i="1" dirty="0" err="1"/>
              <a:t>of</a:t>
            </a:r>
            <a:r>
              <a:rPr lang="pt-BR" sz="4000" i="1" dirty="0"/>
              <a:t> </a:t>
            </a:r>
            <a:r>
              <a:rPr lang="pt-BR" sz="4000" i="1" dirty="0" err="1"/>
              <a:t>Everyday</a:t>
            </a:r>
            <a:r>
              <a:rPr lang="pt-BR" sz="4000" i="1" dirty="0"/>
              <a:t> </a:t>
            </a:r>
            <a:r>
              <a:rPr lang="pt-BR" sz="4000" i="1" dirty="0" err="1"/>
              <a:t>Racism</a:t>
            </a:r>
            <a:r>
              <a:rPr lang="pt-BR" sz="4000" i="1" dirty="0"/>
              <a:t>”</a:t>
            </a:r>
            <a:endParaRPr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AFC152-29B2-8643-92A9-98029AE0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977887"/>
            <a:ext cx="10178322" cy="448254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800" dirty="0">
                <a:solidFill>
                  <a:schemeClr val="tx1"/>
                </a:solidFill>
                <a:latin typeface="Avenir Roman" panose="02000503020000020003" pitchFamily="2" charset="0"/>
              </a:rPr>
              <a:t>QUE TIPOS DE ALIANÇAS GRADA REALIZA NO PROCESSO DE ESCRITURA DO LIVRO? </a:t>
            </a:r>
          </a:p>
          <a:p>
            <a:pPr algn="just"/>
            <a:r>
              <a:rPr lang="pt-BR" sz="2800" dirty="0">
                <a:solidFill>
                  <a:schemeClr val="tx1"/>
                </a:solidFill>
                <a:latin typeface="Avenir Roman" panose="02000503020000020003" pitchFamily="2" charset="0"/>
              </a:rPr>
              <a:t>Primeira aliança:  (auto)conexão “aliar-se consigo mesma” e tomar sua experiência vital como um disparador </a:t>
            </a:r>
            <a:r>
              <a:rPr lang="pt-BR" sz="2800" dirty="0" err="1">
                <a:solidFill>
                  <a:schemeClr val="tx1"/>
                </a:solidFill>
                <a:latin typeface="Avenir Roman" panose="02000503020000020003" pitchFamily="2" charset="0"/>
              </a:rPr>
              <a:t>problematológico</a:t>
            </a:r>
            <a:r>
              <a:rPr lang="pt-BR" sz="2800" dirty="0">
                <a:solidFill>
                  <a:schemeClr val="tx1"/>
                </a:solidFill>
                <a:latin typeface="Avenir Roman" panose="02000503020000020003" pitchFamily="2" charset="0"/>
              </a:rPr>
              <a:t>;</a:t>
            </a:r>
          </a:p>
          <a:p>
            <a:pPr algn="just"/>
            <a:r>
              <a:rPr lang="pt-BR" sz="2800" dirty="0">
                <a:solidFill>
                  <a:schemeClr val="tx1"/>
                </a:solidFill>
                <a:latin typeface="Avenir Roman" panose="02000503020000020003" pitchFamily="2" charset="0"/>
              </a:rPr>
              <a:t>Segunda aliança: suas conexões teóricas e acadêmicas. Com quem Grada </a:t>
            </a:r>
            <a:r>
              <a:rPr lang="pt-BR" sz="2800" dirty="0" err="1">
                <a:solidFill>
                  <a:schemeClr val="tx1"/>
                </a:solidFill>
                <a:latin typeface="Avenir Roman" panose="02000503020000020003" pitchFamily="2" charset="0"/>
              </a:rPr>
              <a:t>kilomba</a:t>
            </a:r>
            <a:r>
              <a:rPr lang="pt-BR" sz="2800" dirty="0">
                <a:solidFill>
                  <a:schemeClr val="tx1"/>
                </a:solidFill>
                <a:latin typeface="Avenir Roman" panose="02000503020000020003" pitchFamily="2" charset="0"/>
              </a:rPr>
              <a:t> conversa? </a:t>
            </a:r>
          </a:p>
          <a:p>
            <a:pPr algn="just"/>
            <a:r>
              <a:rPr lang="pt-BR" sz="2800" dirty="0">
                <a:solidFill>
                  <a:schemeClr val="tx1"/>
                </a:solidFill>
                <a:latin typeface="Avenir Roman" panose="02000503020000020003" pitchFamily="2" charset="0"/>
              </a:rPr>
              <a:t>Terceira  aliança: a conexão entre vida, teoria e (uma nova) prática. Desenho das estratégias de descolonização. </a:t>
            </a:r>
          </a:p>
          <a:p>
            <a:endParaRPr lang="pt-BR" u="sng" dirty="0"/>
          </a:p>
          <a:p>
            <a:endParaRPr lang="pt-BR" u="sng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558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81D64-EB7E-FB4C-8A17-C7F03D1B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1794285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O PROBLEMA DA TRADUÇÃO DO LIVRO –</a:t>
            </a:r>
            <a:br>
              <a:rPr lang="pt-BR" sz="4400" dirty="0"/>
            </a:br>
            <a:r>
              <a:rPr lang="pt-BR" sz="4400" dirty="0"/>
              <a:t> A TRADUÇÃO COMO UM PROBLEMA A SER ACOMPANHADO E ENFRENTADO! </a:t>
            </a:r>
            <a:br>
              <a:rPr lang="pt-BR" dirty="0"/>
            </a:br>
            <a:endParaRPr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6716A2-3CAE-A544-A3F4-E6052AAF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176669"/>
            <a:ext cx="10178322" cy="4303644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Livro é publicado em Inglês em 2008 e sua tradução ao português ocorre em 2019 -</a:t>
            </a:r>
          </a:p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(No Brasil pela editora </a:t>
            </a:r>
            <a:r>
              <a:rPr lang="pt-BR" dirty="0" err="1">
                <a:solidFill>
                  <a:schemeClr val="tx1"/>
                </a:solidFill>
                <a:latin typeface="Avenir Roman" panose="02000503020000020003" pitchFamily="2" charset="0"/>
              </a:rPr>
              <a:t>cobogó</a:t>
            </a: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)</a:t>
            </a:r>
          </a:p>
          <a:p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O português é ancorado na terminologia colonial.  E este fato foi um problema para o processo de tradução. </a:t>
            </a:r>
          </a:p>
          <a:p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Ela escreve o livro em inglês porque entende que existem mais </a:t>
            </a: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termos </a:t>
            </a:r>
            <a:r>
              <a:rPr lang="pt-BR" b="1" dirty="0" err="1">
                <a:solidFill>
                  <a:schemeClr val="tx1"/>
                </a:solidFill>
                <a:latin typeface="Avenir Roman" panose="02000503020000020003" pitchFamily="2" charset="0"/>
              </a:rPr>
              <a:t>plurihabilitados</a:t>
            </a: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 a serem utilizados e trabalhados</a:t>
            </a: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 </a:t>
            </a:r>
          </a:p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 (já construindo a crítica do que se chama de termos neutros). </a:t>
            </a:r>
          </a:p>
          <a:p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Um exemplo deste exercício de invenção de escrita cotidiana foi o livro que Grada escreveu com outras autoras não tem tradução para o português, intitulado: </a:t>
            </a:r>
            <a:r>
              <a:rPr lang="pt-BR" b="1" i="1" dirty="0">
                <a:solidFill>
                  <a:schemeClr val="tx1"/>
                </a:solidFill>
                <a:latin typeface="Avenir Roman" panose="02000503020000020003" pitchFamily="2" charset="0"/>
              </a:rPr>
              <a:t>mitos, máscaras e sujeitos </a:t>
            </a: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publicado em 2002 na Alemanha. O livro é uma antologia sobre os estudos críticos da </a:t>
            </a:r>
            <a:r>
              <a:rPr lang="pt-BR" dirty="0" err="1">
                <a:solidFill>
                  <a:schemeClr val="tx1"/>
                </a:solidFill>
                <a:latin typeface="Avenir Roman" panose="02000503020000020003" pitchFamily="2" charset="0"/>
              </a:rPr>
              <a:t>branquitude</a:t>
            </a: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 – (sem tradução para o português).</a:t>
            </a:r>
          </a:p>
        </p:txBody>
      </p:sp>
    </p:spTree>
    <p:extLst>
      <p:ext uri="{BB962C8B-B14F-4D97-AF65-F5344CB8AC3E}">
        <p14:creationId xmlns:p14="http://schemas.microsoft.com/office/powerpoint/2010/main" val="904901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09007-BB9E-7A4A-A9B8-F1D523DA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u="sng" dirty="0"/>
              <a:t>*PROPOSTA – UM Exercício DE PERSPECTIVA</a:t>
            </a:r>
            <a:br>
              <a:rPr lang="pt-BR" dirty="0"/>
            </a:br>
            <a:endParaRPr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920BA4-9E4E-C145-A3E9-3044C6DA6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122" y="1222514"/>
            <a:ext cx="10306878" cy="5277678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UM TEMPO: anos pandêmicos </a:t>
            </a: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(março de 2020 até hoje).</a:t>
            </a:r>
          </a:p>
          <a:p>
            <a:pPr marL="457200" lvl="0" indent="-457200" algn="just">
              <a:buAutoNum type="arabicPeriod"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Criar uma linguagem na qual se possa efetivamente existir.</a:t>
            </a:r>
          </a:p>
          <a:p>
            <a:pPr marL="0" lv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(perspectiva criadora)</a:t>
            </a:r>
          </a:p>
          <a:p>
            <a:pPr marL="0" lv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2. Desmantelar toda operação linguística que conhecemos e propor novas percepções,  imagens, novas palavras, novos termos. </a:t>
            </a:r>
          </a:p>
          <a:p>
            <a:pPr marL="0" lvl="0" indent="0" algn="just">
              <a:buNone/>
            </a:pP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(perspectiva liberadora)</a:t>
            </a:r>
          </a:p>
          <a:p>
            <a:pPr marL="0" lv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3. Pensar juntos e experimentar juntos quais são os vocábulos que queremos ter associados a nós defendendo-os  e praticando-os. </a:t>
            </a:r>
          </a:p>
          <a:p>
            <a:pPr marL="0" lvl="0" indent="0" algn="just">
              <a:buNone/>
            </a:pP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(perspectiva afirmadora e </a:t>
            </a:r>
            <a:r>
              <a:rPr lang="pt-BR" b="1" dirty="0" err="1">
                <a:solidFill>
                  <a:schemeClr val="tx1"/>
                </a:solidFill>
                <a:latin typeface="Avenir Roman" panose="02000503020000020003" pitchFamily="2" charset="0"/>
              </a:rPr>
              <a:t>potencializadora</a:t>
            </a:r>
            <a:r>
              <a:rPr lang="pt-BR" b="1" dirty="0">
                <a:solidFill>
                  <a:schemeClr val="tx1"/>
                </a:solidFill>
                <a:latin typeface="Avenir Roman" panose="02000503020000020003" pitchFamily="2" charset="0"/>
              </a:rPr>
              <a:t>)</a:t>
            </a:r>
          </a:p>
          <a:p>
            <a:pPr marL="0" lv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Qual é a ideia? Compor uma arquitetura do aconchego e do pertencimento para as (palavras e para as sensações); Há que pensar que algumas palavras estão em nós e precisam ser inventadas! Ativemos esta invenção!!!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Avenir Roman" panose="02000503020000020003" pitchFamily="2" charset="0"/>
              </a:rPr>
              <a:t>Exemplo: tomemos como imagem provocadora o movimento atual de crianças como aquelas que estão a inventar novas terminologias porque estão a VER, SENTIR E OUVIR DE MODO DISTINTO O QUE SE PASSA NO MUNDO...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8810020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{7411EB0F-2445-5B4E-ADFB-347EA97A3D40}tf10001071</Template>
  <TotalTime>86</TotalTime>
  <Words>550</Words>
  <Application>Microsoft Macintosh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Avenir Roman</vt:lpstr>
      <vt:lpstr>Gill Sans MT</vt:lpstr>
      <vt:lpstr>Impact</vt:lpstr>
      <vt:lpstr>Selo</vt:lpstr>
      <vt:lpstr>  por ela e  com ela</vt:lpstr>
      <vt:lpstr>QUEM É ELA? UM POUCO DE SUA TRAJETÓRIA...</vt:lpstr>
      <vt:lpstr>Imagens de sua arte</vt:lpstr>
      <vt:lpstr>sua exposição atual: o barco (The boat) / Maat (Lisboa)</vt:lpstr>
      <vt:lpstr>UMA possível entrada (LEITURA) DE SUA OBRA:   “Plantation Memories: Episodes of Everyday Racism”</vt:lpstr>
      <vt:lpstr>O PROBLEMA DA TRADUÇÃO DO LIVRO –  A TRADUÇÃO COMO UM PROBLEMA A SER ACOMPANHADO E ENFRENTADO!  </vt:lpstr>
      <vt:lpstr>*PROPOSTA – UM Exercício DE PERSPECTIVA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por ela e  com ela</dc:title>
  <dc:creator>Usuário do Microsoft Office</dc:creator>
  <cp:lastModifiedBy>Usuário do Microsoft Office</cp:lastModifiedBy>
  <cp:revision>18</cp:revision>
  <dcterms:created xsi:type="dcterms:W3CDTF">2021-09-27T22:41:03Z</dcterms:created>
  <dcterms:modified xsi:type="dcterms:W3CDTF">2023-11-17T16:38:14Z</dcterms:modified>
</cp:coreProperties>
</file>