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7559675" cx="1043940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0a46e35174_1_18: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30a46e35174_1_18: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5: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6: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7: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0a46e35174_0_5: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30a46e35174_0_5: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8: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8: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1" name="Shape 11"/>
        <p:cNvGrpSpPr/>
        <p:nvPr/>
      </p:nvGrpSpPr>
      <p:grpSpPr>
        <a:xfrm>
          <a:off x="0" y="0"/>
          <a:ext cx="0" cy="0"/>
          <a:chOff x="0" y="0"/>
          <a:chExt cx="0" cy="0"/>
        </a:xfrm>
      </p:grpSpPr>
      <p:sp>
        <p:nvSpPr>
          <p:cNvPr id="12" name="Google Shape;12;p2"/>
          <p:cNvSpPr txBox="1"/>
          <p:nvPr>
            <p:ph type="title"/>
          </p:nvPr>
        </p:nvSpPr>
        <p:spPr>
          <a:xfrm>
            <a:off x="522000" y="301320"/>
            <a:ext cx="9395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 type="subTitle"/>
          </p:nvPr>
        </p:nvSpPr>
        <p:spPr>
          <a:xfrm>
            <a:off x="522000" y="1768680"/>
            <a:ext cx="9395640" cy="43844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1" name="Shape 41"/>
        <p:cNvGrpSpPr/>
        <p:nvPr/>
      </p:nvGrpSpPr>
      <p:grpSpPr>
        <a:xfrm>
          <a:off x="0" y="0"/>
          <a:ext cx="0" cy="0"/>
          <a:chOff x="0" y="0"/>
          <a:chExt cx="0" cy="0"/>
        </a:xfrm>
      </p:grpSpPr>
      <p:sp>
        <p:nvSpPr>
          <p:cNvPr id="42" name="Google Shape;42;p11"/>
          <p:cNvSpPr txBox="1"/>
          <p:nvPr>
            <p:ph type="title"/>
          </p:nvPr>
        </p:nvSpPr>
        <p:spPr>
          <a:xfrm>
            <a:off x="522000" y="301320"/>
            <a:ext cx="9395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1"/>
          <p:cNvSpPr txBox="1"/>
          <p:nvPr>
            <p:ph idx="1" type="body"/>
          </p:nvPr>
        </p:nvSpPr>
        <p:spPr>
          <a:xfrm>
            <a:off x="522000" y="1768680"/>
            <a:ext cx="939564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11"/>
          <p:cNvSpPr txBox="1"/>
          <p:nvPr>
            <p:ph idx="2" type="body"/>
          </p:nvPr>
        </p:nvSpPr>
        <p:spPr>
          <a:xfrm>
            <a:off x="522000" y="4059000"/>
            <a:ext cx="939564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5" name="Shape 45"/>
        <p:cNvGrpSpPr/>
        <p:nvPr/>
      </p:nvGrpSpPr>
      <p:grpSpPr>
        <a:xfrm>
          <a:off x="0" y="0"/>
          <a:ext cx="0" cy="0"/>
          <a:chOff x="0" y="0"/>
          <a:chExt cx="0" cy="0"/>
        </a:xfrm>
      </p:grpSpPr>
      <p:sp>
        <p:nvSpPr>
          <p:cNvPr id="46" name="Google Shape;46;p12"/>
          <p:cNvSpPr txBox="1"/>
          <p:nvPr>
            <p:ph type="title"/>
          </p:nvPr>
        </p:nvSpPr>
        <p:spPr>
          <a:xfrm>
            <a:off x="522000" y="301320"/>
            <a:ext cx="9395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2"/>
          <p:cNvSpPr txBox="1"/>
          <p:nvPr>
            <p:ph idx="1" type="body"/>
          </p:nvPr>
        </p:nvSpPr>
        <p:spPr>
          <a:xfrm>
            <a:off x="522000" y="1768680"/>
            <a:ext cx="458496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12"/>
          <p:cNvSpPr txBox="1"/>
          <p:nvPr>
            <p:ph idx="2" type="body"/>
          </p:nvPr>
        </p:nvSpPr>
        <p:spPr>
          <a:xfrm>
            <a:off x="5336640" y="1768680"/>
            <a:ext cx="458496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12"/>
          <p:cNvSpPr txBox="1"/>
          <p:nvPr>
            <p:ph idx="3" type="body"/>
          </p:nvPr>
        </p:nvSpPr>
        <p:spPr>
          <a:xfrm>
            <a:off x="522000" y="4059000"/>
            <a:ext cx="458496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12"/>
          <p:cNvSpPr txBox="1"/>
          <p:nvPr>
            <p:ph idx="4" type="body"/>
          </p:nvPr>
        </p:nvSpPr>
        <p:spPr>
          <a:xfrm>
            <a:off x="5336640" y="4059000"/>
            <a:ext cx="458496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1" name="Shape 51"/>
        <p:cNvGrpSpPr/>
        <p:nvPr/>
      </p:nvGrpSpPr>
      <p:grpSpPr>
        <a:xfrm>
          <a:off x="0" y="0"/>
          <a:ext cx="0" cy="0"/>
          <a:chOff x="0" y="0"/>
          <a:chExt cx="0" cy="0"/>
        </a:xfrm>
      </p:grpSpPr>
      <p:sp>
        <p:nvSpPr>
          <p:cNvPr id="52" name="Google Shape;52;p13"/>
          <p:cNvSpPr txBox="1"/>
          <p:nvPr>
            <p:ph type="title"/>
          </p:nvPr>
        </p:nvSpPr>
        <p:spPr>
          <a:xfrm>
            <a:off x="522000" y="301320"/>
            <a:ext cx="9395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 type="body"/>
          </p:nvPr>
        </p:nvSpPr>
        <p:spPr>
          <a:xfrm>
            <a:off x="522000" y="1768680"/>
            <a:ext cx="302508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13"/>
          <p:cNvSpPr txBox="1"/>
          <p:nvPr>
            <p:ph idx="2" type="body"/>
          </p:nvPr>
        </p:nvSpPr>
        <p:spPr>
          <a:xfrm>
            <a:off x="3698640" y="1768680"/>
            <a:ext cx="302508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13"/>
          <p:cNvSpPr txBox="1"/>
          <p:nvPr>
            <p:ph idx="3" type="body"/>
          </p:nvPr>
        </p:nvSpPr>
        <p:spPr>
          <a:xfrm>
            <a:off x="6875280" y="1768680"/>
            <a:ext cx="302508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13"/>
          <p:cNvSpPr txBox="1"/>
          <p:nvPr>
            <p:ph idx="4" type="body"/>
          </p:nvPr>
        </p:nvSpPr>
        <p:spPr>
          <a:xfrm>
            <a:off x="522000" y="4059000"/>
            <a:ext cx="302508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13"/>
          <p:cNvSpPr txBox="1"/>
          <p:nvPr>
            <p:ph idx="5" type="body"/>
          </p:nvPr>
        </p:nvSpPr>
        <p:spPr>
          <a:xfrm>
            <a:off x="3698640" y="4059000"/>
            <a:ext cx="302508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13"/>
          <p:cNvSpPr txBox="1"/>
          <p:nvPr>
            <p:ph idx="6" type="body"/>
          </p:nvPr>
        </p:nvSpPr>
        <p:spPr>
          <a:xfrm>
            <a:off x="6875280" y="4059000"/>
            <a:ext cx="302508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4" name="Shape 14"/>
        <p:cNvGrpSpPr/>
        <p:nvPr/>
      </p:nvGrpSpPr>
      <p:grpSpPr>
        <a:xfrm>
          <a:off x="0" y="0"/>
          <a:ext cx="0" cy="0"/>
          <a:chOff x="0" y="0"/>
          <a:chExt cx="0" cy="0"/>
        </a:xfrm>
      </p:grpSpPr>
      <p:sp>
        <p:nvSpPr>
          <p:cNvPr id="15" name="Google Shape;15;p3"/>
          <p:cNvSpPr txBox="1"/>
          <p:nvPr>
            <p:ph type="title"/>
          </p:nvPr>
        </p:nvSpPr>
        <p:spPr>
          <a:xfrm>
            <a:off x="522000" y="301320"/>
            <a:ext cx="9395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 type="body"/>
          </p:nvPr>
        </p:nvSpPr>
        <p:spPr>
          <a:xfrm>
            <a:off x="522000" y="1768680"/>
            <a:ext cx="9395640" cy="4384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7" name="Shape 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8" name="Shape 18"/>
        <p:cNvGrpSpPr/>
        <p:nvPr/>
      </p:nvGrpSpPr>
      <p:grpSpPr>
        <a:xfrm>
          <a:off x="0" y="0"/>
          <a:ext cx="0" cy="0"/>
          <a:chOff x="0" y="0"/>
          <a:chExt cx="0" cy="0"/>
        </a:xfrm>
      </p:grpSpPr>
      <p:sp>
        <p:nvSpPr>
          <p:cNvPr id="19" name="Google Shape;19;p5"/>
          <p:cNvSpPr txBox="1"/>
          <p:nvPr>
            <p:ph type="title"/>
          </p:nvPr>
        </p:nvSpPr>
        <p:spPr>
          <a:xfrm>
            <a:off x="522000" y="301320"/>
            <a:ext cx="9395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
          <p:cNvSpPr txBox="1"/>
          <p:nvPr>
            <p:ph idx="1" type="body"/>
          </p:nvPr>
        </p:nvSpPr>
        <p:spPr>
          <a:xfrm>
            <a:off x="522000" y="1768680"/>
            <a:ext cx="4584960" cy="4384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 name="Google Shape;21;p5"/>
          <p:cNvSpPr txBox="1"/>
          <p:nvPr>
            <p:ph idx="2" type="body"/>
          </p:nvPr>
        </p:nvSpPr>
        <p:spPr>
          <a:xfrm>
            <a:off x="5336640" y="1768680"/>
            <a:ext cx="4584960" cy="4384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6"/>
          <p:cNvSpPr txBox="1"/>
          <p:nvPr>
            <p:ph type="title"/>
          </p:nvPr>
        </p:nvSpPr>
        <p:spPr>
          <a:xfrm>
            <a:off x="522000" y="301320"/>
            <a:ext cx="9395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4" name="Shape 24"/>
        <p:cNvGrpSpPr/>
        <p:nvPr/>
      </p:nvGrpSpPr>
      <p:grpSpPr>
        <a:xfrm>
          <a:off x="0" y="0"/>
          <a:ext cx="0" cy="0"/>
          <a:chOff x="0" y="0"/>
          <a:chExt cx="0" cy="0"/>
        </a:xfrm>
      </p:grpSpPr>
      <p:sp>
        <p:nvSpPr>
          <p:cNvPr id="25" name="Google Shape;25;p7"/>
          <p:cNvSpPr txBox="1"/>
          <p:nvPr>
            <p:ph idx="1" type="subTitle"/>
          </p:nvPr>
        </p:nvSpPr>
        <p:spPr>
          <a:xfrm>
            <a:off x="522000" y="301320"/>
            <a:ext cx="9395640" cy="58518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6" name="Shape 26"/>
        <p:cNvGrpSpPr/>
        <p:nvPr/>
      </p:nvGrpSpPr>
      <p:grpSpPr>
        <a:xfrm>
          <a:off x="0" y="0"/>
          <a:ext cx="0" cy="0"/>
          <a:chOff x="0" y="0"/>
          <a:chExt cx="0" cy="0"/>
        </a:xfrm>
      </p:grpSpPr>
      <p:sp>
        <p:nvSpPr>
          <p:cNvPr id="27" name="Google Shape;27;p8"/>
          <p:cNvSpPr txBox="1"/>
          <p:nvPr>
            <p:ph type="title"/>
          </p:nvPr>
        </p:nvSpPr>
        <p:spPr>
          <a:xfrm>
            <a:off x="522000" y="301320"/>
            <a:ext cx="9395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8"/>
          <p:cNvSpPr txBox="1"/>
          <p:nvPr>
            <p:ph idx="1" type="body"/>
          </p:nvPr>
        </p:nvSpPr>
        <p:spPr>
          <a:xfrm>
            <a:off x="522000" y="1768680"/>
            <a:ext cx="458496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 name="Google Shape;29;p8"/>
          <p:cNvSpPr txBox="1"/>
          <p:nvPr>
            <p:ph idx="2" type="body"/>
          </p:nvPr>
        </p:nvSpPr>
        <p:spPr>
          <a:xfrm>
            <a:off x="5336640" y="1768680"/>
            <a:ext cx="4584960" cy="4384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8"/>
          <p:cNvSpPr txBox="1"/>
          <p:nvPr>
            <p:ph idx="3" type="body"/>
          </p:nvPr>
        </p:nvSpPr>
        <p:spPr>
          <a:xfrm>
            <a:off x="522000" y="4059000"/>
            <a:ext cx="458496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1" name="Shape 31"/>
        <p:cNvGrpSpPr/>
        <p:nvPr/>
      </p:nvGrpSpPr>
      <p:grpSpPr>
        <a:xfrm>
          <a:off x="0" y="0"/>
          <a:ext cx="0" cy="0"/>
          <a:chOff x="0" y="0"/>
          <a:chExt cx="0" cy="0"/>
        </a:xfrm>
      </p:grpSpPr>
      <p:sp>
        <p:nvSpPr>
          <p:cNvPr id="32" name="Google Shape;32;p9"/>
          <p:cNvSpPr txBox="1"/>
          <p:nvPr>
            <p:ph type="title"/>
          </p:nvPr>
        </p:nvSpPr>
        <p:spPr>
          <a:xfrm>
            <a:off x="522000" y="301320"/>
            <a:ext cx="9395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9"/>
          <p:cNvSpPr txBox="1"/>
          <p:nvPr>
            <p:ph idx="1" type="body"/>
          </p:nvPr>
        </p:nvSpPr>
        <p:spPr>
          <a:xfrm>
            <a:off x="522000" y="1768680"/>
            <a:ext cx="4584960" cy="43844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9"/>
          <p:cNvSpPr txBox="1"/>
          <p:nvPr>
            <p:ph idx="2" type="body"/>
          </p:nvPr>
        </p:nvSpPr>
        <p:spPr>
          <a:xfrm>
            <a:off x="5336640" y="1768680"/>
            <a:ext cx="458496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9"/>
          <p:cNvSpPr txBox="1"/>
          <p:nvPr>
            <p:ph idx="3" type="body"/>
          </p:nvPr>
        </p:nvSpPr>
        <p:spPr>
          <a:xfrm>
            <a:off x="5336640" y="4059000"/>
            <a:ext cx="458496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6" name="Shape 36"/>
        <p:cNvGrpSpPr/>
        <p:nvPr/>
      </p:nvGrpSpPr>
      <p:grpSpPr>
        <a:xfrm>
          <a:off x="0" y="0"/>
          <a:ext cx="0" cy="0"/>
          <a:chOff x="0" y="0"/>
          <a:chExt cx="0" cy="0"/>
        </a:xfrm>
      </p:grpSpPr>
      <p:sp>
        <p:nvSpPr>
          <p:cNvPr id="37" name="Google Shape;37;p10"/>
          <p:cNvSpPr txBox="1"/>
          <p:nvPr>
            <p:ph type="title"/>
          </p:nvPr>
        </p:nvSpPr>
        <p:spPr>
          <a:xfrm>
            <a:off x="522000" y="301320"/>
            <a:ext cx="9395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0"/>
          <p:cNvSpPr txBox="1"/>
          <p:nvPr>
            <p:ph idx="1" type="body"/>
          </p:nvPr>
        </p:nvSpPr>
        <p:spPr>
          <a:xfrm>
            <a:off x="522000" y="1768680"/>
            <a:ext cx="458496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10"/>
          <p:cNvSpPr txBox="1"/>
          <p:nvPr>
            <p:ph idx="2" type="body"/>
          </p:nvPr>
        </p:nvSpPr>
        <p:spPr>
          <a:xfrm>
            <a:off x="5336640" y="1768680"/>
            <a:ext cx="458496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 name="Google Shape;40;p10"/>
          <p:cNvSpPr txBox="1"/>
          <p:nvPr>
            <p:ph idx="3" type="body"/>
          </p:nvPr>
        </p:nvSpPr>
        <p:spPr>
          <a:xfrm>
            <a:off x="522000" y="4059000"/>
            <a:ext cx="9395640" cy="2091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 name="Shape 5"/>
        <p:cNvGrpSpPr/>
        <p:nvPr/>
      </p:nvGrpSpPr>
      <p:grpSpPr>
        <a:xfrm>
          <a:off x="0" y="0"/>
          <a:ext cx="0" cy="0"/>
          <a:chOff x="0" y="0"/>
          <a:chExt cx="0" cy="0"/>
        </a:xfrm>
      </p:grpSpPr>
      <p:sp>
        <p:nvSpPr>
          <p:cNvPr id="6" name="Google Shape;6;p1"/>
          <p:cNvSpPr txBox="1"/>
          <p:nvPr>
            <p:ph type="title"/>
          </p:nvPr>
        </p:nvSpPr>
        <p:spPr>
          <a:xfrm>
            <a:off x="522000" y="301320"/>
            <a:ext cx="9395640" cy="126216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p1"/>
          <p:cNvSpPr txBox="1"/>
          <p:nvPr>
            <p:ph idx="1" type="body"/>
          </p:nvPr>
        </p:nvSpPr>
        <p:spPr>
          <a:xfrm>
            <a:off x="522000" y="1768680"/>
            <a:ext cx="9395640" cy="43844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8" name="Google Shape;8;p1"/>
          <p:cNvSpPr txBox="1"/>
          <p:nvPr>
            <p:ph idx="10" type="dt"/>
          </p:nvPr>
        </p:nvSpPr>
        <p:spPr>
          <a:xfrm>
            <a:off x="522000" y="6886800"/>
            <a:ext cx="2432160" cy="52092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 name="Google Shape;9;p1"/>
          <p:cNvSpPr txBox="1"/>
          <p:nvPr>
            <p:ph idx="11" type="ftr"/>
          </p:nvPr>
        </p:nvSpPr>
        <p:spPr>
          <a:xfrm>
            <a:off x="3570480" y="6886800"/>
            <a:ext cx="3309120" cy="52092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2" type="sldNum"/>
          </p:nvPr>
        </p:nvSpPr>
        <p:spPr>
          <a:xfrm>
            <a:off x="7485480" y="6886800"/>
            <a:ext cx="2432160" cy="52092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0" i="0" sz="1400" u="none" cap="none" strike="noStrike">
                <a:latin typeface="Times New Roman"/>
                <a:ea typeface="Times New Roman"/>
                <a:cs typeface="Times New Roman"/>
                <a:sym typeface="Times New Roman"/>
              </a:defRPr>
            </a:lvl1pPr>
            <a:lvl2pPr indent="0" lvl="1" marL="0" marR="0" rtl="0" algn="r">
              <a:spcBef>
                <a:spcPts val="0"/>
              </a:spcBef>
              <a:buNone/>
              <a:defRPr b="0" i="0" sz="1400" u="none" cap="none" strike="noStrike">
                <a:latin typeface="Times New Roman"/>
                <a:ea typeface="Times New Roman"/>
                <a:cs typeface="Times New Roman"/>
                <a:sym typeface="Times New Roman"/>
              </a:defRPr>
            </a:lvl2pPr>
            <a:lvl3pPr indent="0" lvl="2" marL="0" marR="0" rtl="0" algn="r">
              <a:spcBef>
                <a:spcPts val="0"/>
              </a:spcBef>
              <a:buNone/>
              <a:defRPr b="0" i="0" sz="1400" u="none" cap="none" strike="noStrike">
                <a:latin typeface="Times New Roman"/>
                <a:ea typeface="Times New Roman"/>
                <a:cs typeface="Times New Roman"/>
                <a:sym typeface="Times New Roman"/>
              </a:defRPr>
            </a:lvl3pPr>
            <a:lvl4pPr indent="0" lvl="3" marL="0" marR="0" rtl="0" algn="r">
              <a:spcBef>
                <a:spcPts val="0"/>
              </a:spcBef>
              <a:buNone/>
              <a:defRPr b="0" i="0" sz="1400" u="none" cap="none" strike="noStrike">
                <a:latin typeface="Times New Roman"/>
                <a:ea typeface="Times New Roman"/>
                <a:cs typeface="Times New Roman"/>
                <a:sym typeface="Times New Roman"/>
              </a:defRPr>
            </a:lvl4pPr>
            <a:lvl5pPr indent="0" lvl="4" marL="0" marR="0" rtl="0" algn="r">
              <a:spcBef>
                <a:spcPts val="0"/>
              </a:spcBef>
              <a:buNone/>
              <a:defRPr b="0" i="0" sz="1400" u="none" cap="none" strike="noStrike">
                <a:latin typeface="Times New Roman"/>
                <a:ea typeface="Times New Roman"/>
                <a:cs typeface="Times New Roman"/>
                <a:sym typeface="Times New Roman"/>
              </a:defRPr>
            </a:lvl5pPr>
            <a:lvl6pPr indent="0" lvl="5" marL="0" marR="0" rtl="0" algn="r">
              <a:spcBef>
                <a:spcPts val="0"/>
              </a:spcBef>
              <a:buNone/>
              <a:defRPr b="0" i="0" sz="1400" u="none" cap="none" strike="noStrike">
                <a:latin typeface="Times New Roman"/>
                <a:ea typeface="Times New Roman"/>
                <a:cs typeface="Times New Roman"/>
                <a:sym typeface="Times New Roman"/>
              </a:defRPr>
            </a:lvl6pPr>
            <a:lvl7pPr indent="0" lvl="6" marL="0" marR="0" rtl="0" algn="r">
              <a:spcBef>
                <a:spcPts val="0"/>
              </a:spcBef>
              <a:buNone/>
              <a:defRPr b="0" i="0" sz="1400" u="none" cap="none" strike="noStrike">
                <a:latin typeface="Times New Roman"/>
                <a:ea typeface="Times New Roman"/>
                <a:cs typeface="Times New Roman"/>
                <a:sym typeface="Times New Roman"/>
              </a:defRPr>
            </a:lvl7pPr>
            <a:lvl8pPr indent="0" lvl="7" marL="0" marR="0" rtl="0" algn="r">
              <a:spcBef>
                <a:spcPts val="0"/>
              </a:spcBef>
              <a:buNone/>
              <a:defRPr b="0" i="0" sz="1400" u="none" cap="none" strike="noStrike">
                <a:latin typeface="Times New Roman"/>
                <a:ea typeface="Times New Roman"/>
                <a:cs typeface="Times New Roman"/>
                <a:sym typeface="Times New Roman"/>
              </a:defRPr>
            </a:lvl8pPr>
            <a:lvl9pPr indent="0" lvl="8" marL="0" marR="0" rtl="0" algn="r">
              <a:spcBef>
                <a:spcPts val="0"/>
              </a:spcBef>
              <a:buNone/>
              <a:defRPr b="0" i="0" sz="1400" u="none" cap="none" strike="noStrike">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hyperlink" Target="https://doi.org/10.37125/isr.9.1.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hyperlink" Target="https://casalunas.org/" TargetMode="External"/><Relationship Id="rId7" Type="http://schemas.openxmlformats.org/officeDocument/2006/relationships/hyperlink" Target="https://casalunas.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b="0" l="0" r="0" t="0"/>
          <a:stretch/>
        </p:blipFill>
        <p:spPr>
          <a:xfrm>
            <a:off x="-17280" y="0"/>
            <a:ext cx="10693440" cy="7560000"/>
          </a:xfrm>
          <a:prstGeom prst="rect">
            <a:avLst/>
          </a:prstGeom>
          <a:noFill/>
          <a:ln>
            <a:noFill/>
          </a:ln>
        </p:spPr>
      </p:pic>
      <p:sp>
        <p:nvSpPr>
          <p:cNvPr id="64" name="Google Shape;64;p14"/>
          <p:cNvSpPr txBox="1"/>
          <p:nvPr/>
        </p:nvSpPr>
        <p:spPr>
          <a:xfrm>
            <a:off x="6276375" y="5739775"/>
            <a:ext cx="3960000" cy="8583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s-ES" sz="1800">
                <a:solidFill>
                  <a:srgbClr val="FFFFFF"/>
                </a:solidFill>
              </a:rPr>
              <a:t>Casa Lunas: “... acá también me enseñaron a buscar herramientas”</a:t>
            </a:r>
            <a:endParaRPr b="0" sz="1800" strike="noStrike">
              <a:latin typeface="Arial"/>
              <a:ea typeface="Arial"/>
              <a:cs typeface="Arial"/>
              <a:sym typeface="Arial"/>
            </a:endParaRPr>
          </a:p>
          <a:p>
            <a:pPr indent="0" lvl="0" marL="0" marR="0" rtl="0" algn="l">
              <a:spcBef>
                <a:spcPts val="0"/>
              </a:spcBef>
              <a:spcAft>
                <a:spcPts val="0"/>
              </a:spcAft>
              <a:buNone/>
            </a:pPr>
            <a:r>
              <a:rPr lang="es-ES" sz="1500">
                <a:solidFill>
                  <a:srgbClr val="FFFFFF"/>
                </a:solidFill>
              </a:rPr>
              <a:t>Farah Chalup, Mª Eugenia García, Jimena Pérez, Pía Viera</a:t>
            </a:r>
            <a:endParaRPr sz="1500">
              <a:solidFill>
                <a:srgbClr val="FFFFFF"/>
              </a:solidFill>
            </a:endParaRPr>
          </a:p>
          <a:p>
            <a:pPr indent="0" lvl="0" marL="0" marR="0" rtl="0" algn="l">
              <a:spcBef>
                <a:spcPts val="0"/>
              </a:spcBef>
              <a:spcAft>
                <a:spcPts val="0"/>
              </a:spcAft>
              <a:buNone/>
            </a:pPr>
            <a:r>
              <a:t/>
            </a:r>
            <a:endParaRPr sz="1500">
              <a:solidFill>
                <a:srgbClr val="FFFFFF"/>
              </a:solidFill>
            </a:endParaRPr>
          </a:p>
          <a:p>
            <a:pPr indent="0" lvl="0" marL="0" marR="0" rtl="0" algn="l">
              <a:spcBef>
                <a:spcPts val="0"/>
              </a:spcBef>
              <a:spcAft>
                <a:spcPts val="0"/>
              </a:spcAft>
              <a:buNone/>
            </a:pPr>
            <a:r>
              <a:rPr lang="es-ES" sz="1500">
                <a:solidFill>
                  <a:srgbClr val="FFFFFF"/>
                </a:solidFill>
              </a:rPr>
              <a:t>Montevideo, octubre 2024</a:t>
            </a:r>
            <a:endParaRPr b="0" sz="1500" strike="noStrike">
              <a:latin typeface="Arial"/>
              <a:ea typeface="Arial"/>
              <a:cs typeface="Arial"/>
              <a:sym typeface="Arial"/>
            </a:endParaRPr>
          </a:p>
        </p:txBody>
      </p:sp>
      <p:pic>
        <p:nvPicPr>
          <p:cNvPr id="65" name="Google Shape;65;p14"/>
          <p:cNvPicPr preferRelativeResize="0"/>
          <p:nvPr/>
        </p:nvPicPr>
        <p:blipFill rotWithShape="1">
          <a:blip r:embed="rId4">
            <a:alphaModFix/>
          </a:blip>
          <a:srcRect b="24544" l="0" r="0" t="0"/>
          <a:stretch/>
        </p:blipFill>
        <p:spPr>
          <a:xfrm>
            <a:off x="2761560" y="360000"/>
            <a:ext cx="4917240" cy="52477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nvSpPr>
        <p:spPr>
          <a:xfrm>
            <a:off x="0" y="0"/>
            <a:ext cx="10693800" cy="7560000"/>
          </a:xfrm>
          <a:prstGeom prst="rect">
            <a:avLst/>
          </a:prstGeom>
          <a:blipFill rotWithShape="1">
            <a:blip r:embed="rId3">
              <a:alphaModFix/>
            </a:blip>
            <a:stretch>
              <a:fillRect b="0" l="0" r="0" t="0"/>
            </a:stretch>
          </a:blipFill>
          <a:ln>
            <a:noFill/>
          </a:ln>
        </p:spPr>
        <p:txBody>
          <a:bodyPr anchorCtr="1" anchor="ctr" bIns="45000" lIns="90000" spcFirstLastPara="1" rIns="90000" wrap="square" tIns="45000">
            <a:noAutofit/>
          </a:bodyPr>
          <a:lstStyle/>
          <a:p>
            <a:pPr indent="0" lvl="0" marL="0" marR="0" rtl="0" algn="ctr">
              <a:spcBef>
                <a:spcPts val="0"/>
              </a:spcBef>
              <a:spcAft>
                <a:spcPts val="0"/>
              </a:spcAft>
              <a:buNone/>
            </a:pPr>
            <a:r>
              <a:rPr b="0" lang="es-ES" sz="1800" strike="noStrike">
                <a:latin typeface="Arial"/>
                <a:ea typeface="Arial"/>
                <a:cs typeface="Arial"/>
                <a:sym typeface="Arial"/>
              </a:rPr>
              <a:t> </a:t>
            </a:r>
            <a:endParaRPr b="0" sz="1800" strike="noStrike">
              <a:latin typeface="Arial"/>
              <a:ea typeface="Arial"/>
              <a:cs typeface="Arial"/>
              <a:sym typeface="Arial"/>
            </a:endParaRPr>
          </a:p>
        </p:txBody>
      </p:sp>
      <p:cxnSp>
        <p:nvCxnSpPr>
          <p:cNvPr id="135" name="Google Shape;135;p23"/>
          <p:cNvCxnSpPr/>
          <p:nvPr/>
        </p:nvCxnSpPr>
        <p:spPr>
          <a:xfrm>
            <a:off x="720000" y="6120000"/>
            <a:ext cx="8820000" cy="0"/>
          </a:xfrm>
          <a:prstGeom prst="straightConnector1">
            <a:avLst/>
          </a:prstGeom>
          <a:noFill/>
          <a:ln cap="flat" cmpd="sng" w="36000">
            <a:solidFill>
              <a:srgbClr val="FFFFFF"/>
            </a:solidFill>
            <a:prstDash val="solid"/>
            <a:round/>
            <a:headEnd len="sm" w="sm" type="none"/>
            <a:tailEnd len="sm" w="sm" type="none"/>
          </a:ln>
        </p:spPr>
      </p:cxnSp>
      <p:sp>
        <p:nvSpPr>
          <p:cNvPr id="136" name="Google Shape;136;p23"/>
          <p:cNvSpPr txBox="1"/>
          <p:nvPr/>
        </p:nvSpPr>
        <p:spPr>
          <a:xfrm>
            <a:off x="2826475" y="1293675"/>
            <a:ext cx="5760000" cy="3639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s-ES" sz="1900"/>
              <a:t>REFERENCIAS BIBLIOGRÁFICAS</a:t>
            </a:r>
            <a:endParaRPr b="1" sz="1900"/>
          </a:p>
          <a:p>
            <a:pPr indent="0" lvl="0" marL="0" marR="0" rtl="0" algn="l">
              <a:spcBef>
                <a:spcPts val="0"/>
              </a:spcBef>
              <a:spcAft>
                <a:spcPts val="0"/>
              </a:spcAft>
              <a:buNone/>
            </a:pPr>
            <a:r>
              <a:t/>
            </a:r>
            <a:endParaRPr sz="1300"/>
          </a:p>
          <a:p>
            <a:pPr indent="0" lvl="0" marL="0" marR="0" rtl="0" algn="l">
              <a:spcBef>
                <a:spcPts val="0"/>
              </a:spcBef>
              <a:spcAft>
                <a:spcPts val="0"/>
              </a:spcAft>
              <a:buNone/>
            </a:pPr>
            <a:r>
              <a:t/>
            </a:r>
            <a:endParaRPr b="0" sz="1300" strike="noStrike">
              <a:latin typeface="Arial"/>
              <a:ea typeface="Arial"/>
              <a:cs typeface="Arial"/>
              <a:sym typeface="Arial"/>
            </a:endParaRPr>
          </a:p>
        </p:txBody>
      </p:sp>
      <p:sp>
        <p:nvSpPr>
          <p:cNvPr id="137" name="Google Shape;137;p23"/>
          <p:cNvSpPr txBox="1"/>
          <p:nvPr/>
        </p:nvSpPr>
        <p:spPr>
          <a:xfrm>
            <a:off x="1437125" y="2329425"/>
            <a:ext cx="7990500" cy="2882700"/>
          </a:xfrm>
          <a:prstGeom prst="rect">
            <a:avLst/>
          </a:prstGeom>
          <a:noFill/>
          <a:ln>
            <a:noFill/>
          </a:ln>
        </p:spPr>
        <p:txBody>
          <a:bodyPr anchorCtr="0" anchor="t" bIns="45000" lIns="90000" spcFirstLastPara="1" rIns="90000" wrap="square" tIns="45000">
            <a:noAutofit/>
          </a:bodyPr>
          <a:lstStyle/>
          <a:p>
            <a:pPr indent="-368300" lvl="0" marL="457200" rtl="0" algn="l">
              <a:lnSpc>
                <a:spcPct val="115000"/>
              </a:lnSpc>
              <a:spcBef>
                <a:spcPts val="0"/>
              </a:spcBef>
              <a:spcAft>
                <a:spcPts val="0"/>
              </a:spcAft>
              <a:buClr>
                <a:schemeClr val="dk1"/>
              </a:buClr>
              <a:buSzPts val="2200"/>
              <a:buFont typeface="Times New Roman"/>
              <a:buChar char="●"/>
            </a:pPr>
            <a:r>
              <a:rPr lang="es-ES" sz="2200">
                <a:solidFill>
                  <a:schemeClr val="dk1"/>
                </a:solidFill>
                <a:highlight>
                  <a:srgbClr val="FFFFFF"/>
                </a:highlight>
                <a:latin typeface="Times New Roman"/>
                <a:ea typeface="Times New Roman"/>
                <a:cs typeface="Times New Roman"/>
                <a:sym typeface="Times New Roman"/>
              </a:rPr>
              <a:t>Casa Lunas. (2007). </a:t>
            </a:r>
            <a:r>
              <a:rPr i="1" lang="es-ES" sz="2200">
                <a:solidFill>
                  <a:schemeClr val="dk1"/>
                </a:solidFill>
                <a:highlight>
                  <a:srgbClr val="FFFFFF"/>
                </a:highlight>
                <a:latin typeface="Times New Roman"/>
                <a:ea typeface="Times New Roman"/>
                <a:cs typeface="Times New Roman"/>
                <a:sym typeface="Times New Roman"/>
              </a:rPr>
              <a:t>Sistematización de la experiencia.</a:t>
            </a:r>
            <a:r>
              <a:rPr lang="es-ES" sz="2200">
                <a:solidFill>
                  <a:schemeClr val="dk1"/>
                </a:solidFill>
                <a:highlight>
                  <a:srgbClr val="FFFFFF"/>
                </a:highlight>
                <a:latin typeface="Times New Roman"/>
                <a:ea typeface="Times New Roman"/>
                <a:cs typeface="Times New Roman"/>
                <a:sym typeface="Times New Roman"/>
              </a:rPr>
              <a:t> Montevideo: Mastergraf. </a:t>
            </a:r>
            <a:endParaRPr sz="2200">
              <a:solidFill>
                <a:schemeClr val="dk1"/>
              </a:solidFill>
              <a:highlight>
                <a:srgbClr val="FFFFFF"/>
              </a:highlight>
              <a:latin typeface="Times New Roman"/>
              <a:ea typeface="Times New Roman"/>
              <a:cs typeface="Times New Roman"/>
              <a:sym typeface="Times New Roman"/>
            </a:endParaRPr>
          </a:p>
          <a:p>
            <a:pPr indent="-368300" lvl="0" marL="457200" rtl="0" algn="l">
              <a:lnSpc>
                <a:spcPct val="115000"/>
              </a:lnSpc>
              <a:spcBef>
                <a:spcPts val="0"/>
              </a:spcBef>
              <a:spcAft>
                <a:spcPts val="0"/>
              </a:spcAft>
              <a:buClr>
                <a:schemeClr val="dk1"/>
              </a:buClr>
              <a:buSzPts val="2200"/>
              <a:buFont typeface="Times New Roman"/>
              <a:buChar char="●"/>
            </a:pPr>
            <a:r>
              <a:rPr lang="es-ES" sz="2200">
                <a:solidFill>
                  <a:schemeClr val="dk1"/>
                </a:solidFill>
                <a:highlight>
                  <a:srgbClr val="FFFFFF"/>
                </a:highlight>
                <a:latin typeface="Times New Roman"/>
                <a:ea typeface="Times New Roman"/>
                <a:cs typeface="Times New Roman"/>
                <a:sym typeface="Times New Roman"/>
              </a:rPr>
              <a:t>Muñoz, A. S., Chalup, F., García, M. E., González, M., Marta, N., Pérez, J., &amp; Viera, M. P. (2023). Aprendizaje, planificación educativa y territorio. </a:t>
            </a:r>
            <a:r>
              <a:rPr i="1" lang="es-ES" sz="2200">
                <a:solidFill>
                  <a:schemeClr val="dk1"/>
                </a:solidFill>
                <a:highlight>
                  <a:srgbClr val="FFFFFF"/>
                </a:highlight>
                <a:latin typeface="Times New Roman"/>
                <a:ea typeface="Times New Roman"/>
                <a:cs typeface="Times New Roman"/>
                <a:sym typeface="Times New Roman"/>
              </a:rPr>
              <a:t>Integralidad sobre ruedas</a:t>
            </a:r>
            <a:r>
              <a:rPr lang="es-ES" sz="2200">
                <a:solidFill>
                  <a:schemeClr val="dk1"/>
                </a:solidFill>
                <a:highlight>
                  <a:srgbClr val="FFFFFF"/>
                </a:highlight>
                <a:latin typeface="Times New Roman"/>
                <a:ea typeface="Times New Roman"/>
                <a:cs typeface="Times New Roman"/>
                <a:sym typeface="Times New Roman"/>
              </a:rPr>
              <a:t>, 9, 134–151.</a:t>
            </a:r>
            <a:r>
              <a:rPr lang="es-ES" sz="2200">
                <a:solidFill>
                  <a:schemeClr val="dk1"/>
                </a:solidFill>
                <a:highlight>
                  <a:srgbClr val="FFFFFF"/>
                </a:highlight>
                <a:uFill>
                  <a:noFill/>
                </a:uFill>
                <a:latin typeface="Times New Roman"/>
                <a:ea typeface="Times New Roman"/>
                <a:cs typeface="Times New Roman"/>
                <a:sym typeface="Times New Roman"/>
                <a:hlinkClick r:id="rId4">
                  <a:extLst>
                    <a:ext uri="{A12FA001-AC4F-418D-AE19-62706E023703}">
                      <ahyp:hlinkClr val="tx"/>
                    </a:ext>
                  </a:extLst>
                </a:hlinkClick>
              </a:rPr>
              <a:t> https://doi.org/10.37125/isr.9.1.9</a:t>
            </a:r>
            <a:endParaRPr sz="2200">
              <a:solidFill>
                <a:schemeClr val="dk1"/>
              </a:solidFill>
              <a:highlight>
                <a:srgbClr val="FFFFFF"/>
              </a:highlight>
              <a:latin typeface="Times New Roman"/>
              <a:ea typeface="Times New Roman"/>
              <a:cs typeface="Times New Roman"/>
              <a:sym typeface="Times New Roman"/>
            </a:endParaRPr>
          </a:p>
        </p:txBody>
      </p:sp>
      <p:sp>
        <p:nvSpPr>
          <p:cNvPr id="138" name="Google Shape;138;p23"/>
          <p:cNvSpPr txBox="1"/>
          <p:nvPr/>
        </p:nvSpPr>
        <p:spPr>
          <a:xfrm>
            <a:off x="6266525" y="6705825"/>
            <a:ext cx="3793200" cy="3639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s-ES" sz="2700"/>
              <a:t>¡MUCHAS GRACIAS!</a:t>
            </a:r>
            <a:endParaRPr b="1" sz="2700"/>
          </a:p>
          <a:p>
            <a:pPr indent="0" lvl="0" marL="0" marR="0" rtl="0" algn="l">
              <a:spcBef>
                <a:spcPts val="0"/>
              </a:spcBef>
              <a:spcAft>
                <a:spcPts val="0"/>
              </a:spcAft>
              <a:buNone/>
            </a:pPr>
            <a:r>
              <a:t/>
            </a:r>
            <a:endParaRPr sz="1300"/>
          </a:p>
          <a:p>
            <a:pPr indent="0" lvl="0" marL="0" marR="0" rtl="0" algn="l">
              <a:spcBef>
                <a:spcPts val="0"/>
              </a:spcBef>
              <a:spcAft>
                <a:spcPts val="0"/>
              </a:spcAft>
              <a:buNone/>
            </a:pPr>
            <a:r>
              <a:t/>
            </a:r>
            <a:endParaRPr b="0" sz="1300" strike="noStrik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b="0" l="0" r="0" t="0"/>
          <a:stretch/>
        </p:blipFill>
        <p:spPr>
          <a:xfrm>
            <a:off x="-122400" y="0"/>
            <a:ext cx="10742400" cy="7594200"/>
          </a:xfrm>
          <a:prstGeom prst="rect">
            <a:avLst/>
          </a:prstGeom>
          <a:noFill/>
          <a:ln>
            <a:noFill/>
          </a:ln>
        </p:spPr>
      </p:pic>
      <p:sp>
        <p:nvSpPr>
          <p:cNvPr id="71" name="Google Shape;71;p15"/>
          <p:cNvSpPr txBox="1"/>
          <p:nvPr/>
        </p:nvSpPr>
        <p:spPr>
          <a:xfrm>
            <a:off x="1826450" y="1599650"/>
            <a:ext cx="6749100" cy="502680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None/>
            </a:pPr>
            <a:r>
              <a:t/>
            </a:r>
            <a:endParaRPr sz="1900">
              <a:solidFill>
                <a:srgbClr val="FFFFFF"/>
              </a:solidFill>
            </a:endParaRPr>
          </a:p>
          <a:p>
            <a:pPr indent="0" lvl="0" marL="0" marR="0" rtl="0" algn="ctr">
              <a:spcBef>
                <a:spcPts val="0"/>
              </a:spcBef>
              <a:spcAft>
                <a:spcPts val="0"/>
              </a:spcAft>
              <a:buNone/>
            </a:pPr>
            <a:r>
              <a:rPr b="1" lang="es-ES" sz="1900">
                <a:solidFill>
                  <a:schemeClr val="lt1"/>
                </a:solidFill>
              </a:rPr>
              <a:t>ASPECTOS GENERALES</a:t>
            </a:r>
            <a:endParaRPr b="1" sz="1900">
              <a:solidFill>
                <a:schemeClr val="lt1"/>
              </a:solidFill>
            </a:endParaRPr>
          </a:p>
          <a:p>
            <a:pPr indent="0" lvl="0" marL="0" marR="0" rtl="0" algn="l">
              <a:spcBef>
                <a:spcPts val="0"/>
              </a:spcBef>
              <a:spcAft>
                <a:spcPts val="0"/>
              </a:spcAft>
              <a:buNone/>
            </a:pPr>
            <a:r>
              <a:t/>
            </a:r>
            <a:endParaRPr b="1" sz="1700">
              <a:solidFill>
                <a:schemeClr val="lt1"/>
              </a:solidFill>
            </a:endParaRPr>
          </a:p>
          <a:p>
            <a:pPr indent="-336550" lvl="0" marL="457200" marR="0" rtl="0" algn="l">
              <a:spcBef>
                <a:spcPts val="0"/>
              </a:spcBef>
              <a:spcAft>
                <a:spcPts val="0"/>
              </a:spcAft>
              <a:buClr>
                <a:schemeClr val="lt1"/>
              </a:buClr>
              <a:buSzPts val="1700"/>
              <a:buFont typeface="Arial"/>
              <a:buChar char="●"/>
            </a:pPr>
            <a:r>
              <a:rPr lang="es-ES" sz="1700">
                <a:solidFill>
                  <a:schemeClr val="lt1"/>
                </a:solidFill>
              </a:rPr>
              <a:t>Profundización en Teorías del Aprendizaje y del Sujeto</a:t>
            </a:r>
            <a:endParaRPr sz="1700">
              <a:solidFill>
                <a:schemeClr val="lt1"/>
              </a:solidFill>
            </a:endParaRPr>
          </a:p>
          <a:p>
            <a:pPr indent="0" lvl="0" marL="457200" marR="0" rtl="0" algn="l">
              <a:spcBef>
                <a:spcPts val="0"/>
              </a:spcBef>
              <a:spcAft>
                <a:spcPts val="0"/>
              </a:spcAft>
              <a:buNone/>
            </a:pPr>
            <a:r>
              <a:t/>
            </a:r>
            <a:endParaRPr sz="1700">
              <a:solidFill>
                <a:schemeClr val="lt1"/>
              </a:solidFill>
            </a:endParaRPr>
          </a:p>
          <a:p>
            <a:pPr indent="-336550" lvl="0" marL="457200" rtl="0" algn="l">
              <a:lnSpc>
                <a:spcPct val="115000"/>
              </a:lnSpc>
              <a:spcBef>
                <a:spcPts val="0"/>
              </a:spcBef>
              <a:spcAft>
                <a:spcPts val="0"/>
              </a:spcAft>
              <a:buClr>
                <a:schemeClr val="lt1"/>
              </a:buClr>
              <a:buSzPts val="1700"/>
              <a:buChar char="●"/>
            </a:pPr>
            <a:r>
              <a:rPr lang="es-ES" sz="1700">
                <a:solidFill>
                  <a:schemeClr val="lt1"/>
                </a:solidFill>
              </a:rPr>
              <a:t>Espacio de Formación Integral (EFI) «Aprendizaje, planificación educativa y territorio: retroalimentación para un proyecto educativo a través de los aprendizajes de las </a:t>
            </a:r>
            <a:endParaRPr sz="1700">
              <a:solidFill>
                <a:schemeClr val="lt1"/>
              </a:solidFill>
            </a:endParaRPr>
          </a:p>
          <a:p>
            <a:pPr indent="0" lvl="0" marL="457200" rtl="0" algn="l">
              <a:lnSpc>
                <a:spcPct val="115000"/>
              </a:lnSpc>
              <a:spcBef>
                <a:spcPts val="0"/>
              </a:spcBef>
              <a:spcAft>
                <a:spcPts val="0"/>
              </a:spcAft>
              <a:buNone/>
            </a:pPr>
            <a:r>
              <a:rPr lang="es-ES" sz="1700">
                <a:solidFill>
                  <a:schemeClr val="lt1"/>
                </a:solidFill>
              </a:rPr>
              <a:t>jóvenes que participaron de su trayectoria»</a:t>
            </a:r>
            <a:endParaRPr sz="1700">
              <a:solidFill>
                <a:schemeClr val="lt1"/>
              </a:solidFill>
            </a:endParaRPr>
          </a:p>
          <a:p>
            <a:pPr indent="0" lvl="0" marL="457200" rtl="0" algn="l">
              <a:lnSpc>
                <a:spcPct val="115000"/>
              </a:lnSpc>
              <a:spcBef>
                <a:spcPts val="0"/>
              </a:spcBef>
              <a:spcAft>
                <a:spcPts val="0"/>
              </a:spcAft>
              <a:buNone/>
            </a:pPr>
            <a:r>
              <a:t/>
            </a:r>
            <a:endParaRPr sz="1700">
              <a:solidFill>
                <a:schemeClr val="lt1"/>
              </a:solidFill>
            </a:endParaRPr>
          </a:p>
          <a:p>
            <a:pPr indent="0" lvl="0" marL="0" marR="0" rtl="0" algn="l">
              <a:lnSpc>
                <a:spcPct val="115000"/>
              </a:lnSpc>
              <a:spcBef>
                <a:spcPts val="0"/>
              </a:spcBef>
              <a:spcAft>
                <a:spcPts val="0"/>
              </a:spcAft>
              <a:buNone/>
            </a:pPr>
            <a:r>
              <a:rPr lang="es-ES" sz="1700">
                <a:solidFill>
                  <a:schemeClr val="lt1"/>
                </a:solidFill>
              </a:rPr>
              <a:t>La formación integral estuvo dada por la articulación del recorrido teórico propio del curso con una intervención práctica simultánea —que implica definir, entre otros elementos, estrategias de investigación— en la zona de Jardines del Hipódromo (Montevideo) realizada durante el segundo semestre del 2022.</a:t>
            </a:r>
            <a:endParaRPr sz="120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7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b="0" l="0" r="0" t="0"/>
          <a:stretch/>
        </p:blipFill>
        <p:spPr>
          <a:xfrm>
            <a:off x="0" y="-720"/>
            <a:ext cx="10694520" cy="7560720"/>
          </a:xfrm>
          <a:prstGeom prst="rect">
            <a:avLst/>
          </a:prstGeom>
          <a:noFill/>
          <a:ln>
            <a:noFill/>
          </a:ln>
        </p:spPr>
      </p:pic>
      <p:sp>
        <p:nvSpPr>
          <p:cNvPr id="77" name="Google Shape;77;p16"/>
          <p:cNvSpPr txBox="1"/>
          <p:nvPr/>
        </p:nvSpPr>
        <p:spPr>
          <a:xfrm>
            <a:off x="862275" y="1980000"/>
            <a:ext cx="9473100" cy="5024400"/>
          </a:xfrm>
          <a:prstGeom prst="rect">
            <a:avLst/>
          </a:prstGeom>
          <a:noFill/>
          <a:ln>
            <a:noFill/>
          </a:ln>
        </p:spPr>
        <p:txBody>
          <a:bodyPr anchorCtr="0" anchor="t" bIns="45000" lIns="90000" spcFirstLastPara="1" rIns="90000" wrap="square" tIns="45000">
            <a:noAutofit/>
          </a:bodyPr>
          <a:lstStyle/>
          <a:p>
            <a:pPr indent="-349250" lvl="0" marL="457200" rtl="0" algn="l">
              <a:lnSpc>
                <a:spcPct val="115000"/>
              </a:lnSpc>
              <a:spcBef>
                <a:spcPts val="0"/>
              </a:spcBef>
              <a:spcAft>
                <a:spcPts val="0"/>
              </a:spcAft>
              <a:buClr>
                <a:schemeClr val="dk1"/>
              </a:buClr>
              <a:buSzPts val="1900"/>
              <a:buChar char="●"/>
            </a:pPr>
            <a:r>
              <a:rPr lang="es-ES" sz="1900">
                <a:solidFill>
                  <a:schemeClr val="dk1"/>
                </a:solidFill>
                <a:highlight>
                  <a:srgbClr val="FFFFFF"/>
                </a:highlight>
              </a:rPr>
              <a:t>Casa Lunas es un centro de atención a adolescentes padres y madres junto a sus hijos/as, que desarrolla su acción desde el 2000 en la zona de Jardines del Hipódromo.</a:t>
            </a:r>
            <a:endParaRPr sz="1900">
              <a:solidFill>
                <a:schemeClr val="dk1"/>
              </a:solidFill>
              <a:highlight>
                <a:srgbClr val="FFFFFF"/>
              </a:highlight>
            </a:endParaRPr>
          </a:p>
          <a:p>
            <a:pPr indent="0" lvl="0" marL="0" rtl="0" algn="l">
              <a:lnSpc>
                <a:spcPct val="115000"/>
              </a:lnSpc>
              <a:spcBef>
                <a:spcPts val="0"/>
              </a:spcBef>
              <a:spcAft>
                <a:spcPts val="0"/>
              </a:spcAft>
              <a:buNone/>
            </a:pPr>
            <a:r>
              <a:t/>
            </a:r>
            <a:endParaRPr sz="1900">
              <a:solidFill>
                <a:schemeClr val="dk1"/>
              </a:solidFill>
              <a:highlight>
                <a:srgbClr val="FFFFFF"/>
              </a:highlight>
            </a:endParaRPr>
          </a:p>
          <a:p>
            <a:pPr indent="-349250" lvl="0" marL="457200" rtl="0" algn="l">
              <a:lnSpc>
                <a:spcPct val="115000"/>
              </a:lnSpc>
              <a:spcBef>
                <a:spcPts val="0"/>
              </a:spcBef>
              <a:spcAft>
                <a:spcPts val="0"/>
              </a:spcAft>
              <a:buClr>
                <a:schemeClr val="dk1"/>
              </a:buClr>
              <a:buSzPts val="1900"/>
              <a:buChar char="●"/>
            </a:pPr>
            <a:r>
              <a:rPr lang="es-ES" sz="1900">
                <a:solidFill>
                  <a:schemeClr val="dk1"/>
                </a:solidFill>
                <a:highlight>
                  <a:srgbClr val="FFFFFF"/>
                </a:highlight>
              </a:rPr>
              <a:t>En conjunto a Casa Lunas, se gestiona el Centro de Atención a la Infancia y la Familia (CAIF), Casa Soles y el programa de UTU, Rumbo Integrado (opción textil).</a:t>
            </a:r>
            <a:endParaRPr sz="1900">
              <a:solidFill>
                <a:schemeClr val="dk1"/>
              </a:solidFill>
              <a:highlight>
                <a:srgbClr val="FFFFFF"/>
              </a:highlight>
            </a:endParaRPr>
          </a:p>
          <a:p>
            <a:pPr indent="0" lvl="0" marL="0" rtl="0" algn="l">
              <a:lnSpc>
                <a:spcPct val="115000"/>
              </a:lnSpc>
              <a:spcBef>
                <a:spcPts val="0"/>
              </a:spcBef>
              <a:spcAft>
                <a:spcPts val="0"/>
              </a:spcAft>
              <a:buNone/>
            </a:pPr>
            <a:r>
              <a:t/>
            </a:r>
            <a:endParaRPr sz="1900">
              <a:solidFill>
                <a:schemeClr val="dk1"/>
              </a:solidFill>
              <a:highlight>
                <a:srgbClr val="FFFFFF"/>
              </a:highlight>
            </a:endParaRPr>
          </a:p>
          <a:p>
            <a:pPr indent="-349250" lvl="0" marL="457200" rtl="0" algn="l">
              <a:lnSpc>
                <a:spcPct val="115000"/>
              </a:lnSpc>
              <a:spcBef>
                <a:spcPts val="0"/>
              </a:spcBef>
              <a:spcAft>
                <a:spcPts val="0"/>
              </a:spcAft>
              <a:buClr>
                <a:schemeClr val="dk1"/>
              </a:buClr>
              <a:buSzPts val="1900"/>
              <a:buChar char="●"/>
            </a:pPr>
            <a:r>
              <a:rPr lang="es-ES" sz="1900">
                <a:solidFill>
                  <a:schemeClr val="dk1"/>
                </a:solidFill>
                <a:highlight>
                  <a:srgbClr val="FFFFFF"/>
                </a:highlight>
              </a:rPr>
              <a:t>Casa Lunas recibe a jóvenes de hasta 18 años y sus hijos/as de hasta dos años; en total, el convenio abarca a sesenta sujetos de derecho. En particular, Casa Lunas cuenta todos los años con un taller de egreso que intenta sintetizar experiencias y aprendizajes como herramientas para desarrollar proyectos de vida autónomos y sustentables.</a:t>
            </a:r>
            <a:endParaRPr sz="1900">
              <a:solidFill>
                <a:schemeClr val="dk1"/>
              </a:solidFill>
              <a:highlight>
                <a:srgbClr val="FFFFFF"/>
              </a:highlight>
            </a:endParaRPr>
          </a:p>
          <a:p>
            <a:pPr indent="0" lvl="0" marL="0" rtl="0" algn="l">
              <a:lnSpc>
                <a:spcPct val="115000"/>
              </a:lnSpc>
              <a:spcBef>
                <a:spcPts val="0"/>
              </a:spcBef>
              <a:spcAft>
                <a:spcPts val="0"/>
              </a:spcAft>
              <a:buNone/>
            </a:pPr>
            <a:r>
              <a:t/>
            </a:r>
            <a:endParaRPr sz="1500">
              <a:solidFill>
                <a:schemeClr val="dk1"/>
              </a:solidFill>
              <a:highlight>
                <a:srgbClr val="FFFFFF"/>
              </a:highlight>
            </a:endParaRPr>
          </a:p>
        </p:txBody>
      </p:sp>
      <p:sp>
        <p:nvSpPr>
          <p:cNvPr id="78" name="Google Shape;78;p16"/>
          <p:cNvSpPr txBox="1"/>
          <p:nvPr/>
        </p:nvSpPr>
        <p:spPr>
          <a:xfrm>
            <a:off x="5220000" y="720000"/>
            <a:ext cx="4140000" cy="3160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s-ES" sz="1600">
                <a:solidFill>
                  <a:srgbClr val="FFFFFF"/>
                </a:solidFill>
              </a:rPr>
              <a:t>CARACTERIZACIÓN DE CASA LUNAS</a:t>
            </a:r>
            <a:endParaRPr b="1" sz="1600" strike="noStrike"/>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7"/>
          <p:cNvPicPr preferRelativeResize="0"/>
          <p:nvPr/>
        </p:nvPicPr>
        <p:blipFill rotWithShape="1">
          <a:blip r:embed="rId3">
            <a:alphaModFix/>
          </a:blip>
          <a:srcRect b="0" l="0" r="0" t="0"/>
          <a:stretch/>
        </p:blipFill>
        <p:spPr>
          <a:xfrm>
            <a:off x="0" y="0"/>
            <a:ext cx="10693800" cy="7560000"/>
          </a:xfrm>
          <a:prstGeom prst="rect">
            <a:avLst/>
          </a:prstGeom>
          <a:noFill/>
          <a:ln>
            <a:noFill/>
          </a:ln>
        </p:spPr>
      </p:pic>
      <p:sp>
        <p:nvSpPr>
          <p:cNvPr id="84" name="Google Shape;84;p17"/>
          <p:cNvSpPr txBox="1"/>
          <p:nvPr/>
        </p:nvSpPr>
        <p:spPr>
          <a:xfrm>
            <a:off x="4140000" y="900000"/>
            <a:ext cx="5760000" cy="3639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s-ES" sz="1700"/>
              <a:t>TRABAJO DE CAMPO Y METODOLOGÍA</a:t>
            </a:r>
            <a:endParaRPr b="1" sz="1700"/>
          </a:p>
          <a:p>
            <a:pPr indent="0" lvl="0" marL="0" marR="0" rtl="0" algn="l">
              <a:spcBef>
                <a:spcPts val="0"/>
              </a:spcBef>
              <a:spcAft>
                <a:spcPts val="0"/>
              </a:spcAft>
              <a:buNone/>
            </a:pPr>
            <a:r>
              <a:t/>
            </a:r>
            <a:endParaRPr sz="1300"/>
          </a:p>
          <a:p>
            <a:pPr indent="0" lvl="0" marL="0" marR="0" rtl="0" algn="l">
              <a:spcBef>
                <a:spcPts val="0"/>
              </a:spcBef>
              <a:spcAft>
                <a:spcPts val="0"/>
              </a:spcAft>
              <a:buNone/>
            </a:pPr>
            <a:r>
              <a:t/>
            </a:r>
            <a:endParaRPr b="0" sz="1300" strike="noStrike">
              <a:latin typeface="Arial"/>
              <a:ea typeface="Arial"/>
              <a:cs typeface="Arial"/>
              <a:sym typeface="Arial"/>
            </a:endParaRPr>
          </a:p>
        </p:txBody>
      </p:sp>
      <p:sp>
        <p:nvSpPr>
          <p:cNvPr id="85" name="Google Shape;85;p17"/>
          <p:cNvSpPr txBox="1"/>
          <p:nvPr/>
        </p:nvSpPr>
        <p:spPr>
          <a:xfrm>
            <a:off x="4140000" y="1601025"/>
            <a:ext cx="5760000" cy="4541100"/>
          </a:xfrm>
          <a:prstGeom prst="rect">
            <a:avLst/>
          </a:prstGeom>
          <a:noFill/>
          <a:ln>
            <a:noFill/>
          </a:ln>
        </p:spPr>
        <p:txBody>
          <a:bodyPr anchorCtr="0" anchor="t" bIns="45000" lIns="90000" spcFirstLastPara="1" rIns="90000" wrap="square" tIns="45000">
            <a:noAutofit/>
          </a:bodyPr>
          <a:lstStyle/>
          <a:p>
            <a:pPr indent="-342900" lvl="0" marL="457200" marR="0" rtl="0" algn="l">
              <a:spcBef>
                <a:spcPts val="0"/>
              </a:spcBef>
              <a:spcAft>
                <a:spcPts val="0"/>
              </a:spcAft>
              <a:buSzPts val="1800"/>
              <a:buChar char="●"/>
            </a:pPr>
            <a:r>
              <a:rPr lang="es-ES" sz="1800"/>
              <a:t>La investigación tiene un enfoque metodológico cualitativo.</a:t>
            </a:r>
            <a:endParaRPr sz="1800"/>
          </a:p>
          <a:p>
            <a:pPr indent="0" lvl="0" marL="457200" marR="0" rtl="0" algn="l">
              <a:spcBef>
                <a:spcPts val="0"/>
              </a:spcBef>
              <a:spcAft>
                <a:spcPts val="0"/>
              </a:spcAft>
              <a:buNone/>
            </a:pPr>
            <a:r>
              <a:t/>
            </a:r>
            <a:endParaRPr sz="1800"/>
          </a:p>
          <a:p>
            <a:pPr indent="-342900" lvl="0" marL="457200" marR="0" rtl="0" algn="l">
              <a:spcBef>
                <a:spcPts val="0"/>
              </a:spcBef>
              <a:spcAft>
                <a:spcPts val="0"/>
              </a:spcAft>
              <a:buSzPts val="1800"/>
              <a:buChar char="●"/>
            </a:pPr>
            <a:r>
              <a:rPr lang="es-ES" sz="1800"/>
              <a:t>En primera instancia, se indagó en material teórico. Para contextualizar la investigación, acudimos al libro “</a:t>
            </a:r>
            <a:r>
              <a:rPr lang="es-ES" sz="1800">
                <a:solidFill>
                  <a:schemeClr val="dk1"/>
                </a:solidFill>
                <a:highlight>
                  <a:srgbClr val="FFFFFF"/>
                </a:highlight>
              </a:rPr>
              <a:t>Sistematizacion</a:t>
            </a:r>
            <a:r>
              <a:rPr lang="es-ES" sz="1800">
                <a:solidFill>
                  <a:schemeClr val="dk1"/>
                </a:solidFill>
                <a:highlight>
                  <a:srgbClr val="FFFFFF"/>
                </a:highlight>
              </a:rPr>
              <a:t> de la experiencia”, publicado por la misma Casa Lunas (2007) con apoyos del PNUD.</a:t>
            </a:r>
            <a:endParaRPr sz="1800">
              <a:solidFill>
                <a:schemeClr val="dk1"/>
              </a:solidFill>
              <a:highlight>
                <a:srgbClr val="FFFFFF"/>
              </a:highlight>
            </a:endParaRPr>
          </a:p>
          <a:p>
            <a:pPr indent="0" lvl="0" marL="457200" marR="0" rtl="0" algn="l">
              <a:spcBef>
                <a:spcPts val="0"/>
              </a:spcBef>
              <a:spcAft>
                <a:spcPts val="0"/>
              </a:spcAft>
              <a:buNone/>
            </a:pPr>
            <a:r>
              <a:t/>
            </a:r>
            <a:endParaRPr sz="1800">
              <a:solidFill>
                <a:schemeClr val="dk1"/>
              </a:solidFill>
              <a:highlight>
                <a:srgbClr val="FFFFFF"/>
              </a:highlight>
            </a:endParaRPr>
          </a:p>
          <a:p>
            <a:pPr indent="-342900" lvl="0" marL="457200" marR="0" rtl="0" algn="l">
              <a:spcBef>
                <a:spcPts val="0"/>
              </a:spcBef>
              <a:spcAft>
                <a:spcPts val="0"/>
              </a:spcAft>
              <a:buSzPts val="1800"/>
              <a:buChar char="●"/>
            </a:pPr>
            <a:r>
              <a:rPr lang="es-ES" sz="1800"/>
              <a:t>A partir de la observación participante, se implementaron entrevistas en profundidad, como técnica de recolección de datos.</a:t>
            </a:r>
            <a:endParaRPr sz="1800"/>
          </a:p>
          <a:p>
            <a:pPr indent="0" lvl="0" marL="0" marR="0" rtl="0" algn="l">
              <a:spcBef>
                <a:spcPts val="0"/>
              </a:spcBef>
              <a:spcAft>
                <a:spcPts val="0"/>
              </a:spcAft>
              <a:buNone/>
            </a:pPr>
            <a:r>
              <a:t/>
            </a:r>
            <a:endParaRPr sz="1800"/>
          </a:p>
          <a:p>
            <a:pPr indent="-342900" lvl="0" marL="457200" marR="0" rtl="0" algn="l">
              <a:spcBef>
                <a:spcPts val="0"/>
              </a:spcBef>
              <a:spcAft>
                <a:spcPts val="0"/>
              </a:spcAft>
              <a:buSzPts val="1800"/>
              <a:buChar char="●"/>
            </a:pPr>
            <a:r>
              <a:rPr lang="es-ES" sz="1800"/>
              <a:t>Se desarrolló una articulación teórica-práctica, que posibilitó el análisis para el informe final.</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nvSpPr>
        <p:spPr>
          <a:xfrm>
            <a:off x="0" y="0"/>
            <a:ext cx="10693800" cy="7560000"/>
          </a:xfrm>
          <a:prstGeom prst="rect">
            <a:avLst/>
          </a:prstGeom>
          <a:blipFill rotWithShape="1">
            <a:blip r:embed="rId3">
              <a:alphaModFix/>
            </a:blip>
            <a:stretch>
              <a:fillRect b="0" l="0" r="0" t="0"/>
            </a:stretch>
          </a:blipFill>
          <a:ln>
            <a:noFill/>
          </a:ln>
        </p:spPr>
        <p:txBody>
          <a:bodyPr anchorCtr="1" anchor="ctr" bIns="45000" lIns="90000" spcFirstLastPara="1" rIns="90000" wrap="square" tIns="45000">
            <a:noAutofit/>
          </a:bodyPr>
          <a:lstStyle/>
          <a:p>
            <a:pPr indent="0" lvl="0" marL="0" marR="0" rtl="0" algn="ctr">
              <a:spcBef>
                <a:spcPts val="0"/>
              </a:spcBef>
              <a:spcAft>
                <a:spcPts val="0"/>
              </a:spcAft>
              <a:buNone/>
            </a:pPr>
            <a:r>
              <a:rPr b="0" lang="es-ES" sz="1800" strike="noStrike">
                <a:latin typeface="Arial"/>
                <a:ea typeface="Arial"/>
                <a:cs typeface="Arial"/>
                <a:sym typeface="Arial"/>
              </a:rPr>
              <a:t> </a:t>
            </a:r>
            <a:endParaRPr b="0" sz="1800" strike="noStrike">
              <a:latin typeface="Arial"/>
              <a:ea typeface="Arial"/>
              <a:cs typeface="Arial"/>
              <a:sym typeface="Arial"/>
            </a:endParaRPr>
          </a:p>
        </p:txBody>
      </p:sp>
      <p:cxnSp>
        <p:nvCxnSpPr>
          <p:cNvPr id="91" name="Google Shape;91;p18"/>
          <p:cNvCxnSpPr/>
          <p:nvPr/>
        </p:nvCxnSpPr>
        <p:spPr>
          <a:xfrm>
            <a:off x="720000" y="6120000"/>
            <a:ext cx="8820000" cy="0"/>
          </a:xfrm>
          <a:prstGeom prst="straightConnector1">
            <a:avLst/>
          </a:prstGeom>
          <a:noFill/>
          <a:ln cap="flat" cmpd="sng" w="36000">
            <a:solidFill>
              <a:srgbClr val="FFFFFF"/>
            </a:solidFill>
            <a:prstDash val="solid"/>
            <a:round/>
            <a:headEnd len="sm" w="sm" type="none"/>
            <a:tailEnd len="sm" w="sm" type="none"/>
          </a:ln>
        </p:spPr>
      </p:cxnSp>
      <p:sp>
        <p:nvSpPr>
          <p:cNvPr id="92" name="Google Shape;92;p18"/>
          <p:cNvSpPr txBox="1"/>
          <p:nvPr/>
        </p:nvSpPr>
        <p:spPr>
          <a:xfrm>
            <a:off x="2826475" y="1293675"/>
            <a:ext cx="5760000" cy="3639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s-ES" sz="1900"/>
              <a:t>OBJETIVOS DE LA INVESTIGACIÓN</a:t>
            </a:r>
            <a:endParaRPr b="1" sz="1900"/>
          </a:p>
          <a:p>
            <a:pPr indent="0" lvl="0" marL="0" marR="0" rtl="0" algn="l">
              <a:spcBef>
                <a:spcPts val="0"/>
              </a:spcBef>
              <a:spcAft>
                <a:spcPts val="0"/>
              </a:spcAft>
              <a:buNone/>
            </a:pPr>
            <a:r>
              <a:t/>
            </a:r>
            <a:endParaRPr sz="1300"/>
          </a:p>
          <a:p>
            <a:pPr indent="0" lvl="0" marL="0" marR="0" rtl="0" algn="l">
              <a:spcBef>
                <a:spcPts val="0"/>
              </a:spcBef>
              <a:spcAft>
                <a:spcPts val="0"/>
              </a:spcAft>
              <a:buNone/>
            </a:pPr>
            <a:r>
              <a:t/>
            </a:r>
            <a:endParaRPr b="0" sz="1300" strike="noStrike">
              <a:latin typeface="Arial"/>
              <a:ea typeface="Arial"/>
              <a:cs typeface="Arial"/>
              <a:sym typeface="Arial"/>
            </a:endParaRPr>
          </a:p>
        </p:txBody>
      </p:sp>
      <p:sp>
        <p:nvSpPr>
          <p:cNvPr id="93" name="Google Shape;93;p18"/>
          <p:cNvSpPr txBox="1"/>
          <p:nvPr/>
        </p:nvSpPr>
        <p:spPr>
          <a:xfrm>
            <a:off x="3381725" y="1480400"/>
            <a:ext cx="5760000" cy="3639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t/>
            </a:r>
            <a:endParaRPr b="1" sz="1700"/>
          </a:p>
          <a:p>
            <a:pPr indent="0" lvl="0" marL="0" marR="0" rtl="0" algn="l">
              <a:spcBef>
                <a:spcPts val="0"/>
              </a:spcBef>
              <a:spcAft>
                <a:spcPts val="0"/>
              </a:spcAft>
              <a:buNone/>
            </a:pPr>
            <a:r>
              <a:t/>
            </a:r>
            <a:endParaRPr sz="1300"/>
          </a:p>
          <a:p>
            <a:pPr indent="0" lvl="0" marL="0" marR="0" rtl="0" algn="l">
              <a:spcBef>
                <a:spcPts val="0"/>
              </a:spcBef>
              <a:spcAft>
                <a:spcPts val="0"/>
              </a:spcAft>
              <a:buNone/>
            </a:pPr>
            <a:r>
              <a:t/>
            </a:r>
            <a:endParaRPr b="0" sz="1300" strike="noStrike">
              <a:latin typeface="Arial"/>
              <a:ea typeface="Arial"/>
              <a:cs typeface="Arial"/>
              <a:sym typeface="Arial"/>
            </a:endParaRPr>
          </a:p>
        </p:txBody>
      </p:sp>
      <p:sp>
        <p:nvSpPr>
          <p:cNvPr id="94" name="Google Shape;94;p18"/>
          <p:cNvSpPr txBox="1"/>
          <p:nvPr/>
        </p:nvSpPr>
        <p:spPr>
          <a:xfrm>
            <a:off x="1437125" y="2329425"/>
            <a:ext cx="7990500" cy="4541100"/>
          </a:xfrm>
          <a:prstGeom prst="rect">
            <a:avLst/>
          </a:prstGeom>
          <a:noFill/>
          <a:ln>
            <a:noFill/>
          </a:ln>
        </p:spPr>
        <p:txBody>
          <a:bodyPr anchorCtr="0" anchor="t" bIns="45000" lIns="90000" spcFirstLastPara="1" rIns="90000" wrap="square" tIns="45000">
            <a:noAutofit/>
          </a:bodyPr>
          <a:lstStyle/>
          <a:p>
            <a:pPr indent="-368300" lvl="0" marL="457200" marR="0" rtl="0" algn="l">
              <a:spcBef>
                <a:spcPts val="0"/>
              </a:spcBef>
              <a:spcAft>
                <a:spcPts val="0"/>
              </a:spcAft>
              <a:buSzPts val="2200"/>
              <a:buChar char="●"/>
            </a:pPr>
            <a:r>
              <a:rPr lang="es-ES" sz="2200"/>
              <a:t>Aproximación</a:t>
            </a:r>
            <a:r>
              <a:rPr lang="es-ES" sz="2200"/>
              <a:t> a los aprendizajes de las egresadas del centro Casa Lunas, obtenidos por su pasaje por dicha institución.</a:t>
            </a:r>
            <a:endParaRPr sz="2200"/>
          </a:p>
          <a:p>
            <a:pPr indent="0" lvl="0" marL="457200" marR="0" rtl="0" algn="l">
              <a:spcBef>
                <a:spcPts val="0"/>
              </a:spcBef>
              <a:spcAft>
                <a:spcPts val="0"/>
              </a:spcAft>
              <a:buNone/>
            </a:pPr>
            <a:r>
              <a:t/>
            </a:r>
            <a:endParaRPr sz="2200"/>
          </a:p>
          <a:p>
            <a:pPr indent="-368300" lvl="0" marL="457200" marR="0" rtl="0" algn="l">
              <a:spcBef>
                <a:spcPts val="0"/>
              </a:spcBef>
              <a:spcAft>
                <a:spcPts val="0"/>
              </a:spcAft>
              <a:buSzPts val="2200"/>
              <a:buChar char="●"/>
            </a:pPr>
            <a:r>
              <a:rPr lang="es-ES" sz="2200"/>
              <a:t>Comprender la temática, entendiendo la complejidad de la misma, y contribuir a la producción de conocimiento.</a:t>
            </a:r>
            <a:endParaRPr sz="2200"/>
          </a:p>
          <a:p>
            <a:pPr indent="0" lvl="0" marL="0" marR="0" rtl="0" algn="l">
              <a:spcBef>
                <a:spcPts val="0"/>
              </a:spcBef>
              <a:spcAft>
                <a:spcPts val="0"/>
              </a:spcAft>
              <a:buNone/>
            </a:pPr>
            <a:r>
              <a:t/>
            </a:r>
            <a:endParaRPr sz="2200"/>
          </a:p>
          <a:p>
            <a:pPr indent="-368300" lvl="0" marL="457200" marR="0" rtl="0" algn="l">
              <a:spcBef>
                <a:spcPts val="0"/>
              </a:spcBef>
              <a:spcAft>
                <a:spcPts val="0"/>
              </a:spcAft>
              <a:buSzPts val="2200"/>
              <a:buChar char="●"/>
            </a:pPr>
            <a:r>
              <a:rPr lang="es-ES" sz="2200"/>
              <a:t>Retribuir a Casa Lunas con la presentación de la sistematización de las experiencias de las jóvenes egresadas y los objetivos propuestos por los educadores de la institución.</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9"/>
          <p:cNvPicPr preferRelativeResize="0"/>
          <p:nvPr/>
        </p:nvPicPr>
        <p:blipFill rotWithShape="1">
          <a:blip r:embed="rId3">
            <a:alphaModFix/>
          </a:blip>
          <a:srcRect b="0" l="0" r="0" t="0"/>
          <a:stretch/>
        </p:blipFill>
        <p:spPr>
          <a:xfrm>
            <a:off x="-122400" y="0"/>
            <a:ext cx="10693800" cy="7560000"/>
          </a:xfrm>
          <a:prstGeom prst="rect">
            <a:avLst/>
          </a:prstGeom>
          <a:noFill/>
          <a:ln>
            <a:noFill/>
          </a:ln>
        </p:spPr>
      </p:pic>
      <p:sp>
        <p:nvSpPr>
          <p:cNvPr id="100" name="Google Shape;100;p19"/>
          <p:cNvSpPr txBox="1"/>
          <p:nvPr/>
        </p:nvSpPr>
        <p:spPr>
          <a:xfrm>
            <a:off x="1149350" y="1908363"/>
            <a:ext cx="2160000" cy="39612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s-ES" sz="1300">
                <a:solidFill>
                  <a:srgbClr val="FFFFFF"/>
                </a:solidFill>
              </a:rPr>
              <a:t>Proyección Vital</a:t>
            </a:r>
            <a:endParaRPr b="1" sz="1300">
              <a:solidFill>
                <a:srgbClr val="FFFFFF"/>
              </a:solidFill>
            </a:endParaRPr>
          </a:p>
          <a:p>
            <a:pPr indent="0" lvl="0" marL="0" marR="0" rtl="0" algn="l">
              <a:spcBef>
                <a:spcPts val="0"/>
              </a:spcBef>
              <a:spcAft>
                <a:spcPts val="0"/>
              </a:spcAft>
              <a:buNone/>
            </a:pPr>
            <a:r>
              <a:t/>
            </a:r>
            <a:endParaRPr sz="1300">
              <a:solidFill>
                <a:srgbClr val="FFFFFF"/>
              </a:solidFill>
            </a:endParaRPr>
          </a:p>
          <a:p>
            <a:pPr indent="0" lvl="0" marL="0" marR="0" rtl="0" algn="just">
              <a:spcBef>
                <a:spcPts val="0"/>
              </a:spcBef>
              <a:spcAft>
                <a:spcPts val="0"/>
              </a:spcAft>
              <a:buNone/>
            </a:pPr>
            <a:r>
              <a:rPr lang="es-ES" sz="1300">
                <a:solidFill>
                  <a:srgbClr val="FFFFFF"/>
                </a:solidFill>
              </a:rPr>
              <a:t>“Yo siempre le digo a mi hijo que </a:t>
            </a:r>
            <a:r>
              <a:rPr lang="es-ES" sz="1300">
                <a:solidFill>
                  <a:srgbClr val="FFFFFF"/>
                </a:solidFill>
              </a:rPr>
              <a:t>él</a:t>
            </a:r>
            <a:r>
              <a:rPr lang="es-ES" sz="1300">
                <a:solidFill>
                  <a:srgbClr val="FFFFFF"/>
                </a:solidFill>
              </a:rPr>
              <a:t> tuvo dos casas, mi casa y Casa Lunas”</a:t>
            </a:r>
            <a:endParaRPr sz="1300">
              <a:solidFill>
                <a:srgbClr val="FFFFFF"/>
              </a:solidFill>
            </a:endParaRPr>
          </a:p>
          <a:p>
            <a:pPr indent="0" lvl="0" marL="0" marR="0" rtl="0" algn="just">
              <a:spcBef>
                <a:spcPts val="0"/>
              </a:spcBef>
              <a:spcAft>
                <a:spcPts val="0"/>
              </a:spcAft>
              <a:buNone/>
            </a:pPr>
            <a:r>
              <a:t/>
            </a:r>
            <a:endParaRPr sz="1300">
              <a:solidFill>
                <a:srgbClr val="FFFFFF"/>
              </a:solidFill>
            </a:endParaRPr>
          </a:p>
          <a:p>
            <a:pPr indent="0" lvl="0" marL="0" marR="0" rtl="0" algn="just">
              <a:spcBef>
                <a:spcPts val="0"/>
              </a:spcBef>
              <a:spcAft>
                <a:spcPts val="0"/>
              </a:spcAft>
              <a:buNone/>
            </a:pPr>
            <a:r>
              <a:rPr lang="es-ES" sz="1300">
                <a:solidFill>
                  <a:srgbClr val="FFFFFF"/>
                </a:solidFill>
              </a:rPr>
              <a:t>“Hubo una educación moral, de que soy un ser humano, de que por ser madre joven no tenía que dejar de proyectarme. Nosotras creíamos que </a:t>
            </a:r>
            <a:r>
              <a:rPr lang="es-ES" sz="1300">
                <a:solidFill>
                  <a:srgbClr val="FFFFFF"/>
                </a:solidFill>
              </a:rPr>
              <a:t>teníamos</a:t>
            </a:r>
            <a:r>
              <a:rPr lang="es-ES" sz="1300">
                <a:solidFill>
                  <a:srgbClr val="FFFFFF"/>
                </a:solidFill>
              </a:rPr>
              <a:t> un hijo y la vida se terminaba </a:t>
            </a:r>
            <a:r>
              <a:rPr lang="es-ES" sz="1300">
                <a:solidFill>
                  <a:srgbClr val="FFFFFF"/>
                </a:solidFill>
              </a:rPr>
              <a:t>ahí</a:t>
            </a:r>
            <a:r>
              <a:rPr lang="es-ES" sz="1300">
                <a:solidFill>
                  <a:srgbClr val="FFFFFF"/>
                </a:solidFill>
              </a:rPr>
              <a:t>. Te hacían ver que había mucho más para adelante”</a:t>
            </a:r>
            <a:endParaRPr sz="1300">
              <a:solidFill>
                <a:srgbClr val="FFFFFF"/>
              </a:solidFill>
            </a:endParaRPr>
          </a:p>
        </p:txBody>
      </p:sp>
      <p:sp>
        <p:nvSpPr>
          <p:cNvPr id="101" name="Google Shape;101;p19"/>
          <p:cNvSpPr txBox="1"/>
          <p:nvPr/>
        </p:nvSpPr>
        <p:spPr>
          <a:xfrm>
            <a:off x="4154500" y="1908375"/>
            <a:ext cx="2160000" cy="4698300"/>
          </a:xfrm>
          <a:prstGeom prst="rect">
            <a:avLst/>
          </a:prstGeom>
          <a:noFill/>
          <a:ln>
            <a:noFill/>
          </a:ln>
        </p:spPr>
        <p:txBody>
          <a:bodyPr anchorCtr="0" anchor="t" bIns="45000" lIns="90000" spcFirstLastPara="1" rIns="90000" wrap="square" tIns="45000">
            <a:noAutofit/>
          </a:bodyPr>
          <a:lstStyle/>
          <a:p>
            <a:pPr indent="0" lvl="0" marL="0" rtl="0" algn="l">
              <a:spcBef>
                <a:spcPts val="0"/>
              </a:spcBef>
              <a:spcAft>
                <a:spcPts val="0"/>
              </a:spcAft>
              <a:buNone/>
            </a:pPr>
            <a:r>
              <a:rPr b="1" lang="es-ES" sz="1300">
                <a:solidFill>
                  <a:schemeClr val="lt1"/>
                </a:solidFill>
              </a:rPr>
              <a:t>Crianza y educación de sus hijos/as</a:t>
            </a:r>
            <a:endParaRPr b="1" sz="1300">
              <a:solidFill>
                <a:schemeClr val="lt1"/>
              </a:solidFill>
            </a:endParaRPr>
          </a:p>
          <a:p>
            <a:pPr indent="0" lvl="0" marL="0" rtl="0" algn="l">
              <a:spcBef>
                <a:spcPts val="0"/>
              </a:spcBef>
              <a:spcAft>
                <a:spcPts val="0"/>
              </a:spcAft>
              <a:buNone/>
            </a:pPr>
            <a:r>
              <a:t/>
            </a:r>
            <a:endParaRPr b="1" sz="1300">
              <a:solidFill>
                <a:schemeClr val="lt1"/>
              </a:solidFill>
            </a:endParaRPr>
          </a:p>
          <a:p>
            <a:pPr indent="0" lvl="0" marL="0" rtl="0" algn="just">
              <a:spcBef>
                <a:spcPts val="0"/>
              </a:spcBef>
              <a:spcAft>
                <a:spcPts val="0"/>
              </a:spcAft>
              <a:buClr>
                <a:schemeClr val="dk1"/>
              </a:buClr>
              <a:buFont typeface="Arial"/>
              <a:buNone/>
            </a:pPr>
            <a:r>
              <a:rPr lang="es-ES" sz="1300">
                <a:solidFill>
                  <a:schemeClr val="lt1"/>
                </a:solidFill>
              </a:rPr>
              <a:t>“(...) yo venía de una casa donde a los gurises a los dos meses ya le daban de comer, y vos venis a un lugar que a tu hijo le dicen que no le des de comer, te hacen aprender, (...) es todo un trabajo y contención. Te daban herramientas para salir de acá con algo, en la forma de ver s sus hijos, a educarlos, (...) charlas de violencia doméstica, para nosotras que muchas veníamos de una familia violenta, nos </a:t>
            </a:r>
            <a:r>
              <a:rPr lang="es-ES" sz="1300">
                <a:solidFill>
                  <a:schemeClr val="lt1"/>
                </a:solidFill>
              </a:rPr>
              <a:t>servía</a:t>
            </a:r>
            <a:r>
              <a:rPr lang="es-ES" sz="1300">
                <a:solidFill>
                  <a:schemeClr val="lt1"/>
                </a:solidFill>
              </a:rPr>
              <a:t>”</a:t>
            </a:r>
            <a:endParaRPr sz="1300">
              <a:solidFill>
                <a:schemeClr val="lt1"/>
              </a:solidFill>
            </a:endParaRPr>
          </a:p>
        </p:txBody>
      </p:sp>
      <p:cxnSp>
        <p:nvCxnSpPr>
          <p:cNvPr id="102" name="Google Shape;102;p19"/>
          <p:cNvCxnSpPr/>
          <p:nvPr/>
        </p:nvCxnSpPr>
        <p:spPr>
          <a:xfrm>
            <a:off x="864000" y="1799838"/>
            <a:ext cx="0" cy="3960000"/>
          </a:xfrm>
          <a:prstGeom prst="straightConnector1">
            <a:avLst/>
          </a:prstGeom>
          <a:noFill/>
          <a:ln cap="flat" cmpd="sng" w="36000">
            <a:solidFill>
              <a:srgbClr val="FFFFFF"/>
            </a:solidFill>
            <a:prstDash val="solid"/>
            <a:round/>
            <a:headEnd len="sm" w="sm" type="none"/>
            <a:tailEnd len="sm" w="sm" type="none"/>
          </a:ln>
        </p:spPr>
      </p:cxnSp>
      <p:cxnSp>
        <p:nvCxnSpPr>
          <p:cNvPr id="103" name="Google Shape;103;p19"/>
          <p:cNvCxnSpPr/>
          <p:nvPr/>
        </p:nvCxnSpPr>
        <p:spPr>
          <a:xfrm>
            <a:off x="3883100" y="1799850"/>
            <a:ext cx="0" cy="4626600"/>
          </a:xfrm>
          <a:prstGeom prst="straightConnector1">
            <a:avLst/>
          </a:prstGeom>
          <a:noFill/>
          <a:ln cap="flat" cmpd="sng" w="36000">
            <a:solidFill>
              <a:srgbClr val="FFFFFF"/>
            </a:solidFill>
            <a:prstDash val="solid"/>
            <a:round/>
            <a:headEnd len="sm" w="sm" type="none"/>
            <a:tailEnd len="sm" w="sm" type="none"/>
          </a:ln>
        </p:spPr>
      </p:cxnSp>
      <p:cxnSp>
        <p:nvCxnSpPr>
          <p:cNvPr id="104" name="Google Shape;104;p19"/>
          <p:cNvCxnSpPr/>
          <p:nvPr/>
        </p:nvCxnSpPr>
        <p:spPr>
          <a:xfrm flipH="1">
            <a:off x="6713100" y="1799838"/>
            <a:ext cx="4200" cy="5188800"/>
          </a:xfrm>
          <a:prstGeom prst="straightConnector1">
            <a:avLst/>
          </a:prstGeom>
          <a:noFill/>
          <a:ln cap="flat" cmpd="sng" w="36000">
            <a:solidFill>
              <a:srgbClr val="FFFFFF"/>
            </a:solidFill>
            <a:prstDash val="solid"/>
            <a:round/>
            <a:headEnd len="sm" w="sm" type="none"/>
            <a:tailEnd len="sm" w="sm" type="none"/>
          </a:ln>
        </p:spPr>
      </p:cxnSp>
      <p:sp>
        <p:nvSpPr>
          <p:cNvPr id="105" name="Google Shape;105;p19"/>
          <p:cNvSpPr txBox="1"/>
          <p:nvPr/>
        </p:nvSpPr>
        <p:spPr>
          <a:xfrm>
            <a:off x="7199475" y="1908375"/>
            <a:ext cx="2563800" cy="5188800"/>
          </a:xfrm>
          <a:prstGeom prst="rect">
            <a:avLst/>
          </a:prstGeom>
          <a:noFill/>
          <a:ln>
            <a:noFill/>
          </a:ln>
        </p:spPr>
        <p:txBody>
          <a:bodyPr anchorCtr="0" anchor="t" bIns="45000" lIns="90000" spcFirstLastPara="1" rIns="90000" wrap="square" tIns="45000">
            <a:noAutofit/>
          </a:bodyPr>
          <a:lstStyle/>
          <a:p>
            <a:pPr indent="0" lvl="0" marL="0" rtl="0" algn="l">
              <a:spcBef>
                <a:spcPts val="0"/>
              </a:spcBef>
              <a:spcAft>
                <a:spcPts val="0"/>
              </a:spcAft>
              <a:buNone/>
            </a:pPr>
            <a:r>
              <a:rPr b="1" lang="es-ES" sz="1300">
                <a:solidFill>
                  <a:schemeClr val="lt1"/>
                </a:solidFill>
              </a:rPr>
              <a:t>Convivencia con los demás y con la sociedad</a:t>
            </a:r>
            <a:endParaRPr b="1" sz="1300">
              <a:solidFill>
                <a:schemeClr val="lt1"/>
              </a:solidFill>
            </a:endParaRPr>
          </a:p>
          <a:p>
            <a:pPr indent="0" lvl="0" marL="0" rtl="0" algn="l">
              <a:spcBef>
                <a:spcPts val="0"/>
              </a:spcBef>
              <a:spcAft>
                <a:spcPts val="0"/>
              </a:spcAft>
              <a:buNone/>
            </a:pPr>
            <a:r>
              <a:t/>
            </a:r>
            <a:endParaRPr b="1" sz="1300">
              <a:solidFill>
                <a:schemeClr val="lt1"/>
              </a:solidFill>
            </a:endParaRPr>
          </a:p>
          <a:p>
            <a:pPr indent="0" lvl="0" marL="0" rtl="0" algn="just">
              <a:spcBef>
                <a:spcPts val="0"/>
              </a:spcBef>
              <a:spcAft>
                <a:spcPts val="0"/>
              </a:spcAft>
              <a:buNone/>
            </a:pPr>
            <a:r>
              <a:rPr lang="es-ES" sz="1300">
                <a:solidFill>
                  <a:schemeClr val="lt1"/>
                </a:solidFill>
              </a:rPr>
              <a:t>“(...) ver que hay otras realidades (...) yo, en sí, tenía apoyo (...) ¿para qué voy a ir? si no preciso (...) pero me ayudó mucho más de lo que pensaba (...) y te ayuda...por eso te digo que más allá de que [ayuda] como madre, como persona...porque después crecemos y estamos en la misma sociedad que pasa igual, que vos ves realidades que decís: fuá, ¡esta persona cómo es! y después decís: ta, claro, tiene un trasfondo, una vida que pasó, que por algo es así ahora...vos pensás que tu forma, que es, es la correcta...uno nunca está haciendo las cosas porque sabe que están mal, no?" </a:t>
            </a:r>
            <a:endParaRPr sz="1300">
              <a:solidFill>
                <a:schemeClr val="lt1"/>
              </a:solidFill>
            </a:endParaRPr>
          </a:p>
        </p:txBody>
      </p:sp>
      <p:sp>
        <p:nvSpPr>
          <p:cNvPr id="106" name="Google Shape;106;p19"/>
          <p:cNvSpPr txBox="1"/>
          <p:nvPr/>
        </p:nvSpPr>
        <p:spPr>
          <a:xfrm>
            <a:off x="4154500" y="659450"/>
            <a:ext cx="3553500" cy="36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ES" sz="1800">
                <a:solidFill>
                  <a:schemeClr val="lt1"/>
                </a:solidFill>
              </a:rPr>
              <a:t>ENTREVISTAS</a:t>
            </a:r>
            <a:endParaRPr b="1" sz="18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0"/>
          <p:cNvPicPr preferRelativeResize="0"/>
          <p:nvPr/>
        </p:nvPicPr>
        <p:blipFill rotWithShape="1">
          <a:blip r:embed="rId3">
            <a:alphaModFix/>
          </a:blip>
          <a:srcRect b="0" l="0" r="0" t="0"/>
          <a:stretch/>
        </p:blipFill>
        <p:spPr>
          <a:xfrm>
            <a:off x="-94320" y="-14400"/>
            <a:ext cx="10714319" cy="7574400"/>
          </a:xfrm>
          <a:prstGeom prst="rect">
            <a:avLst/>
          </a:prstGeom>
          <a:noFill/>
          <a:ln>
            <a:noFill/>
          </a:ln>
        </p:spPr>
      </p:pic>
      <p:sp>
        <p:nvSpPr>
          <p:cNvPr id="112" name="Google Shape;112;p20"/>
          <p:cNvSpPr txBox="1"/>
          <p:nvPr/>
        </p:nvSpPr>
        <p:spPr>
          <a:xfrm>
            <a:off x="492150" y="1362025"/>
            <a:ext cx="3838800" cy="4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ES" sz="1800">
                <a:solidFill>
                  <a:schemeClr val="lt1"/>
                </a:solidFill>
              </a:rPr>
              <a:t>SÍNTESIS DE LAS ENTREVISTAS</a:t>
            </a:r>
            <a:endParaRPr b="1" sz="1800">
              <a:solidFill>
                <a:schemeClr val="lt1"/>
              </a:solidFill>
            </a:endParaRPr>
          </a:p>
        </p:txBody>
      </p:sp>
      <p:pic>
        <p:nvPicPr>
          <p:cNvPr id="113" name="Google Shape;113;p20"/>
          <p:cNvPicPr preferRelativeResize="0"/>
          <p:nvPr/>
        </p:nvPicPr>
        <p:blipFill>
          <a:blip r:embed="rId4">
            <a:alphaModFix/>
          </a:blip>
          <a:stretch>
            <a:fillRect/>
          </a:stretch>
        </p:blipFill>
        <p:spPr>
          <a:xfrm>
            <a:off x="492150" y="1992675"/>
            <a:ext cx="9722799" cy="45012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1"/>
          <p:cNvPicPr preferRelativeResize="0"/>
          <p:nvPr/>
        </p:nvPicPr>
        <p:blipFill rotWithShape="1">
          <a:blip r:embed="rId3">
            <a:alphaModFix/>
          </a:blip>
          <a:srcRect b="0" l="0" r="0" t="0"/>
          <a:stretch/>
        </p:blipFill>
        <p:spPr>
          <a:xfrm>
            <a:off x="240355" y="-7362"/>
            <a:ext cx="10714319" cy="7574400"/>
          </a:xfrm>
          <a:prstGeom prst="rect">
            <a:avLst/>
          </a:prstGeom>
          <a:noFill/>
          <a:ln>
            <a:noFill/>
          </a:ln>
        </p:spPr>
      </p:pic>
      <p:pic>
        <p:nvPicPr>
          <p:cNvPr id="119" name="Google Shape;119;p21" title="Gráfico"/>
          <p:cNvPicPr preferRelativeResize="0"/>
          <p:nvPr/>
        </p:nvPicPr>
        <p:blipFill>
          <a:blip r:embed="rId4">
            <a:alphaModFix/>
          </a:blip>
          <a:stretch>
            <a:fillRect/>
          </a:stretch>
        </p:blipFill>
        <p:spPr>
          <a:xfrm>
            <a:off x="807150" y="1500525"/>
            <a:ext cx="9311800" cy="5361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2"/>
          <p:cNvPicPr preferRelativeResize="0"/>
          <p:nvPr/>
        </p:nvPicPr>
        <p:blipFill rotWithShape="1">
          <a:blip r:embed="rId3">
            <a:alphaModFix/>
          </a:blip>
          <a:srcRect b="0" l="0" r="0" t="0"/>
          <a:stretch/>
        </p:blipFill>
        <p:spPr>
          <a:xfrm>
            <a:off x="18732" y="-162"/>
            <a:ext cx="10551239" cy="7560000"/>
          </a:xfrm>
          <a:prstGeom prst="rect">
            <a:avLst/>
          </a:prstGeom>
          <a:noFill/>
          <a:ln>
            <a:noFill/>
          </a:ln>
        </p:spPr>
      </p:pic>
      <p:sp>
        <p:nvSpPr>
          <p:cNvPr id="125" name="Google Shape;125;p22"/>
          <p:cNvSpPr txBox="1"/>
          <p:nvPr/>
        </p:nvSpPr>
        <p:spPr>
          <a:xfrm>
            <a:off x="4467550" y="989850"/>
            <a:ext cx="1653600" cy="4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ES" sz="1800">
                <a:solidFill>
                  <a:schemeClr val="lt1"/>
                </a:solidFill>
              </a:rPr>
              <a:t>HALLAZGOS</a:t>
            </a:r>
            <a:endParaRPr b="1" sz="1800">
              <a:solidFill>
                <a:schemeClr val="lt1"/>
              </a:solidFill>
            </a:endParaRPr>
          </a:p>
        </p:txBody>
      </p:sp>
      <p:sp>
        <p:nvSpPr>
          <p:cNvPr id="126" name="Google Shape;126;p22"/>
          <p:cNvSpPr txBox="1"/>
          <p:nvPr/>
        </p:nvSpPr>
        <p:spPr>
          <a:xfrm>
            <a:off x="510250" y="1776825"/>
            <a:ext cx="9568200" cy="2401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ES" sz="1800">
                <a:solidFill>
                  <a:schemeClr val="lt1"/>
                </a:solidFill>
              </a:rPr>
              <a:t>“Según se desprende del recorrido realizado, se pueden apreciar algunas consideraciones de egresadas y educadores/as en sentidos </a:t>
            </a:r>
            <a:r>
              <a:rPr b="1" lang="es-ES" sz="1800" u="sng">
                <a:solidFill>
                  <a:schemeClr val="lt1"/>
                </a:solidFill>
              </a:rPr>
              <a:t>convergentes</a:t>
            </a:r>
            <a:r>
              <a:rPr b="1" lang="es-ES" sz="1800">
                <a:solidFill>
                  <a:schemeClr val="lt1"/>
                </a:solidFill>
              </a:rPr>
              <a:t> </a:t>
            </a:r>
            <a:r>
              <a:rPr lang="es-ES" sz="1800">
                <a:solidFill>
                  <a:schemeClr val="lt1"/>
                </a:solidFill>
              </a:rPr>
              <a:t>y/o en </a:t>
            </a:r>
            <a:r>
              <a:rPr b="1" lang="es-ES" sz="1800" u="sng">
                <a:solidFill>
                  <a:schemeClr val="lt1"/>
                </a:solidFill>
              </a:rPr>
              <a:t>tensión</a:t>
            </a:r>
            <a:r>
              <a:rPr lang="es-ES" sz="1800">
                <a:solidFill>
                  <a:schemeClr val="lt1"/>
                </a:solidFill>
              </a:rPr>
              <a:t>. Uno de los aportes sustantivos de este EFI guarda relación con intentar visualizar en qué medida las intenciones educativas que impregnan el proyecto institucional cobran vida en aprendizajes de sus participantes y sostenidos en el tiempo, más allá de ese pasaje. O, al menos, contribuir a la discusión con el equipo de educadores/as, de modo de retroalimentar su planificación.” (p. 149)</a:t>
            </a:r>
            <a:endParaRPr sz="1800">
              <a:solidFill>
                <a:schemeClr val="lt1"/>
              </a:solidFill>
            </a:endParaRPr>
          </a:p>
          <a:p>
            <a:pPr indent="0" lvl="0" marL="0" rtl="0" algn="l">
              <a:spcBef>
                <a:spcPts val="0"/>
              </a:spcBef>
              <a:spcAft>
                <a:spcPts val="0"/>
              </a:spcAft>
              <a:buNone/>
            </a:pPr>
            <a:r>
              <a:t/>
            </a:r>
            <a:endParaRPr sz="1800">
              <a:solidFill>
                <a:srgbClr val="FFFFFF"/>
              </a:solidFill>
            </a:endParaRPr>
          </a:p>
        </p:txBody>
      </p:sp>
      <p:pic>
        <p:nvPicPr>
          <p:cNvPr id="127" name="Google Shape;127;p22"/>
          <p:cNvPicPr preferRelativeResize="0"/>
          <p:nvPr/>
        </p:nvPicPr>
        <p:blipFill>
          <a:blip r:embed="rId4">
            <a:alphaModFix/>
          </a:blip>
          <a:stretch>
            <a:fillRect/>
          </a:stretch>
        </p:blipFill>
        <p:spPr>
          <a:xfrm>
            <a:off x="515075" y="4496122"/>
            <a:ext cx="4452100" cy="2668350"/>
          </a:xfrm>
          <a:prstGeom prst="rect">
            <a:avLst/>
          </a:prstGeom>
          <a:noFill/>
          <a:ln>
            <a:noFill/>
          </a:ln>
        </p:spPr>
      </p:pic>
      <p:pic>
        <p:nvPicPr>
          <p:cNvPr id="128" name="Google Shape;128;p22"/>
          <p:cNvPicPr preferRelativeResize="0"/>
          <p:nvPr/>
        </p:nvPicPr>
        <p:blipFill>
          <a:blip r:embed="rId5">
            <a:alphaModFix/>
          </a:blip>
          <a:stretch>
            <a:fillRect/>
          </a:stretch>
        </p:blipFill>
        <p:spPr>
          <a:xfrm>
            <a:off x="5653300" y="4496125"/>
            <a:ext cx="4452100" cy="2668350"/>
          </a:xfrm>
          <a:prstGeom prst="rect">
            <a:avLst/>
          </a:prstGeom>
          <a:noFill/>
          <a:ln>
            <a:noFill/>
          </a:ln>
        </p:spPr>
      </p:pic>
      <p:sp>
        <p:nvSpPr>
          <p:cNvPr id="129" name="Google Shape;129;p22"/>
          <p:cNvSpPr txBox="1"/>
          <p:nvPr/>
        </p:nvSpPr>
        <p:spPr>
          <a:xfrm>
            <a:off x="381450" y="7164475"/>
            <a:ext cx="9676500" cy="35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300">
                <a:solidFill>
                  <a:schemeClr val="lt1"/>
                </a:solidFill>
              </a:rPr>
              <a:t>Casalunas. (n.d.). </a:t>
            </a:r>
            <a:r>
              <a:rPr i="1" lang="es-ES" sz="1300">
                <a:solidFill>
                  <a:schemeClr val="lt1"/>
                </a:solidFill>
              </a:rPr>
              <a:t>[Actividades recreativas de las adolescentes y sus hijos en Casa Lunas]</a:t>
            </a:r>
            <a:r>
              <a:rPr lang="es-ES" sz="1300">
                <a:solidFill>
                  <a:schemeClr val="lt1"/>
                </a:solidFill>
              </a:rPr>
              <a:t>. Casalunas.</a:t>
            </a:r>
            <a:r>
              <a:rPr lang="es-ES" sz="1300">
                <a:solidFill>
                  <a:schemeClr val="lt1"/>
                </a:solidFill>
                <a:uFill>
                  <a:noFill/>
                </a:uFill>
                <a:hlinkClick r:id="rId6">
                  <a:extLst>
                    <a:ext uri="{A12FA001-AC4F-418D-AE19-62706E023703}">
                      <ahyp:hlinkClr val="tx"/>
                    </a:ext>
                  </a:extLst>
                </a:hlinkClick>
              </a:rPr>
              <a:t> </a:t>
            </a:r>
            <a:r>
              <a:rPr lang="es-ES" sz="1300" u="sng">
                <a:solidFill>
                  <a:schemeClr val="lt1"/>
                </a:solidFill>
                <a:hlinkClick r:id="rId7">
                  <a:extLst>
                    <a:ext uri="{A12FA001-AC4F-418D-AE19-62706E023703}">
                      <ahyp:hlinkClr val="tx"/>
                    </a:ext>
                  </a:extLst>
                </a:hlinkClick>
              </a:rPr>
              <a:t>https://casalunas.org/</a:t>
            </a:r>
            <a:endParaRPr sz="20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