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7559675" cx="10439400"/>
  <p:notesSz cx="7559675" cy="106918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55950" y="5078600"/>
            <a:ext cx="6047725" cy="48113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1: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30a8b616862_0_11:notes"/>
          <p:cNvSpPr txBox="1"/>
          <p:nvPr>
            <p:ph idx="1" type="body"/>
          </p:nvPr>
        </p:nvSpPr>
        <p:spPr>
          <a:xfrm>
            <a:off x="755950" y="5078600"/>
            <a:ext cx="6047700" cy="481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g30a8b616862_0_11:notes"/>
          <p:cNvSpPr/>
          <p:nvPr>
            <p:ph idx="2" type="sldImg"/>
          </p:nvPr>
        </p:nvSpPr>
        <p:spPr>
          <a:xfrm>
            <a:off x="1260175" y="801875"/>
            <a:ext cx="5040000" cy="4009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30a8b616862_0_18:notes"/>
          <p:cNvSpPr txBox="1"/>
          <p:nvPr>
            <p:ph idx="1" type="body"/>
          </p:nvPr>
        </p:nvSpPr>
        <p:spPr>
          <a:xfrm>
            <a:off x="755950" y="5078600"/>
            <a:ext cx="6047700" cy="481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g30a8b616862_0_18:notes"/>
          <p:cNvSpPr/>
          <p:nvPr>
            <p:ph idx="2" type="sldImg"/>
          </p:nvPr>
        </p:nvSpPr>
        <p:spPr>
          <a:xfrm>
            <a:off x="1260175" y="801875"/>
            <a:ext cx="5040000" cy="4009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7: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7: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3: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3: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8: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5:notes"/>
          <p:cNvSpPr txBox="1"/>
          <p:nvPr>
            <p:ph idx="1" type="body"/>
          </p:nvPr>
        </p:nvSpPr>
        <p:spPr>
          <a:xfrm>
            <a:off x="755950" y="5078600"/>
            <a:ext cx="6047725" cy="48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5:notes"/>
          <p:cNvSpPr/>
          <p:nvPr>
            <p:ph idx="2" type="sldImg"/>
          </p:nvPr>
        </p:nvSpPr>
        <p:spPr>
          <a:xfrm>
            <a:off x="1260175" y="801875"/>
            <a:ext cx="5040025" cy="4009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d3f9c65b5b_0_35:notes"/>
          <p:cNvSpPr txBox="1"/>
          <p:nvPr>
            <p:ph idx="1" type="body"/>
          </p:nvPr>
        </p:nvSpPr>
        <p:spPr>
          <a:xfrm>
            <a:off x="755950" y="5078600"/>
            <a:ext cx="6047700" cy="481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g2d3f9c65b5b_0_35:notes"/>
          <p:cNvSpPr/>
          <p:nvPr>
            <p:ph idx="2" type="sldImg"/>
          </p:nvPr>
        </p:nvSpPr>
        <p:spPr>
          <a:xfrm>
            <a:off x="1260175" y="801875"/>
            <a:ext cx="5040000" cy="4009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d3f9c65b5b_0_29:notes"/>
          <p:cNvSpPr txBox="1"/>
          <p:nvPr>
            <p:ph idx="1" type="body"/>
          </p:nvPr>
        </p:nvSpPr>
        <p:spPr>
          <a:xfrm>
            <a:off x="755950" y="5078600"/>
            <a:ext cx="6047700" cy="481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g2d3f9c65b5b_0_29:notes"/>
          <p:cNvSpPr/>
          <p:nvPr>
            <p:ph idx="2" type="sldImg"/>
          </p:nvPr>
        </p:nvSpPr>
        <p:spPr>
          <a:xfrm>
            <a:off x="1260175" y="801875"/>
            <a:ext cx="5040000" cy="4009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30a8b616862_0_0:notes"/>
          <p:cNvSpPr txBox="1"/>
          <p:nvPr>
            <p:ph idx="1" type="body"/>
          </p:nvPr>
        </p:nvSpPr>
        <p:spPr>
          <a:xfrm>
            <a:off x="755950" y="5078600"/>
            <a:ext cx="6047700" cy="481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g30a8b616862_0_0:notes"/>
          <p:cNvSpPr/>
          <p:nvPr>
            <p:ph idx="2" type="sldImg"/>
          </p:nvPr>
        </p:nvSpPr>
        <p:spPr>
          <a:xfrm>
            <a:off x="1260175" y="801875"/>
            <a:ext cx="5040000" cy="4009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d3f9c65b5b_0_41:notes"/>
          <p:cNvSpPr txBox="1"/>
          <p:nvPr>
            <p:ph idx="1" type="body"/>
          </p:nvPr>
        </p:nvSpPr>
        <p:spPr>
          <a:xfrm>
            <a:off x="755950" y="5078600"/>
            <a:ext cx="6047700" cy="481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g2d3f9c65b5b_0_41:notes"/>
          <p:cNvSpPr/>
          <p:nvPr>
            <p:ph idx="2" type="sldImg"/>
          </p:nvPr>
        </p:nvSpPr>
        <p:spPr>
          <a:xfrm>
            <a:off x="1260175" y="801875"/>
            <a:ext cx="5040000" cy="4009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d3f9c65b5b_0_53:notes"/>
          <p:cNvSpPr txBox="1"/>
          <p:nvPr>
            <p:ph idx="1" type="body"/>
          </p:nvPr>
        </p:nvSpPr>
        <p:spPr>
          <a:xfrm>
            <a:off x="755950" y="5078600"/>
            <a:ext cx="6047700" cy="481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g2d3f9c65b5b_0_53:notes"/>
          <p:cNvSpPr/>
          <p:nvPr>
            <p:ph idx="2" type="sldImg"/>
          </p:nvPr>
        </p:nvSpPr>
        <p:spPr>
          <a:xfrm>
            <a:off x="1260175" y="801875"/>
            <a:ext cx="5040000" cy="4009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1" name="Shape 11"/>
        <p:cNvGrpSpPr/>
        <p:nvPr/>
      </p:nvGrpSpPr>
      <p:grpSpPr>
        <a:xfrm>
          <a:off x="0" y="0"/>
          <a:ext cx="0" cy="0"/>
          <a:chOff x="0" y="0"/>
          <a:chExt cx="0" cy="0"/>
        </a:xfrm>
      </p:grpSpPr>
      <p:sp>
        <p:nvSpPr>
          <p:cNvPr id="12" name="Google Shape;12;p2"/>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 type="subTitle"/>
          </p:nvPr>
        </p:nvSpPr>
        <p:spPr>
          <a:xfrm>
            <a:off x="522000" y="1768680"/>
            <a:ext cx="9395640" cy="4384440"/>
          </a:xfrm>
          <a:prstGeom prst="rect">
            <a:avLst/>
          </a:prstGeom>
          <a:noFill/>
          <a:ln>
            <a:noFill/>
          </a:ln>
        </p:spPr>
        <p:txBody>
          <a:bodyPr anchorCtr="0" anchor="ctr" bIns="0" lIns="0" spcFirstLastPara="1" rIns="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41" name="Shape 41"/>
        <p:cNvGrpSpPr/>
        <p:nvPr/>
      </p:nvGrpSpPr>
      <p:grpSpPr>
        <a:xfrm>
          <a:off x="0" y="0"/>
          <a:ext cx="0" cy="0"/>
          <a:chOff x="0" y="0"/>
          <a:chExt cx="0" cy="0"/>
        </a:xfrm>
      </p:grpSpPr>
      <p:sp>
        <p:nvSpPr>
          <p:cNvPr id="42" name="Google Shape;42;p11"/>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1"/>
          <p:cNvSpPr txBox="1"/>
          <p:nvPr>
            <p:ph idx="1" type="body"/>
          </p:nvPr>
        </p:nvSpPr>
        <p:spPr>
          <a:xfrm>
            <a:off x="522000" y="1768680"/>
            <a:ext cx="939564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4" name="Google Shape;44;p11"/>
          <p:cNvSpPr txBox="1"/>
          <p:nvPr>
            <p:ph idx="2" type="body"/>
          </p:nvPr>
        </p:nvSpPr>
        <p:spPr>
          <a:xfrm>
            <a:off x="522000" y="4059000"/>
            <a:ext cx="939564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45" name="Shape 45"/>
        <p:cNvGrpSpPr/>
        <p:nvPr/>
      </p:nvGrpSpPr>
      <p:grpSpPr>
        <a:xfrm>
          <a:off x="0" y="0"/>
          <a:ext cx="0" cy="0"/>
          <a:chOff x="0" y="0"/>
          <a:chExt cx="0" cy="0"/>
        </a:xfrm>
      </p:grpSpPr>
      <p:sp>
        <p:nvSpPr>
          <p:cNvPr id="46" name="Google Shape;46;p12"/>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2"/>
          <p:cNvSpPr txBox="1"/>
          <p:nvPr>
            <p:ph idx="1" type="body"/>
          </p:nvPr>
        </p:nvSpPr>
        <p:spPr>
          <a:xfrm>
            <a:off x="522000" y="1768680"/>
            <a:ext cx="458496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8" name="Google Shape;48;p12"/>
          <p:cNvSpPr txBox="1"/>
          <p:nvPr>
            <p:ph idx="2" type="body"/>
          </p:nvPr>
        </p:nvSpPr>
        <p:spPr>
          <a:xfrm>
            <a:off x="5336640" y="1768680"/>
            <a:ext cx="458496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9" name="Google Shape;49;p12"/>
          <p:cNvSpPr txBox="1"/>
          <p:nvPr>
            <p:ph idx="3" type="body"/>
          </p:nvPr>
        </p:nvSpPr>
        <p:spPr>
          <a:xfrm>
            <a:off x="522000" y="4059000"/>
            <a:ext cx="458496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0" name="Google Shape;50;p12"/>
          <p:cNvSpPr txBox="1"/>
          <p:nvPr>
            <p:ph idx="4" type="body"/>
          </p:nvPr>
        </p:nvSpPr>
        <p:spPr>
          <a:xfrm>
            <a:off x="5336640" y="4059000"/>
            <a:ext cx="458496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51" name="Shape 51"/>
        <p:cNvGrpSpPr/>
        <p:nvPr/>
      </p:nvGrpSpPr>
      <p:grpSpPr>
        <a:xfrm>
          <a:off x="0" y="0"/>
          <a:ext cx="0" cy="0"/>
          <a:chOff x="0" y="0"/>
          <a:chExt cx="0" cy="0"/>
        </a:xfrm>
      </p:grpSpPr>
      <p:sp>
        <p:nvSpPr>
          <p:cNvPr id="52" name="Google Shape;52;p13"/>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3"/>
          <p:cNvSpPr txBox="1"/>
          <p:nvPr>
            <p:ph idx="1" type="body"/>
          </p:nvPr>
        </p:nvSpPr>
        <p:spPr>
          <a:xfrm>
            <a:off x="522000" y="1768680"/>
            <a:ext cx="302508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4" name="Google Shape;54;p13"/>
          <p:cNvSpPr txBox="1"/>
          <p:nvPr>
            <p:ph idx="2" type="body"/>
          </p:nvPr>
        </p:nvSpPr>
        <p:spPr>
          <a:xfrm>
            <a:off x="3698640" y="1768680"/>
            <a:ext cx="302508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5" name="Google Shape;55;p13"/>
          <p:cNvSpPr txBox="1"/>
          <p:nvPr>
            <p:ph idx="3" type="body"/>
          </p:nvPr>
        </p:nvSpPr>
        <p:spPr>
          <a:xfrm>
            <a:off x="6875280" y="1768680"/>
            <a:ext cx="302508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6" name="Google Shape;56;p13"/>
          <p:cNvSpPr txBox="1"/>
          <p:nvPr>
            <p:ph idx="4" type="body"/>
          </p:nvPr>
        </p:nvSpPr>
        <p:spPr>
          <a:xfrm>
            <a:off x="522000" y="4059000"/>
            <a:ext cx="302508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7" name="Google Shape;57;p13"/>
          <p:cNvSpPr txBox="1"/>
          <p:nvPr>
            <p:ph idx="5" type="body"/>
          </p:nvPr>
        </p:nvSpPr>
        <p:spPr>
          <a:xfrm>
            <a:off x="3698640" y="4059000"/>
            <a:ext cx="302508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8" name="Google Shape;58;p13"/>
          <p:cNvSpPr txBox="1"/>
          <p:nvPr>
            <p:ph idx="6" type="body"/>
          </p:nvPr>
        </p:nvSpPr>
        <p:spPr>
          <a:xfrm>
            <a:off x="6875280" y="4059000"/>
            <a:ext cx="302508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4" name="Shape 14"/>
        <p:cNvGrpSpPr/>
        <p:nvPr/>
      </p:nvGrpSpPr>
      <p:grpSpPr>
        <a:xfrm>
          <a:off x="0" y="0"/>
          <a:ext cx="0" cy="0"/>
          <a:chOff x="0" y="0"/>
          <a:chExt cx="0" cy="0"/>
        </a:xfrm>
      </p:grpSpPr>
      <p:sp>
        <p:nvSpPr>
          <p:cNvPr id="15" name="Google Shape;15;p3"/>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 type="body"/>
          </p:nvPr>
        </p:nvSpPr>
        <p:spPr>
          <a:xfrm>
            <a:off x="522000" y="1768680"/>
            <a:ext cx="9395640" cy="4384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7" name="Shape 17"/>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8" name="Shape 18"/>
        <p:cNvGrpSpPr/>
        <p:nvPr/>
      </p:nvGrpSpPr>
      <p:grpSpPr>
        <a:xfrm>
          <a:off x="0" y="0"/>
          <a:ext cx="0" cy="0"/>
          <a:chOff x="0" y="0"/>
          <a:chExt cx="0" cy="0"/>
        </a:xfrm>
      </p:grpSpPr>
      <p:sp>
        <p:nvSpPr>
          <p:cNvPr id="19" name="Google Shape;19;p5"/>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5"/>
          <p:cNvSpPr txBox="1"/>
          <p:nvPr>
            <p:ph idx="1" type="body"/>
          </p:nvPr>
        </p:nvSpPr>
        <p:spPr>
          <a:xfrm>
            <a:off x="522000" y="1768680"/>
            <a:ext cx="4584960" cy="4384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1" name="Google Shape;21;p5"/>
          <p:cNvSpPr txBox="1"/>
          <p:nvPr>
            <p:ph idx="2" type="body"/>
          </p:nvPr>
        </p:nvSpPr>
        <p:spPr>
          <a:xfrm>
            <a:off x="5336640" y="1768680"/>
            <a:ext cx="4584960" cy="4384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2" name="Shape 22"/>
        <p:cNvGrpSpPr/>
        <p:nvPr/>
      </p:nvGrpSpPr>
      <p:grpSpPr>
        <a:xfrm>
          <a:off x="0" y="0"/>
          <a:ext cx="0" cy="0"/>
          <a:chOff x="0" y="0"/>
          <a:chExt cx="0" cy="0"/>
        </a:xfrm>
      </p:grpSpPr>
      <p:sp>
        <p:nvSpPr>
          <p:cNvPr id="23" name="Google Shape;23;p6"/>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24" name="Shape 24"/>
        <p:cNvGrpSpPr/>
        <p:nvPr/>
      </p:nvGrpSpPr>
      <p:grpSpPr>
        <a:xfrm>
          <a:off x="0" y="0"/>
          <a:ext cx="0" cy="0"/>
          <a:chOff x="0" y="0"/>
          <a:chExt cx="0" cy="0"/>
        </a:xfrm>
      </p:grpSpPr>
      <p:sp>
        <p:nvSpPr>
          <p:cNvPr id="25" name="Google Shape;25;p7"/>
          <p:cNvSpPr txBox="1"/>
          <p:nvPr>
            <p:ph idx="1" type="subTitle"/>
          </p:nvPr>
        </p:nvSpPr>
        <p:spPr>
          <a:xfrm>
            <a:off x="522000" y="301320"/>
            <a:ext cx="9395640" cy="5851800"/>
          </a:xfrm>
          <a:prstGeom prst="rect">
            <a:avLst/>
          </a:prstGeom>
          <a:noFill/>
          <a:ln>
            <a:noFill/>
          </a:ln>
        </p:spPr>
        <p:txBody>
          <a:bodyPr anchorCtr="0" anchor="ctr" bIns="0" lIns="0" spcFirstLastPara="1" rIns="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26" name="Shape 26"/>
        <p:cNvGrpSpPr/>
        <p:nvPr/>
      </p:nvGrpSpPr>
      <p:grpSpPr>
        <a:xfrm>
          <a:off x="0" y="0"/>
          <a:ext cx="0" cy="0"/>
          <a:chOff x="0" y="0"/>
          <a:chExt cx="0" cy="0"/>
        </a:xfrm>
      </p:grpSpPr>
      <p:sp>
        <p:nvSpPr>
          <p:cNvPr id="27" name="Google Shape;27;p8"/>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8"/>
          <p:cNvSpPr txBox="1"/>
          <p:nvPr>
            <p:ph idx="1" type="body"/>
          </p:nvPr>
        </p:nvSpPr>
        <p:spPr>
          <a:xfrm>
            <a:off x="522000" y="1768680"/>
            <a:ext cx="458496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9" name="Google Shape;29;p8"/>
          <p:cNvSpPr txBox="1"/>
          <p:nvPr>
            <p:ph idx="2" type="body"/>
          </p:nvPr>
        </p:nvSpPr>
        <p:spPr>
          <a:xfrm>
            <a:off x="5336640" y="1768680"/>
            <a:ext cx="4584960" cy="4384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0" name="Google Shape;30;p8"/>
          <p:cNvSpPr txBox="1"/>
          <p:nvPr>
            <p:ph idx="3" type="body"/>
          </p:nvPr>
        </p:nvSpPr>
        <p:spPr>
          <a:xfrm>
            <a:off x="522000" y="4059000"/>
            <a:ext cx="458496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31" name="Shape 31"/>
        <p:cNvGrpSpPr/>
        <p:nvPr/>
      </p:nvGrpSpPr>
      <p:grpSpPr>
        <a:xfrm>
          <a:off x="0" y="0"/>
          <a:ext cx="0" cy="0"/>
          <a:chOff x="0" y="0"/>
          <a:chExt cx="0" cy="0"/>
        </a:xfrm>
      </p:grpSpPr>
      <p:sp>
        <p:nvSpPr>
          <p:cNvPr id="32" name="Google Shape;32;p9"/>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9"/>
          <p:cNvSpPr txBox="1"/>
          <p:nvPr>
            <p:ph idx="1" type="body"/>
          </p:nvPr>
        </p:nvSpPr>
        <p:spPr>
          <a:xfrm>
            <a:off x="522000" y="1768680"/>
            <a:ext cx="4584960" cy="4384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4" name="Google Shape;34;p9"/>
          <p:cNvSpPr txBox="1"/>
          <p:nvPr>
            <p:ph idx="2" type="body"/>
          </p:nvPr>
        </p:nvSpPr>
        <p:spPr>
          <a:xfrm>
            <a:off x="5336640" y="1768680"/>
            <a:ext cx="458496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5" name="Google Shape;35;p9"/>
          <p:cNvSpPr txBox="1"/>
          <p:nvPr>
            <p:ph idx="3" type="body"/>
          </p:nvPr>
        </p:nvSpPr>
        <p:spPr>
          <a:xfrm>
            <a:off x="5336640" y="4059000"/>
            <a:ext cx="458496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36" name="Shape 36"/>
        <p:cNvGrpSpPr/>
        <p:nvPr/>
      </p:nvGrpSpPr>
      <p:grpSpPr>
        <a:xfrm>
          <a:off x="0" y="0"/>
          <a:ext cx="0" cy="0"/>
          <a:chOff x="0" y="0"/>
          <a:chExt cx="0" cy="0"/>
        </a:xfrm>
      </p:grpSpPr>
      <p:sp>
        <p:nvSpPr>
          <p:cNvPr id="37" name="Google Shape;37;p10"/>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0"/>
          <p:cNvSpPr txBox="1"/>
          <p:nvPr>
            <p:ph idx="1" type="body"/>
          </p:nvPr>
        </p:nvSpPr>
        <p:spPr>
          <a:xfrm>
            <a:off x="522000" y="1768680"/>
            <a:ext cx="458496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9" name="Google Shape;39;p10"/>
          <p:cNvSpPr txBox="1"/>
          <p:nvPr>
            <p:ph idx="2" type="body"/>
          </p:nvPr>
        </p:nvSpPr>
        <p:spPr>
          <a:xfrm>
            <a:off x="5336640" y="1768680"/>
            <a:ext cx="458496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0" name="Google Shape;40;p10"/>
          <p:cNvSpPr txBox="1"/>
          <p:nvPr>
            <p:ph idx="3" type="body"/>
          </p:nvPr>
        </p:nvSpPr>
        <p:spPr>
          <a:xfrm>
            <a:off x="522000" y="4059000"/>
            <a:ext cx="9395640" cy="20912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 name="Shape 5"/>
        <p:cNvGrpSpPr/>
        <p:nvPr/>
      </p:nvGrpSpPr>
      <p:grpSpPr>
        <a:xfrm>
          <a:off x="0" y="0"/>
          <a:ext cx="0" cy="0"/>
          <a:chOff x="0" y="0"/>
          <a:chExt cx="0" cy="0"/>
        </a:xfrm>
      </p:grpSpPr>
      <p:sp>
        <p:nvSpPr>
          <p:cNvPr id="6" name="Google Shape;6;p1"/>
          <p:cNvSpPr txBox="1"/>
          <p:nvPr>
            <p:ph type="title"/>
          </p:nvPr>
        </p:nvSpPr>
        <p:spPr>
          <a:xfrm>
            <a:off x="522000" y="301320"/>
            <a:ext cx="9395640" cy="126216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7" name="Google Shape;7;p1"/>
          <p:cNvSpPr txBox="1"/>
          <p:nvPr>
            <p:ph idx="1" type="body"/>
          </p:nvPr>
        </p:nvSpPr>
        <p:spPr>
          <a:xfrm>
            <a:off x="522000" y="1768680"/>
            <a:ext cx="9395640" cy="4384440"/>
          </a:xfrm>
          <a:prstGeom prst="rect">
            <a:avLst/>
          </a:prstGeom>
          <a:noFill/>
          <a:ln>
            <a:noFill/>
          </a:ln>
        </p:spPr>
        <p:txBody>
          <a:bodyPr anchorCtr="0" anchor="t" bIns="0" lIns="0" spcFirstLastPara="1" rIns="0" wrap="square" tIns="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8" name="Google Shape;8;p1"/>
          <p:cNvSpPr txBox="1"/>
          <p:nvPr>
            <p:ph idx="10" type="dt"/>
          </p:nvPr>
        </p:nvSpPr>
        <p:spPr>
          <a:xfrm>
            <a:off x="522000" y="6886800"/>
            <a:ext cx="2432160" cy="520920"/>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9" name="Google Shape;9;p1"/>
          <p:cNvSpPr txBox="1"/>
          <p:nvPr>
            <p:ph idx="11" type="ftr"/>
          </p:nvPr>
        </p:nvSpPr>
        <p:spPr>
          <a:xfrm>
            <a:off x="3570480" y="6886800"/>
            <a:ext cx="3309120" cy="520920"/>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0" name="Google Shape;10;p1"/>
          <p:cNvSpPr txBox="1"/>
          <p:nvPr>
            <p:ph idx="12" type="sldNum"/>
          </p:nvPr>
        </p:nvSpPr>
        <p:spPr>
          <a:xfrm>
            <a:off x="7485480" y="6886800"/>
            <a:ext cx="2432160" cy="520920"/>
          </a:xfrm>
          <a:prstGeom prst="rect">
            <a:avLst/>
          </a:prstGeom>
          <a:noFill/>
          <a:ln>
            <a:noFill/>
          </a:ln>
        </p:spPr>
        <p:txBody>
          <a:bodyPr anchorCtr="0" anchor="t" bIns="0" lIns="0" spcFirstLastPara="1" rIns="0" wrap="square" tIns="0">
            <a:noAutofit/>
          </a:bodyPr>
          <a:lstStyle>
            <a:lvl1pPr indent="0" lvl="0" marL="0" marR="0" rtl="0" algn="r">
              <a:spcBef>
                <a:spcPts val="0"/>
              </a:spcBef>
              <a:buNone/>
              <a:defRPr b="0" i="0" sz="1400" u="none" cap="none" strike="noStrike">
                <a:latin typeface="Times New Roman"/>
                <a:ea typeface="Times New Roman"/>
                <a:cs typeface="Times New Roman"/>
                <a:sym typeface="Times New Roman"/>
              </a:defRPr>
            </a:lvl1pPr>
            <a:lvl2pPr indent="0" lvl="1" marL="0" marR="0" rtl="0" algn="r">
              <a:spcBef>
                <a:spcPts val="0"/>
              </a:spcBef>
              <a:buNone/>
              <a:defRPr b="0" i="0" sz="1400" u="none" cap="none" strike="noStrike">
                <a:latin typeface="Times New Roman"/>
                <a:ea typeface="Times New Roman"/>
                <a:cs typeface="Times New Roman"/>
                <a:sym typeface="Times New Roman"/>
              </a:defRPr>
            </a:lvl2pPr>
            <a:lvl3pPr indent="0" lvl="2" marL="0" marR="0" rtl="0" algn="r">
              <a:spcBef>
                <a:spcPts val="0"/>
              </a:spcBef>
              <a:buNone/>
              <a:defRPr b="0" i="0" sz="1400" u="none" cap="none" strike="noStrike">
                <a:latin typeface="Times New Roman"/>
                <a:ea typeface="Times New Roman"/>
                <a:cs typeface="Times New Roman"/>
                <a:sym typeface="Times New Roman"/>
              </a:defRPr>
            </a:lvl3pPr>
            <a:lvl4pPr indent="0" lvl="3" marL="0" marR="0" rtl="0" algn="r">
              <a:spcBef>
                <a:spcPts val="0"/>
              </a:spcBef>
              <a:buNone/>
              <a:defRPr b="0" i="0" sz="1400" u="none" cap="none" strike="noStrike">
                <a:latin typeface="Times New Roman"/>
                <a:ea typeface="Times New Roman"/>
                <a:cs typeface="Times New Roman"/>
                <a:sym typeface="Times New Roman"/>
              </a:defRPr>
            </a:lvl4pPr>
            <a:lvl5pPr indent="0" lvl="4" marL="0" marR="0" rtl="0" algn="r">
              <a:spcBef>
                <a:spcPts val="0"/>
              </a:spcBef>
              <a:buNone/>
              <a:defRPr b="0" i="0" sz="1400" u="none" cap="none" strike="noStrike">
                <a:latin typeface="Times New Roman"/>
                <a:ea typeface="Times New Roman"/>
                <a:cs typeface="Times New Roman"/>
                <a:sym typeface="Times New Roman"/>
              </a:defRPr>
            </a:lvl5pPr>
            <a:lvl6pPr indent="0" lvl="5" marL="0" marR="0" rtl="0" algn="r">
              <a:spcBef>
                <a:spcPts val="0"/>
              </a:spcBef>
              <a:buNone/>
              <a:defRPr b="0" i="0" sz="1400" u="none" cap="none" strike="noStrike">
                <a:latin typeface="Times New Roman"/>
                <a:ea typeface="Times New Roman"/>
                <a:cs typeface="Times New Roman"/>
                <a:sym typeface="Times New Roman"/>
              </a:defRPr>
            </a:lvl6pPr>
            <a:lvl7pPr indent="0" lvl="6" marL="0" marR="0" rtl="0" algn="r">
              <a:spcBef>
                <a:spcPts val="0"/>
              </a:spcBef>
              <a:buNone/>
              <a:defRPr b="0" i="0" sz="1400" u="none" cap="none" strike="noStrike">
                <a:latin typeface="Times New Roman"/>
                <a:ea typeface="Times New Roman"/>
                <a:cs typeface="Times New Roman"/>
                <a:sym typeface="Times New Roman"/>
              </a:defRPr>
            </a:lvl7pPr>
            <a:lvl8pPr indent="0" lvl="7" marL="0" marR="0" rtl="0" algn="r">
              <a:spcBef>
                <a:spcPts val="0"/>
              </a:spcBef>
              <a:buNone/>
              <a:defRPr b="0" i="0" sz="1400" u="none" cap="none" strike="noStrike">
                <a:latin typeface="Times New Roman"/>
                <a:ea typeface="Times New Roman"/>
                <a:cs typeface="Times New Roman"/>
                <a:sym typeface="Times New Roman"/>
              </a:defRPr>
            </a:lvl8pPr>
            <a:lvl9pPr indent="0" lvl="8" marL="0" marR="0" rtl="0" algn="r">
              <a:spcBef>
                <a:spcPts val="0"/>
              </a:spcBef>
              <a:buNone/>
              <a:defRPr b="0" i="0" sz="1400" u="none" cap="none" strike="noStrike">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pic>
        <p:nvPicPr>
          <p:cNvPr id="63" name="Google Shape;63;p14"/>
          <p:cNvPicPr preferRelativeResize="0"/>
          <p:nvPr/>
        </p:nvPicPr>
        <p:blipFill rotWithShape="1">
          <a:blip r:embed="rId3">
            <a:alphaModFix/>
          </a:blip>
          <a:srcRect b="0" l="0" r="0" t="0"/>
          <a:stretch/>
        </p:blipFill>
        <p:spPr>
          <a:xfrm>
            <a:off x="-17280" y="0"/>
            <a:ext cx="10693440" cy="7560000"/>
          </a:xfrm>
          <a:prstGeom prst="rect">
            <a:avLst/>
          </a:prstGeom>
          <a:noFill/>
          <a:ln>
            <a:noFill/>
          </a:ln>
        </p:spPr>
      </p:pic>
      <p:sp>
        <p:nvSpPr>
          <p:cNvPr id="64" name="Google Shape;64;p14"/>
          <p:cNvSpPr txBox="1"/>
          <p:nvPr/>
        </p:nvSpPr>
        <p:spPr>
          <a:xfrm>
            <a:off x="3593300" y="5976000"/>
            <a:ext cx="6666900" cy="1348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s-ES" sz="2100">
                <a:solidFill>
                  <a:srgbClr val="FFFFFF"/>
                </a:solidFill>
              </a:rPr>
              <a:t>Tiempo e infancia en la práctica </a:t>
            </a:r>
            <a:r>
              <a:rPr b="1" lang="es-ES" sz="2100">
                <a:solidFill>
                  <a:srgbClr val="FFFFFF"/>
                </a:solidFill>
              </a:rPr>
              <a:t>educativa</a:t>
            </a:r>
            <a:r>
              <a:rPr b="1" lang="es-ES" sz="2100">
                <a:solidFill>
                  <a:srgbClr val="FFFFFF"/>
                </a:solidFill>
              </a:rPr>
              <a:t> de los Clubes de Niños de Casavalle</a:t>
            </a:r>
            <a:endParaRPr b="0" sz="2100" strike="noStrike">
              <a:latin typeface="Arial"/>
              <a:ea typeface="Arial"/>
              <a:cs typeface="Arial"/>
              <a:sym typeface="Arial"/>
            </a:endParaRPr>
          </a:p>
          <a:p>
            <a:pPr indent="0" lvl="0" marL="0" marR="0" rtl="0" algn="l">
              <a:spcBef>
                <a:spcPts val="0"/>
              </a:spcBef>
              <a:spcAft>
                <a:spcPts val="0"/>
              </a:spcAft>
              <a:buNone/>
            </a:pPr>
            <a:r>
              <a:rPr lang="es-ES" sz="1800">
                <a:solidFill>
                  <a:srgbClr val="FFFFFF"/>
                </a:solidFill>
              </a:rPr>
              <a:t>Mariana Vazquez Pizzorno</a:t>
            </a:r>
            <a:endParaRPr sz="1500"/>
          </a:p>
          <a:p>
            <a:pPr indent="0" lvl="0" marL="0" marR="0" rtl="0" algn="l">
              <a:spcBef>
                <a:spcPts val="0"/>
              </a:spcBef>
              <a:spcAft>
                <a:spcPts val="0"/>
              </a:spcAft>
              <a:buNone/>
            </a:pPr>
            <a:r>
              <a:rPr b="0" lang="es-ES" sz="1800" strike="noStrike">
                <a:solidFill>
                  <a:srgbClr val="FFFFFF"/>
                </a:solidFill>
                <a:latin typeface="Arial"/>
                <a:ea typeface="Arial"/>
                <a:cs typeface="Arial"/>
                <a:sym typeface="Arial"/>
              </a:rPr>
              <a:t>14 de </a:t>
            </a:r>
            <a:r>
              <a:rPr lang="es-ES" sz="1800">
                <a:solidFill>
                  <a:srgbClr val="FFFFFF"/>
                </a:solidFill>
              </a:rPr>
              <a:t>octubre de 2024</a:t>
            </a:r>
            <a:endParaRPr b="0" sz="1800" strike="noStrike">
              <a:latin typeface="Arial"/>
              <a:ea typeface="Arial"/>
              <a:cs typeface="Arial"/>
              <a:sym typeface="Arial"/>
            </a:endParaRPr>
          </a:p>
        </p:txBody>
      </p:sp>
      <p:pic>
        <p:nvPicPr>
          <p:cNvPr id="65" name="Google Shape;65;p14"/>
          <p:cNvPicPr preferRelativeResize="0"/>
          <p:nvPr/>
        </p:nvPicPr>
        <p:blipFill rotWithShape="1">
          <a:blip r:embed="rId4">
            <a:alphaModFix/>
          </a:blip>
          <a:srcRect b="24544" l="0" r="0" t="0"/>
          <a:stretch/>
        </p:blipFill>
        <p:spPr>
          <a:xfrm>
            <a:off x="2761560" y="360000"/>
            <a:ext cx="4917240" cy="524772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pic>
        <p:nvPicPr>
          <p:cNvPr id="134" name="Google Shape;134;p23"/>
          <p:cNvPicPr preferRelativeResize="0"/>
          <p:nvPr/>
        </p:nvPicPr>
        <p:blipFill rotWithShape="1">
          <a:blip r:embed="rId3">
            <a:alphaModFix/>
          </a:blip>
          <a:srcRect b="0" l="0" r="0" t="0"/>
          <a:stretch/>
        </p:blipFill>
        <p:spPr>
          <a:xfrm>
            <a:off x="0" y="-720"/>
            <a:ext cx="10694519" cy="7560720"/>
          </a:xfrm>
          <a:prstGeom prst="rect">
            <a:avLst/>
          </a:prstGeom>
          <a:noFill/>
          <a:ln>
            <a:noFill/>
          </a:ln>
        </p:spPr>
      </p:pic>
      <p:sp>
        <p:nvSpPr>
          <p:cNvPr id="135" name="Google Shape;135;p23"/>
          <p:cNvSpPr txBox="1"/>
          <p:nvPr/>
        </p:nvSpPr>
        <p:spPr>
          <a:xfrm>
            <a:off x="585750" y="1371350"/>
            <a:ext cx="9267900" cy="2118000"/>
          </a:xfrm>
          <a:prstGeom prst="rect">
            <a:avLst/>
          </a:prstGeom>
          <a:noFill/>
          <a:ln>
            <a:noFill/>
          </a:ln>
        </p:spPr>
        <p:txBody>
          <a:bodyPr anchorCtr="0" anchor="t" bIns="45000" lIns="90000" spcFirstLastPara="1" rIns="90000" wrap="square" tIns="45000">
            <a:noAutofit/>
          </a:bodyPr>
          <a:lstStyle/>
          <a:p>
            <a:pPr indent="-374650" lvl="0" marL="457200" rtl="0" algn="l">
              <a:lnSpc>
                <a:spcPct val="150000"/>
              </a:lnSpc>
              <a:spcBef>
                <a:spcPts val="0"/>
              </a:spcBef>
              <a:spcAft>
                <a:spcPts val="0"/>
              </a:spcAft>
              <a:buClr>
                <a:schemeClr val="dk1"/>
              </a:buClr>
              <a:buSzPts val="2300"/>
              <a:buChar char="❏"/>
            </a:pPr>
            <a:r>
              <a:rPr lang="es-ES" sz="2300">
                <a:solidFill>
                  <a:schemeClr val="dk1"/>
                </a:solidFill>
              </a:rPr>
              <a:t>El uso del salón escenario principal de la práctica educativa. </a:t>
            </a:r>
            <a:endParaRPr sz="2300">
              <a:solidFill>
                <a:schemeClr val="dk1"/>
              </a:solidFill>
            </a:endParaRPr>
          </a:p>
          <a:p>
            <a:pPr indent="-374650" lvl="0" marL="457200" rtl="0" algn="l">
              <a:lnSpc>
                <a:spcPct val="150000"/>
              </a:lnSpc>
              <a:spcBef>
                <a:spcPts val="0"/>
              </a:spcBef>
              <a:spcAft>
                <a:spcPts val="0"/>
              </a:spcAft>
              <a:buClr>
                <a:schemeClr val="dk1"/>
              </a:buClr>
              <a:buSzPts val="2300"/>
              <a:buChar char="❏"/>
            </a:pPr>
            <a:r>
              <a:rPr lang="es-ES" sz="2300">
                <a:solidFill>
                  <a:schemeClr val="dk1"/>
                </a:solidFill>
              </a:rPr>
              <a:t>Todos los centros presentan agrupamientos por edad, transcurriendo gran parte del tiempo en dicha modalidad, la edad como otra forma del tiempo cronológico que estructura. </a:t>
            </a:r>
            <a:endParaRPr sz="2300"/>
          </a:p>
          <a:p>
            <a:pPr indent="-374650" lvl="0" marL="457200" marR="0" rtl="0" algn="l">
              <a:lnSpc>
                <a:spcPct val="150000"/>
              </a:lnSpc>
              <a:spcBef>
                <a:spcPts val="0"/>
              </a:spcBef>
              <a:spcAft>
                <a:spcPts val="0"/>
              </a:spcAft>
              <a:buSzPts val="2300"/>
              <a:buChar char="❏"/>
            </a:pPr>
            <a:r>
              <a:rPr lang="es-ES" sz="2300"/>
              <a:t>Ciertas </a:t>
            </a:r>
            <a:r>
              <a:rPr lang="es-ES" sz="2300"/>
              <a:t>características</a:t>
            </a:r>
            <a:r>
              <a:rPr lang="es-ES" sz="2300"/>
              <a:t> de la organización del tiempo escolar trasladan a otros escenarios educativos, noción de </a:t>
            </a:r>
            <a:r>
              <a:rPr i="1" lang="es-ES" sz="2300"/>
              <a:t>cronosistema </a:t>
            </a:r>
            <a:r>
              <a:rPr lang="es-ES" sz="2300"/>
              <a:t>(Terigi, 2010)</a:t>
            </a:r>
            <a:r>
              <a:rPr i="1" lang="es-ES" sz="2300"/>
              <a:t> </a:t>
            </a:r>
            <a:endParaRPr i="1" sz="2300"/>
          </a:p>
          <a:p>
            <a:pPr indent="-374650" lvl="0" marL="457200" marR="0" rtl="0" algn="l">
              <a:lnSpc>
                <a:spcPct val="150000"/>
              </a:lnSpc>
              <a:spcBef>
                <a:spcPts val="0"/>
              </a:spcBef>
              <a:spcAft>
                <a:spcPts val="0"/>
              </a:spcAft>
              <a:buSzPts val="2300"/>
              <a:buChar char="❏"/>
            </a:pPr>
            <a:r>
              <a:rPr lang="es-ES" sz="2300"/>
              <a:t>Se identifican algunas prácticas que parecieran construir otras temporalidades,  posibilidades de flexibilización tanto en el tiempo destinado a cada actividad como en el tiempo del transcurso de cada NNA por la propuesta.</a:t>
            </a:r>
            <a:r>
              <a:rPr lang="es-ES" sz="2300"/>
              <a:t> </a:t>
            </a:r>
            <a:endParaRPr sz="2300"/>
          </a:p>
          <a:p>
            <a:pPr indent="0" lvl="0" marL="0" marR="0" rtl="0" algn="l">
              <a:lnSpc>
                <a:spcPct val="200000"/>
              </a:lnSpc>
              <a:spcBef>
                <a:spcPts val="0"/>
              </a:spcBef>
              <a:spcAft>
                <a:spcPts val="0"/>
              </a:spcAft>
              <a:buNone/>
            </a:pPr>
            <a:r>
              <a:t/>
            </a:r>
            <a:endParaRPr sz="2300"/>
          </a:p>
        </p:txBody>
      </p:sp>
      <p:sp>
        <p:nvSpPr>
          <p:cNvPr id="136" name="Google Shape;136;p23"/>
          <p:cNvSpPr txBox="1"/>
          <p:nvPr/>
        </p:nvSpPr>
        <p:spPr>
          <a:xfrm>
            <a:off x="4408925" y="626500"/>
            <a:ext cx="6361800" cy="31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s-ES" sz="1900">
                <a:solidFill>
                  <a:srgbClr val="FFFFFF"/>
                </a:solidFill>
              </a:rPr>
              <a:t>PARA CERRAR…</a:t>
            </a:r>
            <a:endParaRPr b="0" sz="1900" strike="noStrike">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pic>
        <p:nvPicPr>
          <p:cNvPr id="141" name="Google Shape;141;p24"/>
          <p:cNvPicPr preferRelativeResize="0"/>
          <p:nvPr/>
        </p:nvPicPr>
        <p:blipFill rotWithShape="1">
          <a:blip r:embed="rId3">
            <a:alphaModFix/>
          </a:blip>
          <a:srcRect b="0" l="0" r="0" t="0"/>
          <a:stretch/>
        </p:blipFill>
        <p:spPr>
          <a:xfrm>
            <a:off x="0" y="-720"/>
            <a:ext cx="10694519" cy="7560720"/>
          </a:xfrm>
          <a:prstGeom prst="rect">
            <a:avLst/>
          </a:prstGeom>
          <a:noFill/>
          <a:ln>
            <a:noFill/>
          </a:ln>
        </p:spPr>
      </p:pic>
      <p:sp>
        <p:nvSpPr>
          <p:cNvPr id="142" name="Google Shape;142;p24"/>
          <p:cNvSpPr txBox="1"/>
          <p:nvPr/>
        </p:nvSpPr>
        <p:spPr>
          <a:xfrm>
            <a:off x="585750" y="1371350"/>
            <a:ext cx="9267900" cy="2118000"/>
          </a:xfrm>
          <a:prstGeom prst="rect">
            <a:avLst/>
          </a:prstGeom>
          <a:noFill/>
          <a:ln>
            <a:noFill/>
          </a:ln>
        </p:spPr>
        <p:txBody>
          <a:bodyPr anchorCtr="0" anchor="t" bIns="45000" lIns="90000" spcFirstLastPara="1" rIns="90000" wrap="square" tIns="45000">
            <a:noAutofit/>
          </a:bodyPr>
          <a:lstStyle/>
          <a:p>
            <a:pPr indent="-457200" lvl="0" marL="457200" rtl="0" algn="l">
              <a:lnSpc>
                <a:spcPct val="150000"/>
              </a:lnSpc>
              <a:spcBef>
                <a:spcPts val="0"/>
              </a:spcBef>
              <a:spcAft>
                <a:spcPts val="0"/>
              </a:spcAft>
              <a:buNone/>
            </a:pPr>
            <a:r>
              <a:rPr lang="es-ES" sz="1500">
                <a:solidFill>
                  <a:schemeClr val="dk1"/>
                </a:solidFill>
              </a:rPr>
              <a:t>Kohan, W. O. (2007). </a:t>
            </a:r>
            <a:r>
              <a:rPr i="1" lang="es-ES" sz="1500">
                <a:solidFill>
                  <a:schemeClr val="dk1"/>
                </a:solidFill>
              </a:rPr>
              <a:t>Infancia, política y pensamiento: ensayos de filosofía y educación.</a:t>
            </a:r>
            <a:r>
              <a:rPr lang="es-ES" sz="1500">
                <a:solidFill>
                  <a:schemeClr val="dk1"/>
                </a:solidFill>
              </a:rPr>
              <a:t> Editorial Del    Estante.</a:t>
            </a:r>
            <a:endParaRPr sz="1500">
              <a:solidFill>
                <a:schemeClr val="dk1"/>
              </a:solidFill>
            </a:endParaRPr>
          </a:p>
          <a:p>
            <a:pPr indent="-457200" lvl="0" marL="457200" rtl="0" algn="l">
              <a:lnSpc>
                <a:spcPct val="150000"/>
              </a:lnSpc>
              <a:spcBef>
                <a:spcPts val="0"/>
              </a:spcBef>
              <a:spcAft>
                <a:spcPts val="0"/>
              </a:spcAft>
              <a:buNone/>
            </a:pPr>
            <a:r>
              <a:rPr lang="es-ES" sz="1500">
                <a:solidFill>
                  <a:schemeClr val="dk1"/>
                </a:solidFill>
              </a:rPr>
              <a:t>Minnicelli, M. (2017).</a:t>
            </a:r>
            <a:r>
              <a:rPr i="1" lang="es-ES" sz="1500">
                <a:solidFill>
                  <a:schemeClr val="dk1"/>
                </a:solidFill>
              </a:rPr>
              <a:t> Infancias en estado de excepción. Derechos del niño y psicoanálisis</a:t>
            </a:r>
            <a:r>
              <a:rPr lang="es-ES" sz="1500">
                <a:solidFill>
                  <a:schemeClr val="dk1"/>
                </a:solidFill>
              </a:rPr>
              <a:t>. Noveduc, Buenos Aires. </a:t>
            </a:r>
            <a:endParaRPr sz="1500">
              <a:solidFill>
                <a:schemeClr val="dk1"/>
              </a:solidFill>
            </a:endParaRPr>
          </a:p>
          <a:p>
            <a:pPr indent="-457200" lvl="0" marL="457200" rtl="0" algn="l">
              <a:lnSpc>
                <a:spcPct val="150000"/>
              </a:lnSpc>
              <a:spcBef>
                <a:spcPts val="0"/>
              </a:spcBef>
              <a:spcAft>
                <a:spcPts val="0"/>
              </a:spcAft>
              <a:buNone/>
            </a:pPr>
            <a:r>
              <a:rPr lang="es-ES" sz="1500">
                <a:solidFill>
                  <a:schemeClr val="dk1"/>
                </a:solidFill>
              </a:rPr>
              <a:t>Morales, M. (2017).</a:t>
            </a:r>
            <a:r>
              <a:rPr i="1" lang="es-ES" sz="1500">
                <a:solidFill>
                  <a:schemeClr val="dk1"/>
                </a:solidFill>
              </a:rPr>
              <a:t> Sujetos por la escuela: aportes desde la Pedagogía Social</a:t>
            </a:r>
            <a:r>
              <a:rPr lang="es-ES" sz="1500">
                <a:solidFill>
                  <a:schemeClr val="dk1"/>
                </a:solidFill>
              </a:rPr>
              <a:t>. Ensino &amp; Pesquisa, v.15,                                 n.2, p. 192-209</a:t>
            </a:r>
            <a:endParaRPr sz="1500">
              <a:solidFill>
                <a:schemeClr val="dk1"/>
              </a:solidFill>
            </a:endParaRPr>
          </a:p>
          <a:p>
            <a:pPr indent="-457200" lvl="0" marL="457200" rtl="0" algn="l">
              <a:lnSpc>
                <a:spcPct val="150000"/>
              </a:lnSpc>
              <a:spcBef>
                <a:spcPts val="0"/>
              </a:spcBef>
              <a:spcAft>
                <a:spcPts val="0"/>
              </a:spcAft>
              <a:buNone/>
            </a:pPr>
            <a:r>
              <a:rPr lang="es-ES" sz="1500">
                <a:solidFill>
                  <a:schemeClr val="dk1"/>
                </a:solidFill>
              </a:rPr>
              <a:t>Leopold, S. (2014).</a:t>
            </a:r>
            <a:r>
              <a:rPr i="1" lang="es-ES" sz="1500">
                <a:solidFill>
                  <a:schemeClr val="dk1"/>
                </a:solidFill>
              </a:rPr>
              <a:t> Los laberintos de la infancia. Discursos, representaciones y crítica</a:t>
            </a:r>
            <a:r>
              <a:rPr lang="es-ES" sz="1500">
                <a:solidFill>
                  <a:schemeClr val="dk1"/>
                </a:solidFill>
              </a:rPr>
              <a:t>. Udelar, CSIC. Montevideo.</a:t>
            </a:r>
            <a:endParaRPr sz="1500">
              <a:solidFill>
                <a:schemeClr val="dk1"/>
              </a:solidFill>
            </a:endParaRPr>
          </a:p>
          <a:p>
            <a:pPr indent="-457200" lvl="0" marL="457200" rtl="0" algn="l">
              <a:lnSpc>
                <a:spcPct val="150000"/>
              </a:lnSpc>
              <a:spcBef>
                <a:spcPts val="0"/>
              </a:spcBef>
              <a:spcAft>
                <a:spcPts val="0"/>
              </a:spcAft>
              <a:buClr>
                <a:schemeClr val="dk1"/>
              </a:buClr>
              <a:buSzPts val="1100"/>
              <a:buFont typeface="Arial"/>
              <a:buNone/>
            </a:pPr>
            <a:r>
              <a:rPr lang="es-ES" sz="1500">
                <a:solidFill>
                  <a:schemeClr val="dk1"/>
                </a:solidFill>
              </a:rPr>
              <a:t>Sferco, S. (2015). </a:t>
            </a:r>
            <a:r>
              <a:rPr i="1" lang="es-ES" sz="1500">
                <a:solidFill>
                  <a:schemeClr val="dk1"/>
                </a:solidFill>
              </a:rPr>
              <a:t>Foucault y kairós: los tiempos discontinuos de la acción política</a:t>
            </a:r>
            <a:r>
              <a:rPr lang="es-ES" sz="1500">
                <a:solidFill>
                  <a:schemeClr val="dk1"/>
                </a:solidFill>
              </a:rPr>
              <a:t>. Universidad Nacional Quilmes. </a:t>
            </a:r>
            <a:endParaRPr sz="1500">
              <a:solidFill>
                <a:schemeClr val="dk1"/>
              </a:solidFill>
            </a:endParaRPr>
          </a:p>
          <a:p>
            <a:pPr indent="-457200" lvl="0" marL="457200" rtl="0" algn="l">
              <a:lnSpc>
                <a:spcPct val="150000"/>
              </a:lnSpc>
              <a:spcBef>
                <a:spcPts val="0"/>
              </a:spcBef>
              <a:spcAft>
                <a:spcPts val="0"/>
              </a:spcAft>
              <a:buClr>
                <a:schemeClr val="dk1"/>
              </a:buClr>
              <a:buSzPts val="1100"/>
              <a:buFont typeface="Arial"/>
              <a:buNone/>
            </a:pPr>
            <a:r>
              <a:rPr lang="es-ES" sz="1500">
                <a:solidFill>
                  <a:schemeClr val="dk1"/>
                </a:solidFill>
              </a:rPr>
              <a:t>Terigi, F. (2010). </a:t>
            </a:r>
            <a:r>
              <a:rPr i="1" lang="es-ES" sz="1500">
                <a:solidFill>
                  <a:schemeClr val="dk1"/>
                </a:solidFill>
              </a:rPr>
              <a:t>El saber pedagógico frente a la crisis de la monocronía en Educar: saberes alterados</a:t>
            </a:r>
            <a:r>
              <a:rPr lang="es-ES" sz="1500">
                <a:solidFill>
                  <a:schemeClr val="dk1"/>
                </a:solidFill>
              </a:rPr>
              <a:t>. Paraná, Provincia de Entre Ríos, Argentina: La Hendija.</a:t>
            </a:r>
            <a:endParaRPr sz="1500">
              <a:solidFill>
                <a:schemeClr val="dk1"/>
              </a:solidFill>
            </a:endParaRPr>
          </a:p>
          <a:p>
            <a:pPr indent="-457200" lvl="0" marL="457200" rtl="0" algn="l">
              <a:lnSpc>
                <a:spcPct val="150000"/>
              </a:lnSpc>
              <a:spcBef>
                <a:spcPts val="0"/>
              </a:spcBef>
              <a:spcAft>
                <a:spcPts val="0"/>
              </a:spcAft>
              <a:buClr>
                <a:schemeClr val="dk1"/>
              </a:buClr>
              <a:buSzPts val="1100"/>
              <a:buFont typeface="Arial"/>
              <a:buNone/>
            </a:pPr>
            <a:r>
              <a:rPr lang="es-ES" sz="1500">
                <a:solidFill>
                  <a:schemeClr val="dk1"/>
                </a:solidFill>
              </a:rPr>
              <a:t>Vincent, G., Lahire, B., &amp; Thin, D. (2008).</a:t>
            </a:r>
            <a:r>
              <a:rPr i="1" lang="es-ES" sz="1500">
                <a:solidFill>
                  <a:schemeClr val="dk1"/>
                </a:solidFill>
              </a:rPr>
              <a:t> Sobre a história e a teoria da forma escolar. Educação em Revista</a:t>
            </a:r>
            <a:r>
              <a:rPr lang="es-ES" sz="1500">
                <a:solidFill>
                  <a:schemeClr val="dk1"/>
                </a:solidFill>
              </a:rPr>
              <a:t>. ano XVI, nº 33. Belo Horizonte, 2001, p. 7-47. Traducción a cargo de Leonardo Stagno, Universidad Nacional de la Plata, 2008, pp.1-11.</a:t>
            </a:r>
            <a:endParaRPr sz="1500">
              <a:solidFill>
                <a:schemeClr val="dk1"/>
              </a:solidFill>
            </a:endParaRPr>
          </a:p>
          <a:p>
            <a:pPr indent="0" lvl="0" marL="0" marR="0" rtl="0" algn="l">
              <a:lnSpc>
                <a:spcPct val="200000"/>
              </a:lnSpc>
              <a:spcBef>
                <a:spcPts val="0"/>
              </a:spcBef>
              <a:spcAft>
                <a:spcPts val="0"/>
              </a:spcAft>
              <a:buNone/>
            </a:pPr>
            <a:r>
              <a:t/>
            </a:r>
            <a:endParaRPr sz="2300">
              <a:solidFill>
                <a:schemeClr val="dk1"/>
              </a:solidFill>
            </a:endParaRPr>
          </a:p>
        </p:txBody>
      </p:sp>
      <p:sp>
        <p:nvSpPr>
          <p:cNvPr id="143" name="Google Shape;143;p24"/>
          <p:cNvSpPr txBox="1"/>
          <p:nvPr/>
        </p:nvSpPr>
        <p:spPr>
          <a:xfrm>
            <a:off x="4408925" y="626500"/>
            <a:ext cx="6361800" cy="31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s-ES" sz="1900">
                <a:solidFill>
                  <a:srgbClr val="FFFFFF"/>
                </a:solidFill>
              </a:rPr>
              <a:t>REFERENCIAS BIBLIOGRÁFICAS</a:t>
            </a:r>
            <a:endParaRPr b="0" sz="1900" strike="noStrike">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pic>
        <p:nvPicPr>
          <p:cNvPr id="148" name="Google Shape;148;p25"/>
          <p:cNvPicPr preferRelativeResize="0"/>
          <p:nvPr/>
        </p:nvPicPr>
        <p:blipFill rotWithShape="1">
          <a:blip r:embed="rId3">
            <a:alphaModFix/>
          </a:blip>
          <a:srcRect b="0" l="0" r="0" t="0"/>
          <a:stretch/>
        </p:blipFill>
        <p:spPr>
          <a:xfrm>
            <a:off x="-94320" y="-14400"/>
            <a:ext cx="10714320" cy="7574400"/>
          </a:xfrm>
          <a:prstGeom prst="rect">
            <a:avLst/>
          </a:prstGeom>
          <a:noFill/>
          <a:ln>
            <a:noFill/>
          </a:ln>
        </p:spPr>
      </p:pic>
      <p:sp>
        <p:nvSpPr>
          <p:cNvPr id="149" name="Google Shape;149;p25"/>
          <p:cNvSpPr txBox="1"/>
          <p:nvPr/>
        </p:nvSpPr>
        <p:spPr>
          <a:xfrm>
            <a:off x="7579325" y="4555425"/>
            <a:ext cx="3122100" cy="35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ES" sz="2100">
                <a:solidFill>
                  <a:srgbClr val="FFFFFF"/>
                </a:solidFill>
              </a:rPr>
              <a:t>¡GRACIAS!</a:t>
            </a:r>
            <a:endParaRPr b="1" sz="21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pic>
        <p:nvPicPr>
          <p:cNvPr id="70" name="Google Shape;70;p15"/>
          <p:cNvPicPr preferRelativeResize="0"/>
          <p:nvPr/>
        </p:nvPicPr>
        <p:blipFill rotWithShape="1">
          <a:blip r:embed="rId3">
            <a:alphaModFix/>
          </a:blip>
          <a:srcRect b="0" l="0" r="0" t="0"/>
          <a:stretch/>
        </p:blipFill>
        <p:spPr>
          <a:xfrm>
            <a:off x="0" y="-720"/>
            <a:ext cx="10694519" cy="7560720"/>
          </a:xfrm>
          <a:prstGeom prst="rect">
            <a:avLst/>
          </a:prstGeom>
          <a:noFill/>
          <a:ln>
            <a:noFill/>
          </a:ln>
        </p:spPr>
      </p:pic>
      <p:sp>
        <p:nvSpPr>
          <p:cNvPr id="71" name="Google Shape;71;p15"/>
          <p:cNvSpPr txBox="1"/>
          <p:nvPr/>
        </p:nvSpPr>
        <p:spPr>
          <a:xfrm>
            <a:off x="490875" y="1685525"/>
            <a:ext cx="10086000" cy="2118000"/>
          </a:xfrm>
          <a:prstGeom prst="rect">
            <a:avLst/>
          </a:prstGeom>
          <a:noFill/>
          <a:ln>
            <a:noFill/>
          </a:ln>
        </p:spPr>
        <p:txBody>
          <a:bodyPr anchorCtr="0" anchor="t" bIns="45000" lIns="90000" spcFirstLastPara="1" rIns="90000" wrap="square" tIns="45000">
            <a:noAutofit/>
          </a:bodyPr>
          <a:lstStyle/>
          <a:p>
            <a:pPr indent="-374650" lvl="0" marL="457200" marR="0" rtl="0" algn="l">
              <a:lnSpc>
                <a:spcPct val="200000"/>
              </a:lnSpc>
              <a:spcBef>
                <a:spcPts val="0"/>
              </a:spcBef>
              <a:spcAft>
                <a:spcPts val="0"/>
              </a:spcAft>
              <a:buSzPts val="2300"/>
              <a:buChar char="❏"/>
            </a:pPr>
            <a:r>
              <a:rPr lang="es-ES" sz="2300"/>
              <a:t>¿La escuela siempre se cuela? (Morales, 2017). Formas escolarizadas de socialización (Vincent, Lahire, Thin, 2008).</a:t>
            </a:r>
            <a:endParaRPr sz="2300"/>
          </a:p>
          <a:p>
            <a:pPr indent="-374650" lvl="0" marL="457200" marR="0" rtl="0" algn="l">
              <a:lnSpc>
                <a:spcPct val="200000"/>
              </a:lnSpc>
              <a:spcBef>
                <a:spcPts val="0"/>
              </a:spcBef>
              <a:spcAft>
                <a:spcPts val="0"/>
              </a:spcAft>
              <a:buSzPts val="2300"/>
              <a:buChar char="❏"/>
            </a:pPr>
            <a:r>
              <a:rPr lang="es-ES" sz="2300" u="sng"/>
              <a:t>Tiempo</a:t>
            </a:r>
            <a:r>
              <a:rPr lang="es-ES" sz="2300"/>
              <a:t>: </a:t>
            </a:r>
            <a:r>
              <a:rPr i="1" lang="es-ES" sz="2300"/>
              <a:t>Cronos</a:t>
            </a:r>
            <a:r>
              <a:rPr lang="es-ES" sz="2300"/>
              <a:t>: orden/</a:t>
            </a:r>
            <a:r>
              <a:rPr lang="es-ES" sz="2300"/>
              <a:t>linealidad</a:t>
            </a:r>
            <a:r>
              <a:rPr lang="es-ES" sz="2300"/>
              <a:t>/fragmentación - </a:t>
            </a:r>
            <a:r>
              <a:rPr i="1" lang="es-ES" sz="2300"/>
              <a:t>Kairós</a:t>
            </a:r>
            <a:r>
              <a:rPr lang="es-ES" sz="2300"/>
              <a:t>: momento justo/oportunidad/interrupción - </a:t>
            </a:r>
            <a:r>
              <a:rPr i="1" lang="es-ES" sz="2300"/>
              <a:t>Aión</a:t>
            </a:r>
            <a:r>
              <a:rPr lang="es-ES" sz="2300"/>
              <a:t>: </a:t>
            </a:r>
            <a:r>
              <a:rPr lang="es-ES" sz="2300">
                <a:solidFill>
                  <a:schemeClr val="dk1"/>
                </a:solidFill>
              </a:rPr>
              <a:t>"Es el maestro de lo permanente, de la eternidad. Es siempre vida."  (Sferco, 2015,  p. 27)</a:t>
            </a:r>
            <a:r>
              <a:rPr lang="es-ES" sz="2300"/>
              <a:t>.  </a:t>
            </a:r>
            <a:endParaRPr sz="2300"/>
          </a:p>
          <a:p>
            <a:pPr indent="-374650" lvl="0" marL="457200" marR="0" rtl="0" algn="l">
              <a:lnSpc>
                <a:spcPct val="200000"/>
              </a:lnSpc>
              <a:spcBef>
                <a:spcPts val="0"/>
              </a:spcBef>
              <a:spcAft>
                <a:spcPts val="0"/>
              </a:spcAft>
              <a:buSzPts val="2300"/>
              <a:buChar char="❏"/>
            </a:pPr>
            <a:r>
              <a:rPr lang="es-ES" sz="2300" u="sng"/>
              <a:t>Infancia, tiempo y educación</a:t>
            </a:r>
            <a:r>
              <a:rPr lang="es-ES" sz="2300"/>
              <a:t>: infancia/escuela (Leopold,2014), infancia/significante (Minicelli, 2017), infancia/intensidad (Kohan, 2007). </a:t>
            </a:r>
            <a:endParaRPr sz="2300"/>
          </a:p>
          <a:p>
            <a:pPr indent="-374650" lvl="0" marL="457200" marR="0" rtl="0" algn="l">
              <a:lnSpc>
                <a:spcPct val="200000"/>
              </a:lnSpc>
              <a:spcBef>
                <a:spcPts val="0"/>
              </a:spcBef>
              <a:spcAft>
                <a:spcPts val="0"/>
              </a:spcAft>
              <a:buSzPts val="2300"/>
              <a:buChar char="❏"/>
            </a:pPr>
            <a:r>
              <a:rPr lang="es-ES" sz="2300" u="sng"/>
              <a:t>Los Clubes de Niños</a:t>
            </a:r>
            <a:r>
              <a:rPr lang="es-ES" sz="2300"/>
              <a:t>: aspectos generales y alcance. </a:t>
            </a:r>
            <a:endParaRPr sz="2300"/>
          </a:p>
        </p:txBody>
      </p:sp>
      <p:sp>
        <p:nvSpPr>
          <p:cNvPr id="72" name="Google Shape;72;p15"/>
          <p:cNvSpPr txBox="1"/>
          <p:nvPr/>
        </p:nvSpPr>
        <p:spPr>
          <a:xfrm>
            <a:off x="4215075" y="685425"/>
            <a:ext cx="6361800" cy="31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s-ES" sz="1900">
                <a:solidFill>
                  <a:srgbClr val="FFFFFF"/>
                </a:solidFill>
              </a:rPr>
              <a:t>DELIMITACIÓN DEL PROBLEMA DE INVESTIGACIÓN</a:t>
            </a:r>
            <a:endParaRPr b="0" sz="1900" strike="noStrike">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pic>
        <p:nvPicPr>
          <p:cNvPr id="77" name="Google Shape;77;p16"/>
          <p:cNvPicPr preferRelativeResize="0"/>
          <p:nvPr/>
        </p:nvPicPr>
        <p:blipFill rotWithShape="1">
          <a:blip r:embed="rId3">
            <a:alphaModFix/>
          </a:blip>
          <a:srcRect b="0" l="0" r="0" t="0"/>
          <a:stretch/>
        </p:blipFill>
        <p:spPr>
          <a:xfrm>
            <a:off x="148682" y="-162"/>
            <a:ext cx="10551239" cy="7560000"/>
          </a:xfrm>
          <a:prstGeom prst="rect">
            <a:avLst/>
          </a:prstGeom>
          <a:noFill/>
          <a:ln>
            <a:noFill/>
          </a:ln>
        </p:spPr>
      </p:pic>
      <p:sp>
        <p:nvSpPr>
          <p:cNvPr id="78" name="Google Shape;78;p16"/>
          <p:cNvSpPr/>
          <p:nvPr/>
        </p:nvSpPr>
        <p:spPr>
          <a:xfrm>
            <a:off x="834600" y="4084150"/>
            <a:ext cx="2665800" cy="2592000"/>
          </a:xfrm>
          <a:prstGeom prst="rect">
            <a:avLst/>
          </a:prstGeom>
          <a:solidFill>
            <a:srgbClr val="FFFFFF"/>
          </a:solidFill>
          <a:ln cap="flat" cmpd="sng" w="7620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6"/>
          <p:cNvSpPr/>
          <p:nvPr/>
        </p:nvSpPr>
        <p:spPr>
          <a:xfrm>
            <a:off x="3833450" y="4084125"/>
            <a:ext cx="2665800" cy="25920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6"/>
          <p:cNvSpPr/>
          <p:nvPr/>
        </p:nvSpPr>
        <p:spPr>
          <a:xfrm>
            <a:off x="6882425" y="4084150"/>
            <a:ext cx="2665800" cy="25920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6"/>
          <p:cNvSpPr txBox="1"/>
          <p:nvPr/>
        </p:nvSpPr>
        <p:spPr>
          <a:xfrm>
            <a:off x="932075" y="4281650"/>
            <a:ext cx="2518200" cy="2002800"/>
          </a:xfrm>
          <a:prstGeom prst="rect">
            <a:avLst/>
          </a:prstGeom>
          <a:noFill/>
          <a:ln>
            <a:noFill/>
          </a:ln>
        </p:spPr>
        <p:txBody>
          <a:bodyPr anchorCtr="0" anchor="t" bIns="45000" lIns="90000" spcFirstLastPara="1" rIns="90000" wrap="square" tIns="45000">
            <a:noAutofit/>
          </a:bodyPr>
          <a:lstStyle/>
          <a:p>
            <a:pPr indent="0" lvl="0" marL="0" rtl="0" algn="ctr">
              <a:lnSpc>
                <a:spcPct val="150000"/>
              </a:lnSpc>
              <a:spcBef>
                <a:spcPts val="0"/>
              </a:spcBef>
              <a:spcAft>
                <a:spcPts val="0"/>
              </a:spcAft>
              <a:buNone/>
            </a:pPr>
            <a:r>
              <a:rPr lang="es-ES" sz="1900">
                <a:solidFill>
                  <a:schemeClr val="dk1"/>
                </a:solidFill>
              </a:rPr>
              <a:t>Describir y caracterizar la organización y gestión del tiempo en los Clubes de Niños</a:t>
            </a:r>
            <a:r>
              <a:rPr lang="es-ES" sz="1800">
                <a:solidFill>
                  <a:schemeClr val="dk1"/>
                </a:solidFill>
              </a:rPr>
              <a:t> </a:t>
            </a:r>
            <a:endParaRPr sz="1800">
              <a:solidFill>
                <a:schemeClr val="dk1"/>
              </a:solidFill>
            </a:endParaRPr>
          </a:p>
          <a:p>
            <a:pPr indent="0" lvl="0" marL="0" marR="0" rtl="0" algn="ctr">
              <a:spcBef>
                <a:spcPts val="0"/>
              </a:spcBef>
              <a:spcAft>
                <a:spcPts val="0"/>
              </a:spcAft>
              <a:buNone/>
            </a:pPr>
            <a:r>
              <a:t/>
            </a:r>
            <a:endParaRPr sz="1300"/>
          </a:p>
        </p:txBody>
      </p:sp>
      <p:sp>
        <p:nvSpPr>
          <p:cNvPr id="82" name="Google Shape;82;p16"/>
          <p:cNvSpPr txBox="1"/>
          <p:nvPr/>
        </p:nvSpPr>
        <p:spPr>
          <a:xfrm>
            <a:off x="3966375" y="4378900"/>
            <a:ext cx="2336700" cy="2002800"/>
          </a:xfrm>
          <a:prstGeom prst="rect">
            <a:avLst/>
          </a:prstGeom>
          <a:noFill/>
          <a:ln>
            <a:noFill/>
          </a:ln>
        </p:spPr>
        <p:txBody>
          <a:bodyPr anchorCtr="0" anchor="t" bIns="45000" lIns="90000" spcFirstLastPara="1" rIns="90000" wrap="square" tIns="45000">
            <a:noAutofit/>
          </a:bodyPr>
          <a:lstStyle/>
          <a:p>
            <a:pPr indent="0" lvl="0" marL="0" rtl="0" algn="ctr">
              <a:lnSpc>
                <a:spcPct val="150000"/>
              </a:lnSpc>
              <a:spcBef>
                <a:spcPts val="0"/>
              </a:spcBef>
              <a:spcAft>
                <a:spcPts val="0"/>
              </a:spcAft>
              <a:buNone/>
            </a:pPr>
            <a:r>
              <a:rPr lang="es-ES" sz="1900">
                <a:solidFill>
                  <a:schemeClr val="dk1"/>
                </a:solidFill>
              </a:rPr>
              <a:t>Analizar las interrupciones en las prácticas cotidianas del Club de Niños</a:t>
            </a:r>
            <a:endParaRPr sz="1900">
              <a:solidFill>
                <a:schemeClr val="dk1"/>
              </a:solidFill>
            </a:endParaRPr>
          </a:p>
          <a:p>
            <a:pPr indent="0" lvl="0" marL="0" marR="0" rtl="0" algn="ctr">
              <a:spcBef>
                <a:spcPts val="0"/>
              </a:spcBef>
              <a:spcAft>
                <a:spcPts val="0"/>
              </a:spcAft>
              <a:buNone/>
            </a:pPr>
            <a:r>
              <a:t/>
            </a:r>
            <a:endParaRPr/>
          </a:p>
        </p:txBody>
      </p:sp>
      <p:sp>
        <p:nvSpPr>
          <p:cNvPr id="83" name="Google Shape;83;p16"/>
          <p:cNvSpPr txBox="1"/>
          <p:nvPr/>
        </p:nvSpPr>
        <p:spPr>
          <a:xfrm>
            <a:off x="6832300" y="4171250"/>
            <a:ext cx="2665800" cy="2444400"/>
          </a:xfrm>
          <a:prstGeom prst="rect">
            <a:avLst/>
          </a:prstGeom>
          <a:noFill/>
          <a:ln>
            <a:noFill/>
          </a:ln>
        </p:spPr>
        <p:txBody>
          <a:bodyPr anchorCtr="0" anchor="t" bIns="45000" lIns="90000" spcFirstLastPara="1" rIns="90000" wrap="square" tIns="45000">
            <a:noAutofit/>
          </a:bodyPr>
          <a:lstStyle/>
          <a:p>
            <a:pPr indent="0" lvl="0" marL="0" rtl="0" algn="ctr">
              <a:lnSpc>
                <a:spcPct val="150000"/>
              </a:lnSpc>
              <a:spcBef>
                <a:spcPts val="0"/>
              </a:spcBef>
              <a:spcAft>
                <a:spcPts val="0"/>
              </a:spcAft>
              <a:buNone/>
            </a:pPr>
            <a:r>
              <a:rPr lang="es-ES" sz="1100">
                <a:solidFill>
                  <a:schemeClr val="dk1"/>
                </a:solidFill>
              </a:rPr>
              <a:t> </a:t>
            </a:r>
            <a:r>
              <a:rPr lang="es-ES" sz="1800">
                <a:solidFill>
                  <a:schemeClr val="dk1"/>
                </a:solidFill>
              </a:rPr>
              <a:t>Explorar los discursos en torno a la infancia y el tiempo en las prácticas educativas de los Clubes de Niños.  </a:t>
            </a:r>
            <a:endParaRPr b="0" sz="2000" strike="noStrike">
              <a:latin typeface="Arial"/>
              <a:ea typeface="Arial"/>
              <a:cs typeface="Arial"/>
              <a:sym typeface="Arial"/>
            </a:endParaRPr>
          </a:p>
        </p:txBody>
      </p:sp>
      <p:sp>
        <p:nvSpPr>
          <p:cNvPr id="84" name="Google Shape;84;p16"/>
          <p:cNvSpPr/>
          <p:nvPr/>
        </p:nvSpPr>
        <p:spPr>
          <a:xfrm>
            <a:off x="1345000" y="1413750"/>
            <a:ext cx="7991700" cy="5694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6"/>
          <p:cNvSpPr txBox="1"/>
          <p:nvPr/>
        </p:nvSpPr>
        <p:spPr>
          <a:xfrm>
            <a:off x="2860300" y="1510850"/>
            <a:ext cx="4961100" cy="274800"/>
          </a:xfrm>
          <a:prstGeom prst="rect">
            <a:avLst/>
          </a:prstGeom>
          <a:noFill/>
          <a:ln>
            <a:noFill/>
          </a:ln>
        </p:spPr>
        <p:txBody>
          <a:bodyPr anchorCtr="0" anchor="t" bIns="45000" lIns="90000" spcFirstLastPara="1" rIns="90000" wrap="square" tIns="45000">
            <a:noAutofit/>
          </a:bodyPr>
          <a:lstStyle/>
          <a:p>
            <a:pPr indent="0" lvl="0" marL="0" marR="0" rtl="0" algn="ctr">
              <a:spcBef>
                <a:spcPts val="0"/>
              </a:spcBef>
              <a:spcAft>
                <a:spcPts val="0"/>
              </a:spcAft>
              <a:buNone/>
            </a:pPr>
            <a:r>
              <a:rPr b="1" lang="es-ES" sz="2100"/>
              <a:t>OBJETIVOS DE LA INVESTIGACIÓN</a:t>
            </a:r>
            <a:endParaRPr b="1" sz="2100" strike="noStrike"/>
          </a:p>
        </p:txBody>
      </p:sp>
      <p:sp>
        <p:nvSpPr>
          <p:cNvPr id="86" name="Google Shape;86;p16"/>
          <p:cNvSpPr/>
          <p:nvPr/>
        </p:nvSpPr>
        <p:spPr>
          <a:xfrm>
            <a:off x="834600" y="2442200"/>
            <a:ext cx="9179400" cy="1072500"/>
          </a:xfrm>
          <a:prstGeom prst="rect">
            <a:avLst/>
          </a:prstGeom>
          <a:solidFill>
            <a:srgbClr val="999999"/>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6"/>
          <p:cNvSpPr txBox="1"/>
          <p:nvPr/>
        </p:nvSpPr>
        <p:spPr>
          <a:xfrm>
            <a:off x="751050" y="2497388"/>
            <a:ext cx="9346500" cy="1072500"/>
          </a:xfrm>
          <a:prstGeom prst="rect">
            <a:avLst/>
          </a:prstGeom>
          <a:noFill/>
          <a:ln>
            <a:noFill/>
          </a:ln>
        </p:spPr>
        <p:txBody>
          <a:bodyPr anchorCtr="0" anchor="t" bIns="45000" lIns="90000" spcFirstLastPara="1" rIns="90000" wrap="square" tIns="45000">
            <a:noAutofit/>
          </a:bodyPr>
          <a:lstStyle/>
          <a:p>
            <a:pPr indent="0" lvl="0" marL="0" marR="0" rtl="0" algn="ctr">
              <a:lnSpc>
                <a:spcPct val="150000"/>
              </a:lnSpc>
              <a:spcBef>
                <a:spcPts val="0"/>
              </a:spcBef>
              <a:spcAft>
                <a:spcPts val="0"/>
              </a:spcAft>
              <a:buNone/>
            </a:pPr>
            <a:r>
              <a:rPr lang="es-ES" sz="2000"/>
              <a:t>Objetivo General:</a:t>
            </a:r>
            <a:r>
              <a:rPr lang="es-ES" sz="1900"/>
              <a:t> </a:t>
            </a:r>
            <a:r>
              <a:rPr lang="es-ES" sz="2000">
                <a:solidFill>
                  <a:schemeClr val="dk1"/>
                </a:solidFill>
              </a:rPr>
              <a:t>Comprender las relaciones entre tiempo e infancia en el marco </a:t>
            </a:r>
            <a:endParaRPr sz="2000">
              <a:solidFill>
                <a:schemeClr val="dk1"/>
              </a:solidFill>
            </a:endParaRPr>
          </a:p>
          <a:p>
            <a:pPr indent="0" lvl="0" marL="0" marR="0" rtl="0" algn="ctr">
              <a:lnSpc>
                <a:spcPct val="150000"/>
              </a:lnSpc>
              <a:spcBef>
                <a:spcPts val="0"/>
              </a:spcBef>
              <a:spcAft>
                <a:spcPts val="0"/>
              </a:spcAft>
              <a:buNone/>
            </a:pPr>
            <a:r>
              <a:rPr lang="es-ES" sz="2000">
                <a:solidFill>
                  <a:schemeClr val="dk1"/>
                </a:solidFill>
              </a:rPr>
              <a:t>de las prácticas educativas desarrolladas en los Clubes de Niños</a:t>
            </a:r>
            <a:endParaRPr sz="2000">
              <a:solidFill>
                <a:schemeClr val="dk1"/>
              </a:solidFill>
            </a:endParaRPr>
          </a:p>
          <a:p>
            <a:pPr indent="0" lvl="0" marL="0" marR="0" rtl="0" algn="ctr">
              <a:spcBef>
                <a:spcPts val="0"/>
              </a:spcBef>
              <a:spcAft>
                <a:spcPts val="0"/>
              </a:spcAft>
              <a:buNone/>
            </a:pPr>
            <a:r>
              <a:t/>
            </a:r>
            <a:endParaRPr sz="13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id="92" name="Google Shape;92;p17"/>
          <p:cNvPicPr preferRelativeResize="0"/>
          <p:nvPr/>
        </p:nvPicPr>
        <p:blipFill rotWithShape="1">
          <a:blip r:embed="rId3">
            <a:alphaModFix/>
          </a:blip>
          <a:srcRect b="0" l="0" r="0" t="0"/>
          <a:stretch/>
        </p:blipFill>
        <p:spPr>
          <a:xfrm>
            <a:off x="0" y="0"/>
            <a:ext cx="10693801" cy="7560000"/>
          </a:xfrm>
          <a:prstGeom prst="rect">
            <a:avLst/>
          </a:prstGeom>
          <a:noFill/>
          <a:ln>
            <a:noFill/>
          </a:ln>
        </p:spPr>
      </p:pic>
      <p:sp>
        <p:nvSpPr>
          <p:cNvPr id="93" name="Google Shape;93;p17"/>
          <p:cNvSpPr txBox="1"/>
          <p:nvPr/>
        </p:nvSpPr>
        <p:spPr>
          <a:xfrm>
            <a:off x="4140000" y="1128600"/>
            <a:ext cx="5940000" cy="5481600"/>
          </a:xfrm>
          <a:prstGeom prst="rect">
            <a:avLst/>
          </a:prstGeom>
          <a:noFill/>
          <a:ln>
            <a:noFill/>
          </a:ln>
        </p:spPr>
        <p:txBody>
          <a:bodyPr anchorCtr="0" anchor="t" bIns="45000" lIns="90000" spcFirstLastPara="1" rIns="90000" wrap="square" tIns="45000">
            <a:noAutofit/>
          </a:bodyPr>
          <a:lstStyle/>
          <a:p>
            <a:pPr indent="-361950" lvl="0" marL="457200" marR="0" rtl="0" algn="l">
              <a:lnSpc>
                <a:spcPct val="150000"/>
              </a:lnSpc>
              <a:spcBef>
                <a:spcPts val="0"/>
              </a:spcBef>
              <a:spcAft>
                <a:spcPts val="0"/>
              </a:spcAft>
              <a:buSzPts val="2100"/>
              <a:buChar char="❏"/>
            </a:pPr>
            <a:r>
              <a:rPr lang="es-ES" sz="2100"/>
              <a:t>Metodología cualitativa.</a:t>
            </a:r>
            <a:endParaRPr sz="2100"/>
          </a:p>
          <a:p>
            <a:pPr indent="-361950" lvl="0" marL="457200" marR="0" rtl="0" algn="l">
              <a:lnSpc>
                <a:spcPct val="150000"/>
              </a:lnSpc>
              <a:spcBef>
                <a:spcPts val="0"/>
              </a:spcBef>
              <a:spcAft>
                <a:spcPts val="0"/>
              </a:spcAft>
              <a:buSzPts val="2100"/>
              <a:buChar char="❏"/>
            </a:pPr>
            <a:r>
              <a:rPr lang="es-ES" sz="2100"/>
              <a:t>Territorio: Cuenca Casavalle. </a:t>
            </a:r>
            <a:endParaRPr sz="2100"/>
          </a:p>
          <a:p>
            <a:pPr indent="-361950" lvl="0" marL="457200" marR="0" rtl="0" algn="l">
              <a:lnSpc>
                <a:spcPct val="150000"/>
              </a:lnSpc>
              <a:spcBef>
                <a:spcPts val="0"/>
              </a:spcBef>
              <a:spcAft>
                <a:spcPts val="0"/>
              </a:spcAft>
              <a:buSzPts val="2100"/>
              <a:buChar char="❏"/>
            </a:pPr>
            <a:r>
              <a:rPr lang="es-ES" sz="2100"/>
              <a:t> 6  Clubes de Niños.</a:t>
            </a:r>
            <a:endParaRPr sz="2100"/>
          </a:p>
          <a:p>
            <a:pPr indent="-361950" lvl="0" marL="457200" marR="0" rtl="0" algn="l">
              <a:lnSpc>
                <a:spcPct val="150000"/>
              </a:lnSpc>
              <a:spcBef>
                <a:spcPts val="0"/>
              </a:spcBef>
              <a:spcAft>
                <a:spcPts val="0"/>
              </a:spcAft>
              <a:buSzPts val="2100"/>
              <a:buChar char="❏"/>
            </a:pPr>
            <a:r>
              <a:rPr lang="es-ES" sz="2100"/>
              <a:t>Criterios de selección: Mañana/tarde, Convenio/oficial, cantidad de NNA atendidos.</a:t>
            </a:r>
            <a:endParaRPr sz="2100"/>
          </a:p>
          <a:p>
            <a:pPr indent="-361950" lvl="0" marL="457200" marR="0" rtl="0" algn="l">
              <a:lnSpc>
                <a:spcPct val="150000"/>
              </a:lnSpc>
              <a:spcBef>
                <a:spcPts val="0"/>
              </a:spcBef>
              <a:spcAft>
                <a:spcPts val="0"/>
              </a:spcAft>
              <a:buSzPts val="2100"/>
              <a:buChar char="❏"/>
            </a:pPr>
            <a:r>
              <a:rPr lang="es-ES" sz="2100"/>
              <a:t> Entrevista semiestructurada a Coordinador/ora y  1 Educadora/or por centro.</a:t>
            </a:r>
            <a:endParaRPr sz="2100"/>
          </a:p>
          <a:p>
            <a:pPr indent="-361950" lvl="0" marL="457200" marR="0" rtl="0" algn="l">
              <a:lnSpc>
                <a:spcPct val="150000"/>
              </a:lnSpc>
              <a:spcBef>
                <a:spcPts val="0"/>
              </a:spcBef>
              <a:spcAft>
                <a:spcPts val="0"/>
              </a:spcAft>
              <a:buSzPts val="2100"/>
              <a:buChar char="❏"/>
            </a:pPr>
            <a:r>
              <a:rPr lang="es-ES" sz="2100"/>
              <a:t>Análisis de documentos: Proyectos de centro, planificación anual (2023 y 2024) y planificación de verano. </a:t>
            </a:r>
            <a:endParaRPr sz="2100"/>
          </a:p>
        </p:txBody>
      </p:sp>
      <p:sp>
        <p:nvSpPr>
          <p:cNvPr id="94" name="Google Shape;94;p17"/>
          <p:cNvSpPr txBox="1"/>
          <p:nvPr/>
        </p:nvSpPr>
        <p:spPr>
          <a:xfrm>
            <a:off x="4103825" y="294525"/>
            <a:ext cx="5940000" cy="37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ES" sz="2000" u="sng"/>
              <a:t>ESTRATEGIA METODOLÓGICA</a:t>
            </a:r>
            <a:endParaRPr b="1" sz="2000" u="sng"/>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pic>
        <p:nvPicPr>
          <p:cNvPr id="99" name="Google Shape;99;p18"/>
          <p:cNvPicPr preferRelativeResize="0"/>
          <p:nvPr/>
        </p:nvPicPr>
        <p:blipFill rotWithShape="1">
          <a:blip r:embed="rId3">
            <a:alphaModFix/>
          </a:blip>
          <a:srcRect b="0" l="0" r="0" t="0"/>
          <a:stretch/>
        </p:blipFill>
        <p:spPr>
          <a:xfrm>
            <a:off x="0" y="0"/>
            <a:ext cx="10693801" cy="7560000"/>
          </a:xfrm>
          <a:prstGeom prst="rect">
            <a:avLst/>
          </a:prstGeom>
          <a:noFill/>
          <a:ln>
            <a:noFill/>
          </a:ln>
        </p:spPr>
      </p:pic>
      <p:sp>
        <p:nvSpPr>
          <p:cNvPr id="100" name="Google Shape;100;p18"/>
          <p:cNvSpPr txBox="1"/>
          <p:nvPr/>
        </p:nvSpPr>
        <p:spPr>
          <a:xfrm>
            <a:off x="3174650" y="1893400"/>
            <a:ext cx="6895200" cy="4715700"/>
          </a:xfrm>
          <a:prstGeom prst="rect">
            <a:avLst/>
          </a:prstGeom>
          <a:noFill/>
          <a:ln>
            <a:noFill/>
          </a:ln>
        </p:spPr>
        <p:txBody>
          <a:bodyPr anchorCtr="0" anchor="t" bIns="45000" lIns="90000" spcFirstLastPara="1" rIns="90000" wrap="square" tIns="45000">
            <a:noAutofit/>
          </a:bodyPr>
          <a:lstStyle/>
          <a:p>
            <a:pPr indent="-361950" lvl="0" marL="457200" marR="0" rtl="0" algn="l">
              <a:lnSpc>
                <a:spcPct val="200000"/>
              </a:lnSpc>
              <a:spcBef>
                <a:spcPts val="0"/>
              </a:spcBef>
              <a:spcAft>
                <a:spcPts val="0"/>
              </a:spcAft>
              <a:buSzPts val="2100"/>
              <a:buChar char="-"/>
            </a:pPr>
            <a:r>
              <a:rPr lang="es-ES" sz="2100"/>
              <a:t>¿Qué se entiende por Club de Niños? ¿Cómo se relaciona con lo escolar? ¿Qué los distingue?</a:t>
            </a:r>
            <a:endParaRPr sz="2100"/>
          </a:p>
          <a:p>
            <a:pPr indent="-361950" lvl="0" marL="457200" marR="0" rtl="0" algn="l">
              <a:lnSpc>
                <a:spcPct val="200000"/>
              </a:lnSpc>
              <a:spcBef>
                <a:spcPts val="0"/>
              </a:spcBef>
              <a:spcAft>
                <a:spcPts val="0"/>
              </a:spcAft>
              <a:buSzPts val="2100"/>
              <a:buChar char="-"/>
            </a:pPr>
            <a:r>
              <a:rPr lang="es-ES" sz="2100"/>
              <a:t>Organización de la práctica educativa: organización y gestión del tiempo, dimensión cronológica. </a:t>
            </a:r>
            <a:endParaRPr sz="2100"/>
          </a:p>
          <a:p>
            <a:pPr indent="-361950" lvl="0" marL="457200" marR="0" rtl="0" algn="l">
              <a:lnSpc>
                <a:spcPct val="200000"/>
              </a:lnSpc>
              <a:spcBef>
                <a:spcPts val="0"/>
              </a:spcBef>
              <a:spcAft>
                <a:spcPts val="0"/>
              </a:spcAft>
              <a:buSzPts val="2100"/>
              <a:buChar char="-"/>
            </a:pPr>
            <a:r>
              <a:rPr lang="es-ES" sz="2100"/>
              <a:t>Diversas fragmentaciones del tiempo: ejes del análisis. Año, mes, semana, día, hora, minutos. </a:t>
            </a:r>
            <a:endParaRPr sz="2100"/>
          </a:p>
          <a:p>
            <a:pPr indent="0" lvl="0" marL="457200" marR="0" rtl="0" algn="l">
              <a:lnSpc>
                <a:spcPct val="150000"/>
              </a:lnSpc>
              <a:spcBef>
                <a:spcPts val="0"/>
              </a:spcBef>
              <a:spcAft>
                <a:spcPts val="0"/>
              </a:spcAft>
              <a:buNone/>
            </a:pPr>
            <a:r>
              <a:t/>
            </a:r>
            <a:endParaRPr sz="2100"/>
          </a:p>
          <a:p>
            <a:pPr indent="0" lvl="0" marL="457200" marR="0" rtl="0" algn="l">
              <a:lnSpc>
                <a:spcPct val="150000"/>
              </a:lnSpc>
              <a:spcBef>
                <a:spcPts val="0"/>
              </a:spcBef>
              <a:spcAft>
                <a:spcPts val="0"/>
              </a:spcAft>
              <a:buNone/>
            </a:pPr>
            <a:r>
              <a:t/>
            </a:r>
            <a:endParaRPr sz="2100"/>
          </a:p>
          <a:p>
            <a:pPr indent="0" lvl="0" marL="0" marR="0" rtl="0" algn="l">
              <a:spcBef>
                <a:spcPts val="0"/>
              </a:spcBef>
              <a:spcAft>
                <a:spcPts val="0"/>
              </a:spcAft>
              <a:buNone/>
            </a:pPr>
            <a:r>
              <a:t/>
            </a:r>
            <a:endParaRPr sz="1300"/>
          </a:p>
        </p:txBody>
      </p:sp>
      <p:sp>
        <p:nvSpPr>
          <p:cNvPr id="101" name="Google Shape;101;p18"/>
          <p:cNvSpPr txBox="1"/>
          <p:nvPr/>
        </p:nvSpPr>
        <p:spPr>
          <a:xfrm>
            <a:off x="3396950" y="353450"/>
            <a:ext cx="6450600" cy="37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ES" sz="2100"/>
              <a:t>HALLAZGOS PRELIMINARES </a:t>
            </a:r>
            <a:endParaRPr b="1" sz="2100"/>
          </a:p>
          <a:p>
            <a:pPr indent="0" lvl="0" marL="0" rtl="0" algn="l">
              <a:spcBef>
                <a:spcPts val="0"/>
              </a:spcBef>
              <a:spcAft>
                <a:spcPts val="0"/>
              </a:spcAft>
              <a:buNone/>
            </a:pPr>
            <a:r>
              <a:t/>
            </a:r>
            <a:endParaRPr sz="2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pic>
        <p:nvPicPr>
          <p:cNvPr id="106" name="Google Shape;106;p19"/>
          <p:cNvPicPr preferRelativeResize="0"/>
          <p:nvPr/>
        </p:nvPicPr>
        <p:blipFill rotWithShape="1">
          <a:blip r:embed="rId3">
            <a:alphaModFix/>
          </a:blip>
          <a:srcRect b="0" l="0" r="0" t="0"/>
          <a:stretch/>
        </p:blipFill>
        <p:spPr>
          <a:xfrm>
            <a:off x="0" y="0"/>
            <a:ext cx="10693801" cy="7560000"/>
          </a:xfrm>
          <a:prstGeom prst="rect">
            <a:avLst/>
          </a:prstGeom>
          <a:noFill/>
          <a:ln>
            <a:noFill/>
          </a:ln>
        </p:spPr>
      </p:pic>
      <p:sp>
        <p:nvSpPr>
          <p:cNvPr id="107" name="Google Shape;107;p19"/>
          <p:cNvSpPr txBox="1"/>
          <p:nvPr/>
        </p:nvSpPr>
        <p:spPr>
          <a:xfrm>
            <a:off x="3354550" y="1469375"/>
            <a:ext cx="6816600" cy="6090300"/>
          </a:xfrm>
          <a:prstGeom prst="rect">
            <a:avLst/>
          </a:prstGeom>
          <a:noFill/>
          <a:ln>
            <a:noFill/>
          </a:ln>
        </p:spPr>
        <p:txBody>
          <a:bodyPr anchorCtr="0" anchor="t" bIns="45000" lIns="90000" spcFirstLastPara="1" rIns="90000" wrap="square" tIns="45000">
            <a:noAutofit/>
          </a:bodyPr>
          <a:lstStyle/>
          <a:p>
            <a:pPr indent="-355600" lvl="0" marL="457200" marR="0" rtl="0" algn="l">
              <a:lnSpc>
                <a:spcPct val="115000"/>
              </a:lnSpc>
              <a:spcBef>
                <a:spcPts val="0"/>
              </a:spcBef>
              <a:spcAft>
                <a:spcPts val="0"/>
              </a:spcAft>
              <a:buSzPts val="2000"/>
              <a:buChar char="-"/>
            </a:pPr>
            <a:r>
              <a:rPr lang="es-ES" sz="2000"/>
              <a:t>Promoción de derechos</a:t>
            </a:r>
            <a:endParaRPr sz="2000"/>
          </a:p>
          <a:p>
            <a:pPr indent="-355600" lvl="0" marL="457200" marR="0" rtl="0" algn="l">
              <a:lnSpc>
                <a:spcPct val="115000"/>
              </a:lnSpc>
              <a:spcBef>
                <a:spcPts val="0"/>
              </a:spcBef>
              <a:spcAft>
                <a:spcPts val="0"/>
              </a:spcAft>
              <a:buSzPts val="2000"/>
              <a:buChar char="-"/>
            </a:pPr>
            <a:r>
              <a:rPr lang="es-ES" sz="2000"/>
              <a:t>Trabajo con familias y comunidad (desacople entre doc y entrevistas, falta de tiempo)</a:t>
            </a:r>
            <a:endParaRPr sz="2000"/>
          </a:p>
          <a:p>
            <a:pPr indent="-355600" lvl="0" marL="457200" rtl="0" algn="l">
              <a:lnSpc>
                <a:spcPct val="115000"/>
              </a:lnSpc>
              <a:spcBef>
                <a:spcPts val="0"/>
              </a:spcBef>
              <a:spcAft>
                <a:spcPts val="0"/>
              </a:spcAft>
              <a:buSzPts val="2000"/>
              <a:buChar char="-"/>
            </a:pPr>
            <a:r>
              <a:rPr lang="es-ES" sz="2000">
                <a:solidFill>
                  <a:schemeClr val="dk1"/>
                </a:solidFill>
              </a:rPr>
              <a:t> Lo distintivo: lo lúdico, lo recreativo, la cotidianeidad, la creatividad, la contención afectiva, la experimentación y los valores.</a:t>
            </a:r>
            <a:endParaRPr sz="2000">
              <a:solidFill>
                <a:schemeClr val="dk1"/>
              </a:solidFill>
            </a:endParaRPr>
          </a:p>
          <a:p>
            <a:pPr indent="-355600" lvl="0" marL="457200" rtl="0" algn="l">
              <a:lnSpc>
                <a:spcPct val="115000"/>
              </a:lnSpc>
              <a:spcBef>
                <a:spcPts val="0"/>
              </a:spcBef>
              <a:spcAft>
                <a:spcPts val="0"/>
              </a:spcAft>
              <a:buClr>
                <a:schemeClr val="dk1"/>
              </a:buClr>
              <a:buSzPts val="2000"/>
              <a:buChar char="-"/>
            </a:pPr>
            <a:r>
              <a:rPr lang="es-ES" sz="2000" u="sng">
                <a:solidFill>
                  <a:schemeClr val="dk1"/>
                </a:solidFill>
              </a:rPr>
              <a:t>En relación a lo escolar:</a:t>
            </a:r>
            <a:r>
              <a:rPr lang="es-ES" sz="2000">
                <a:solidFill>
                  <a:schemeClr val="dk1"/>
                </a:solidFill>
              </a:rPr>
              <a:t> “contraturno escolar” “no formal” (CDN1), “Propuesta contra el horario escolar para complementar el desarrollo integral del niño” (CDN2), “Un rol mas social de la escuela, afectivo” “Espacio de socialización alternativo a la escuela” (CDN3), “La alternativa pedagógica” (CDN4), “Se trata de una articulación entre lo cotidiano y lo escolar” (CDN5), “</a:t>
            </a:r>
            <a:r>
              <a:rPr lang="es-ES" sz="2000">
                <a:solidFill>
                  <a:schemeClr val="dk1"/>
                </a:solidFill>
                <a:highlight>
                  <a:srgbClr val="FFFFFF"/>
                </a:highlight>
              </a:rPr>
              <a:t>apuesta al trabajo de las diferentes áreas de desarrollo del/la niño/a como: afectiva, social</a:t>
            </a:r>
            <a:r>
              <a:rPr lang="es-ES" sz="2000">
                <a:solidFill>
                  <a:schemeClr val="dk1"/>
                </a:solidFill>
              </a:rPr>
              <a:t>, escolar, </a:t>
            </a:r>
            <a:r>
              <a:rPr lang="es-ES" sz="2000">
                <a:solidFill>
                  <a:schemeClr val="dk1"/>
                </a:solidFill>
                <a:highlight>
                  <a:srgbClr val="FFFFFF"/>
                </a:highlight>
              </a:rPr>
              <a:t>recreativa, artística, corporal, deportiva” (CDN6)</a:t>
            </a:r>
            <a:endParaRPr sz="2000">
              <a:solidFill>
                <a:schemeClr val="dk1"/>
              </a:solidFill>
            </a:endParaRPr>
          </a:p>
          <a:p>
            <a:pPr indent="-355600" lvl="0" marL="457200" rtl="0" algn="l">
              <a:lnSpc>
                <a:spcPct val="115000"/>
              </a:lnSpc>
              <a:spcBef>
                <a:spcPts val="0"/>
              </a:spcBef>
              <a:spcAft>
                <a:spcPts val="0"/>
              </a:spcAft>
              <a:buClr>
                <a:schemeClr val="dk1"/>
              </a:buClr>
              <a:buSzPts val="2000"/>
              <a:buChar char="-"/>
            </a:pPr>
            <a:r>
              <a:t/>
            </a:r>
            <a:endParaRPr sz="2000">
              <a:solidFill>
                <a:schemeClr val="dk1"/>
              </a:solidFill>
            </a:endParaRPr>
          </a:p>
          <a:p>
            <a:pPr indent="0" lvl="0" marL="0" marR="0" rtl="0" algn="l">
              <a:lnSpc>
                <a:spcPct val="150000"/>
              </a:lnSpc>
              <a:spcBef>
                <a:spcPts val="0"/>
              </a:spcBef>
              <a:spcAft>
                <a:spcPts val="0"/>
              </a:spcAft>
              <a:buNone/>
            </a:pPr>
            <a:r>
              <a:t/>
            </a:r>
            <a:endParaRPr sz="2100"/>
          </a:p>
          <a:p>
            <a:pPr indent="0" lvl="0" marL="0" marR="0" rtl="0" algn="l">
              <a:spcBef>
                <a:spcPts val="0"/>
              </a:spcBef>
              <a:spcAft>
                <a:spcPts val="0"/>
              </a:spcAft>
              <a:buNone/>
            </a:pPr>
            <a:r>
              <a:t/>
            </a:r>
            <a:endParaRPr sz="1300"/>
          </a:p>
        </p:txBody>
      </p:sp>
      <p:sp>
        <p:nvSpPr>
          <p:cNvPr id="108" name="Google Shape;108;p19"/>
          <p:cNvSpPr txBox="1"/>
          <p:nvPr/>
        </p:nvSpPr>
        <p:spPr>
          <a:xfrm>
            <a:off x="3354550" y="215975"/>
            <a:ext cx="5940000" cy="3732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b="1" lang="es-ES" sz="2100" u="sng"/>
              <a:t>HALLAZGOS PRELIMINARES</a:t>
            </a:r>
            <a:endParaRPr b="1" sz="2100" u="sng"/>
          </a:p>
          <a:p>
            <a:pPr indent="0" lvl="0" marL="0" rtl="0" algn="l">
              <a:lnSpc>
                <a:spcPct val="150000"/>
              </a:lnSpc>
              <a:spcBef>
                <a:spcPts val="0"/>
              </a:spcBef>
              <a:spcAft>
                <a:spcPts val="0"/>
              </a:spcAft>
              <a:buNone/>
            </a:pPr>
            <a:r>
              <a:rPr lang="es-ES" sz="2100"/>
              <a:t>Aspectos generales sobre CDN</a:t>
            </a:r>
            <a:endParaRPr sz="2100"/>
          </a:p>
          <a:p>
            <a:pPr indent="0" lvl="0" marL="0" rtl="0" algn="l">
              <a:spcBef>
                <a:spcPts val="0"/>
              </a:spcBef>
              <a:spcAft>
                <a:spcPts val="0"/>
              </a:spcAft>
              <a:buNone/>
            </a:pPr>
            <a:r>
              <a:t/>
            </a:r>
            <a:endParaRPr b="1" sz="2100" u="sng"/>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pic>
        <p:nvPicPr>
          <p:cNvPr id="113" name="Google Shape;113;p20"/>
          <p:cNvPicPr preferRelativeResize="0"/>
          <p:nvPr/>
        </p:nvPicPr>
        <p:blipFill rotWithShape="1">
          <a:blip r:embed="rId3">
            <a:alphaModFix/>
          </a:blip>
          <a:srcRect b="0" l="0" r="0" t="0"/>
          <a:stretch/>
        </p:blipFill>
        <p:spPr>
          <a:xfrm>
            <a:off x="0" y="0"/>
            <a:ext cx="10693801" cy="7560000"/>
          </a:xfrm>
          <a:prstGeom prst="rect">
            <a:avLst/>
          </a:prstGeom>
          <a:noFill/>
          <a:ln>
            <a:noFill/>
          </a:ln>
        </p:spPr>
      </p:pic>
      <p:sp>
        <p:nvSpPr>
          <p:cNvPr id="114" name="Google Shape;114;p20"/>
          <p:cNvSpPr txBox="1"/>
          <p:nvPr/>
        </p:nvSpPr>
        <p:spPr>
          <a:xfrm>
            <a:off x="3174650" y="1197775"/>
            <a:ext cx="6895200" cy="5411400"/>
          </a:xfrm>
          <a:prstGeom prst="rect">
            <a:avLst/>
          </a:prstGeom>
          <a:noFill/>
          <a:ln>
            <a:noFill/>
          </a:ln>
        </p:spPr>
        <p:txBody>
          <a:bodyPr anchorCtr="0" anchor="t" bIns="45000" lIns="90000" spcFirstLastPara="1" rIns="90000" wrap="square" tIns="45000">
            <a:noAutofit/>
          </a:bodyPr>
          <a:lstStyle/>
          <a:p>
            <a:pPr indent="-361950" lvl="0" marL="457200" marR="0" rtl="0" algn="l">
              <a:lnSpc>
                <a:spcPct val="115000"/>
              </a:lnSpc>
              <a:spcBef>
                <a:spcPts val="0"/>
              </a:spcBef>
              <a:spcAft>
                <a:spcPts val="0"/>
              </a:spcAft>
              <a:buSzPts val="2100"/>
              <a:buChar char="-"/>
            </a:pPr>
            <a:r>
              <a:rPr lang="es-ES" sz="2100"/>
              <a:t>Organización del calendario marzo-diciembre</a:t>
            </a:r>
            <a:endParaRPr sz="2100"/>
          </a:p>
          <a:p>
            <a:pPr indent="0" lvl="0" marL="0" marR="0" rtl="0" algn="l">
              <a:lnSpc>
                <a:spcPct val="115000"/>
              </a:lnSpc>
              <a:spcBef>
                <a:spcPts val="0"/>
              </a:spcBef>
              <a:spcAft>
                <a:spcPts val="0"/>
              </a:spcAft>
              <a:buNone/>
            </a:pPr>
            <a:r>
              <a:rPr i="1" lang="es-ES" sz="1500">
                <a:solidFill>
                  <a:schemeClr val="dk1"/>
                </a:solidFill>
              </a:rPr>
              <a:t>“</a:t>
            </a:r>
            <a:r>
              <a:rPr lang="es-ES" sz="1500">
                <a:solidFill>
                  <a:schemeClr val="dk1"/>
                </a:solidFill>
              </a:rPr>
              <a:t>las propuestas que tenemos en el club planificadas y llevadas a cabo por las educadoras en el club son anuales, que son el taller de huerta, el taller de cocina” (C, CDN2)</a:t>
            </a:r>
            <a:endParaRPr sz="1500">
              <a:solidFill>
                <a:schemeClr val="dk1"/>
              </a:solidFill>
            </a:endParaRPr>
          </a:p>
          <a:p>
            <a:pPr indent="0" lvl="0" marL="0" rtl="0" algn="l">
              <a:lnSpc>
                <a:spcPct val="115000"/>
              </a:lnSpc>
              <a:spcBef>
                <a:spcPts val="0"/>
              </a:spcBef>
              <a:spcAft>
                <a:spcPts val="0"/>
              </a:spcAft>
              <a:buNone/>
            </a:pPr>
            <a:r>
              <a:rPr lang="es-ES" sz="1500">
                <a:solidFill>
                  <a:schemeClr val="dk1"/>
                </a:solidFill>
              </a:rPr>
              <a:t>“la idea es que sea anual si, nos hemos dado cuenta que los gurises necesitan como un proceso porque los primeros meses son caóticos” (C, CDN3)</a:t>
            </a:r>
            <a:endParaRPr sz="1500">
              <a:solidFill>
                <a:schemeClr val="dk1"/>
              </a:solidFill>
              <a:highlight>
                <a:srgbClr val="FFFFFF"/>
              </a:highlight>
            </a:endParaRPr>
          </a:p>
          <a:p>
            <a:pPr indent="-361950" lvl="0" marL="457200" marR="0" rtl="0" algn="l">
              <a:lnSpc>
                <a:spcPct val="115000"/>
              </a:lnSpc>
              <a:spcBef>
                <a:spcPts val="0"/>
              </a:spcBef>
              <a:spcAft>
                <a:spcPts val="0"/>
              </a:spcAft>
              <a:buSzPts val="2100"/>
              <a:buChar char="-"/>
            </a:pPr>
            <a:r>
              <a:rPr lang="es-ES" sz="2100"/>
              <a:t> Verano planificación diferenciada.</a:t>
            </a:r>
            <a:endParaRPr sz="2100"/>
          </a:p>
          <a:p>
            <a:pPr indent="0" lvl="0" marL="0" rtl="0" algn="l">
              <a:lnSpc>
                <a:spcPct val="100000"/>
              </a:lnSpc>
              <a:spcBef>
                <a:spcPts val="0"/>
              </a:spcBef>
              <a:spcAft>
                <a:spcPts val="0"/>
              </a:spcAft>
              <a:buNone/>
            </a:pPr>
            <a:r>
              <a:rPr lang="es-ES" sz="1500">
                <a:solidFill>
                  <a:schemeClr val="dk1"/>
                </a:solidFill>
              </a:rPr>
              <a:t>“Sí porque ta en, en el año ya arranca, tenemos el peso de que arranca la escuela y ya ya ahí tenemos el, tenemos que suplir otras cosas ya arranca el tema de los deberes por ejemplo” (C, CDN3)</a:t>
            </a:r>
            <a:endParaRPr sz="1500">
              <a:solidFill>
                <a:schemeClr val="dk1"/>
              </a:solidFill>
            </a:endParaRPr>
          </a:p>
          <a:p>
            <a:pPr indent="0" lvl="0" marL="0" rtl="0" algn="l">
              <a:lnSpc>
                <a:spcPct val="100000"/>
              </a:lnSpc>
              <a:spcBef>
                <a:spcPts val="0"/>
              </a:spcBef>
              <a:spcAft>
                <a:spcPts val="0"/>
              </a:spcAft>
              <a:buNone/>
            </a:pPr>
            <a:r>
              <a:rPr lang="es-ES" sz="1500">
                <a:solidFill>
                  <a:schemeClr val="dk1"/>
                </a:solidFill>
                <a:highlight>
                  <a:srgbClr val="FFFFFF"/>
                </a:highlight>
              </a:rPr>
              <a:t>“Bueno porque en realidad este, el verano es el verano ¿no? todos queremos  divertirnos, pero en realidad tiene una cuestión más de reforzar al grupo ¿no?”.(E, CDN5)</a:t>
            </a:r>
            <a:endParaRPr sz="1500">
              <a:solidFill>
                <a:schemeClr val="dk1"/>
              </a:solidFill>
            </a:endParaRPr>
          </a:p>
          <a:p>
            <a:pPr indent="-361950" lvl="0" marL="457200" marR="0" rtl="0" algn="l">
              <a:lnSpc>
                <a:spcPct val="115000"/>
              </a:lnSpc>
              <a:spcBef>
                <a:spcPts val="0"/>
              </a:spcBef>
              <a:spcAft>
                <a:spcPts val="0"/>
              </a:spcAft>
              <a:buSzPts val="2100"/>
              <a:buChar char="-"/>
            </a:pPr>
            <a:r>
              <a:rPr lang="es-ES" sz="2100"/>
              <a:t>Ingreso, acoplado con el ingreso escolar. </a:t>
            </a:r>
            <a:endParaRPr sz="2100"/>
          </a:p>
          <a:p>
            <a:pPr indent="-361950" lvl="0" marL="457200" marR="0" rtl="0" algn="l">
              <a:lnSpc>
                <a:spcPct val="115000"/>
              </a:lnSpc>
              <a:spcBef>
                <a:spcPts val="0"/>
              </a:spcBef>
              <a:spcAft>
                <a:spcPts val="0"/>
              </a:spcAft>
              <a:buSzPts val="2100"/>
              <a:buChar char="-"/>
            </a:pPr>
            <a:r>
              <a:rPr lang="es-ES" sz="2100"/>
              <a:t>Egreso ¿posibilidad de crear otros tiempos?</a:t>
            </a:r>
            <a:endParaRPr sz="2100"/>
          </a:p>
          <a:p>
            <a:pPr indent="0" lvl="0" marL="0" rtl="0" algn="l">
              <a:spcBef>
                <a:spcPts val="0"/>
              </a:spcBef>
              <a:spcAft>
                <a:spcPts val="0"/>
              </a:spcAft>
              <a:buNone/>
            </a:pPr>
            <a:r>
              <a:rPr lang="es-ES" sz="1500">
                <a:solidFill>
                  <a:schemeClr val="dk1"/>
                </a:solidFill>
              </a:rPr>
              <a:t>“Se va definiendo, lo que sí intentamos es acompasar con el ciclo escolar, entendemos que los gurises cuando ya egresaron de la escuela eh, atarlos al club en este momento no es lo que, lo que más garantías les brinda con respecto a su continuidad educativa” (C, CDN4)</a:t>
            </a:r>
            <a:endParaRPr sz="1500">
              <a:solidFill>
                <a:schemeClr val="dk1"/>
              </a:solidFill>
            </a:endParaRPr>
          </a:p>
          <a:p>
            <a:pPr indent="0" lvl="0" marL="0" rtl="0" algn="l">
              <a:spcBef>
                <a:spcPts val="0"/>
              </a:spcBef>
              <a:spcAft>
                <a:spcPts val="0"/>
              </a:spcAft>
              <a:buClr>
                <a:schemeClr val="dk1"/>
              </a:buClr>
              <a:buSzPts val="1100"/>
              <a:buFont typeface="Arial"/>
              <a:buNone/>
            </a:pPr>
            <a:r>
              <a:rPr lang="es-ES" sz="1500">
                <a:solidFill>
                  <a:schemeClr val="dk1"/>
                </a:solidFill>
              </a:rPr>
              <a:t>“si hay algunos casos que hay que seguir acompañando entonces ta, ahí con supervisión pedimos que le den un año más y fa eso nos ha dado muchísimo resultado” (C, CDN5)</a:t>
            </a:r>
            <a:endParaRPr sz="1500">
              <a:solidFill>
                <a:schemeClr val="dk1"/>
              </a:solidFill>
            </a:endParaRPr>
          </a:p>
          <a:p>
            <a:pPr indent="0" lvl="0" marL="0" rtl="0" algn="l">
              <a:spcBef>
                <a:spcPts val="0"/>
              </a:spcBef>
              <a:spcAft>
                <a:spcPts val="0"/>
              </a:spcAft>
              <a:buNone/>
            </a:pPr>
            <a:r>
              <a:t/>
            </a:r>
            <a:endParaRPr sz="1500">
              <a:solidFill>
                <a:schemeClr val="dk1"/>
              </a:solidFill>
            </a:endParaRPr>
          </a:p>
          <a:p>
            <a:pPr indent="0" lvl="0" marL="0" rtl="0" algn="l">
              <a:spcBef>
                <a:spcPts val="0"/>
              </a:spcBef>
              <a:spcAft>
                <a:spcPts val="0"/>
              </a:spcAft>
              <a:buNone/>
            </a:pPr>
            <a:r>
              <a:t/>
            </a:r>
            <a:endParaRPr sz="1500">
              <a:solidFill>
                <a:schemeClr val="dk1"/>
              </a:solidFill>
            </a:endParaRPr>
          </a:p>
          <a:p>
            <a:pPr indent="0" lvl="0" marL="457200" marR="0" rtl="0" algn="l">
              <a:lnSpc>
                <a:spcPct val="150000"/>
              </a:lnSpc>
              <a:spcBef>
                <a:spcPts val="0"/>
              </a:spcBef>
              <a:spcAft>
                <a:spcPts val="0"/>
              </a:spcAft>
              <a:buNone/>
            </a:pPr>
            <a:r>
              <a:t/>
            </a:r>
            <a:endParaRPr sz="2100"/>
          </a:p>
          <a:p>
            <a:pPr indent="0" lvl="0" marL="457200" marR="0" rtl="0" algn="l">
              <a:lnSpc>
                <a:spcPct val="150000"/>
              </a:lnSpc>
              <a:spcBef>
                <a:spcPts val="0"/>
              </a:spcBef>
              <a:spcAft>
                <a:spcPts val="0"/>
              </a:spcAft>
              <a:buNone/>
            </a:pPr>
            <a:r>
              <a:t/>
            </a:r>
            <a:endParaRPr sz="2100"/>
          </a:p>
          <a:p>
            <a:pPr indent="0" lvl="0" marL="0" marR="0" rtl="0" algn="l">
              <a:spcBef>
                <a:spcPts val="0"/>
              </a:spcBef>
              <a:spcAft>
                <a:spcPts val="0"/>
              </a:spcAft>
              <a:buNone/>
            </a:pPr>
            <a:r>
              <a:t/>
            </a:r>
            <a:endParaRPr sz="1300"/>
          </a:p>
        </p:txBody>
      </p:sp>
      <p:sp>
        <p:nvSpPr>
          <p:cNvPr id="115" name="Google Shape;115;p20"/>
          <p:cNvSpPr txBox="1"/>
          <p:nvPr/>
        </p:nvSpPr>
        <p:spPr>
          <a:xfrm>
            <a:off x="3396950" y="353450"/>
            <a:ext cx="6450600" cy="37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ES" sz="2100"/>
              <a:t>HALLAZGOS PRELIMINARES </a:t>
            </a:r>
            <a:endParaRPr b="1" sz="2100"/>
          </a:p>
          <a:p>
            <a:pPr indent="0" lvl="0" marL="0" rtl="0" algn="l">
              <a:spcBef>
                <a:spcPts val="0"/>
              </a:spcBef>
              <a:spcAft>
                <a:spcPts val="0"/>
              </a:spcAft>
              <a:buNone/>
            </a:pPr>
            <a:r>
              <a:rPr lang="es-ES" sz="2100"/>
              <a:t>Eje de análisis: el año</a:t>
            </a:r>
            <a:endParaRPr sz="21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pic>
        <p:nvPicPr>
          <p:cNvPr id="120" name="Google Shape;120;p21"/>
          <p:cNvPicPr preferRelativeResize="0"/>
          <p:nvPr/>
        </p:nvPicPr>
        <p:blipFill rotWithShape="1">
          <a:blip r:embed="rId3">
            <a:alphaModFix/>
          </a:blip>
          <a:srcRect b="0" l="0" r="0" t="0"/>
          <a:stretch/>
        </p:blipFill>
        <p:spPr>
          <a:xfrm>
            <a:off x="0" y="0"/>
            <a:ext cx="10693801" cy="7560000"/>
          </a:xfrm>
          <a:prstGeom prst="rect">
            <a:avLst/>
          </a:prstGeom>
          <a:noFill/>
          <a:ln>
            <a:noFill/>
          </a:ln>
        </p:spPr>
      </p:pic>
      <p:sp>
        <p:nvSpPr>
          <p:cNvPr id="121" name="Google Shape;121;p21"/>
          <p:cNvSpPr txBox="1"/>
          <p:nvPr/>
        </p:nvSpPr>
        <p:spPr>
          <a:xfrm>
            <a:off x="3259500" y="1194500"/>
            <a:ext cx="7179900" cy="1440000"/>
          </a:xfrm>
          <a:prstGeom prst="rect">
            <a:avLst/>
          </a:prstGeom>
          <a:noFill/>
          <a:ln>
            <a:noFill/>
          </a:ln>
        </p:spPr>
        <p:txBody>
          <a:bodyPr anchorCtr="0" anchor="t" bIns="45000" lIns="90000" spcFirstLastPara="1" rIns="90000" wrap="square" tIns="45000">
            <a:noAutofit/>
          </a:bodyPr>
          <a:lstStyle/>
          <a:p>
            <a:pPr indent="-361950" lvl="0" marL="457200" marR="0" rtl="0" algn="l">
              <a:lnSpc>
                <a:spcPct val="115000"/>
              </a:lnSpc>
              <a:spcBef>
                <a:spcPts val="0"/>
              </a:spcBef>
              <a:spcAft>
                <a:spcPts val="0"/>
              </a:spcAft>
              <a:buSzPts val="2100"/>
              <a:buChar char="-"/>
            </a:pPr>
            <a:r>
              <a:rPr lang="es-ES" sz="2100"/>
              <a:t>Organización de la propuesta, lo anual, semestral, trimestral. ¿Posibilidades de otras temporalidades?</a:t>
            </a:r>
            <a:endParaRPr sz="2100"/>
          </a:p>
          <a:p>
            <a:pPr indent="0" lvl="0" marL="0" rtl="0" algn="l">
              <a:spcBef>
                <a:spcPts val="0"/>
              </a:spcBef>
              <a:spcAft>
                <a:spcPts val="0"/>
              </a:spcAft>
              <a:buNone/>
            </a:pPr>
            <a:r>
              <a:rPr lang="es-ES" sz="1500">
                <a:solidFill>
                  <a:schemeClr val="dk1"/>
                </a:solidFill>
              </a:rPr>
              <a:t>“</a:t>
            </a:r>
            <a:r>
              <a:rPr lang="es-ES" sz="1500">
                <a:solidFill>
                  <a:schemeClr val="dk1"/>
                </a:solidFill>
                <a:highlight>
                  <a:srgbClr val="FFFFFF"/>
                </a:highlight>
              </a:rPr>
              <a:t>este año que estamos que empezamos a hacer lo  de los talleres dijimos que que va a ser por el mes, dos meses y plantearnos y evaluar a ver  si, si esos talleres estaban para continuar o buscar otros</a:t>
            </a:r>
            <a:r>
              <a:rPr lang="es-ES" sz="1150">
                <a:solidFill>
                  <a:schemeClr val="dk1"/>
                </a:solidFill>
                <a:highlight>
                  <a:srgbClr val="FFFFFF"/>
                </a:highlight>
              </a:rPr>
              <a:t>” (...)</a:t>
            </a:r>
            <a:r>
              <a:rPr lang="es-ES" sz="1500">
                <a:solidFill>
                  <a:schemeClr val="dk1"/>
                </a:solidFill>
                <a:highlight>
                  <a:srgbClr val="FFFFFF"/>
                </a:highlight>
              </a:rPr>
              <a:t> más que nada para ir captando que traen los gurises en los tiempos de juego o en los tiempos de grupalidad, cuáles son los intereses” (E, CDN4)</a:t>
            </a:r>
            <a:endParaRPr sz="1500">
              <a:solidFill>
                <a:schemeClr val="dk1"/>
              </a:solidFill>
              <a:highlight>
                <a:srgbClr val="FFFFFF"/>
              </a:highlight>
            </a:endParaRPr>
          </a:p>
          <a:p>
            <a:pPr indent="0" lvl="0" marL="0" rtl="0" algn="l">
              <a:spcBef>
                <a:spcPts val="0"/>
              </a:spcBef>
              <a:spcAft>
                <a:spcPts val="0"/>
              </a:spcAft>
              <a:buNone/>
            </a:pPr>
            <a:r>
              <a:t/>
            </a:r>
            <a:endParaRPr sz="1500">
              <a:solidFill>
                <a:schemeClr val="dk1"/>
              </a:solidFill>
              <a:highlight>
                <a:srgbClr val="FFFFFF"/>
              </a:highlight>
            </a:endParaRPr>
          </a:p>
          <a:p>
            <a:pPr indent="-361950" lvl="0" marL="457200" marR="0" rtl="0" algn="l">
              <a:lnSpc>
                <a:spcPct val="150000"/>
              </a:lnSpc>
              <a:spcBef>
                <a:spcPts val="0"/>
              </a:spcBef>
              <a:spcAft>
                <a:spcPts val="0"/>
              </a:spcAft>
              <a:buSzPts val="2100"/>
              <a:buChar char="-"/>
            </a:pPr>
            <a:r>
              <a:rPr lang="es-ES" sz="2100"/>
              <a:t>Ciclos mensuales </a:t>
            </a:r>
            <a:r>
              <a:rPr lang="es-ES" sz="2100"/>
              <a:t>temáticos: lo dicho y lo hecho. </a:t>
            </a:r>
            <a:endParaRPr sz="2100"/>
          </a:p>
          <a:p>
            <a:pPr indent="0" lvl="0" marL="0" rtl="0" algn="l">
              <a:spcBef>
                <a:spcPts val="0"/>
              </a:spcBef>
              <a:spcAft>
                <a:spcPts val="0"/>
              </a:spcAft>
              <a:buNone/>
            </a:pPr>
            <a:r>
              <a:rPr lang="es-ES" sz="1500">
                <a:solidFill>
                  <a:schemeClr val="dk1"/>
                </a:solidFill>
              </a:rPr>
              <a:t>“dentro de la planificación anual buscamos los días internacionales, como el tema del dia del libro, eh después tenemos bueno el del reciclaje, el dia de síndrome de down, algunos hitos así internacionales pero también a modo interno tenemos en setiembre el día de la familia donde invitamos a todos lo padres un sábado a pasar el día, y eeh en junio las fiestas de fundación de este centro serían como fiesta patronales nose donde conmemoramos cuando comenzó este lugar el cumpleaños del centro.” (C, CDN1)</a:t>
            </a:r>
            <a:endParaRPr sz="1500">
              <a:solidFill>
                <a:schemeClr val="dk1"/>
              </a:solidFill>
            </a:endParaRPr>
          </a:p>
          <a:p>
            <a:pPr indent="0" lvl="0" marL="0" rtl="0" algn="l">
              <a:spcBef>
                <a:spcPts val="0"/>
              </a:spcBef>
              <a:spcAft>
                <a:spcPts val="0"/>
              </a:spcAft>
              <a:buNone/>
            </a:pPr>
            <a:r>
              <a:t/>
            </a:r>
            <a:endParaRPr sz="1500">
              <a:solidFill>
                <a:schemeClr val="dk1"/>
              </a:solidFill>
            </a:endParaRPr>
          </a:p>
          <a:p>
            <a:pPr indent="-361950" lvl="0" marL="457200" marR="0" rtl="0" algn="l">
              <a:lnSpc>
                <a:spcPct val="150000"/>
              </a:lnSpc>
              <a:spcBef>
                <a:spcPts val="0"/>
              </a:spcBef>
              <a:spcAft>
                <a:spcPts val="0"/>
              </a:spcAft>
              <a:buSzPts val="2100"/>
              <a:buChar char="-"/>
            </a:pPr>
            <a:r>
              <a:rPr lang="es-ES" sz="2100">
                <a:solidFill>
                  <a:schemeClr val="dk1"/>
                </a:solidFill>
              </a:rPr>
              <a:t>Cronogramas semanales, una estructura que pareciera repetirse. </a:t>
            </a:r>
            <a:endParaRPr sz="2100"/>
          </a:p>
          <a:p>
            <a:pPr indent="0" lvl="0" marL="457200" marR="0" rtl="0" algn="l">
              <a:lnSpc>
                <a:spcPct val="150000"/>
              </a:lnSpc>
              <a:spcBef>
                <a:spcPts val="0"/>
              </a:spcBef>
              <a:spcAft>
                <a:spcPts val="0"/>
              </a:spcAft>
              <a:buNone/>
            </a:pPr>
            <a:r>
              <a:t/>
            </a:r>
            <a:endParaRPr sz="2100"/>
          </a:p>
          <a:p>
            <a:pPr indent="0" lvl="0" marL="457200" marR="0" rtl="0" algn="l">
              <a:lnSpc>
                <a:spcPct val="150000"/>
              </a:lnSpc>
              <a:spcBef>
                <a:spcPts val="0"/>
              </a:spcBef>
              <a:spcAft>
                <a:spcPts val="0"/>
              </a:spcAft>
              <a:buNone/>
            </a:pPr>
            <a:r>
              <a:t/>
            </a:r>
            <a:endParaRPr sz="2100"/>
          </a:p>
          <a:p>
            <a:pPr indent="0" lvl="0" marL="457200" marR="0" rtl="0" algn="l">
              <a:lnSpc>
                <a:spcPct val="150000"/>
              </a:lnSpc>
              <a:spcBef>
                <a:spcPts val="0"/>
              </a:spcBef>
              <a:spcAft>
                <a:spcPts val="0"/>
              </a:spcAft>
              <a:buNone/>
            </a:pPr>
            <a:r>
              <a:t/>
            </a:r>
            <a:endParaRPr sz="2100"/>
          </a:p>
          <a:p>
            <a:pPr indent="0" lvl="0" marL="0" marR="0" rtl="0" algn="l">
              <a:spcBef>
                <a:spcPts val="0"/>
              </a:spcBef>
              <a:spcAft>
                <a:spcPts val="0"/>
              </a:spcAft>
              <a:buNone/>
            </a:pPr>
            <a:r>
              <a:t/>
            </a:r>
            <a:endParaRPr sz="1300"/>
          </a:p>
        </p:txBody>
      </p:sp>
      <p:sp>
        <p:nvSpPr>
          <p:cNvPr id="122" name="Google Shape;122;p21"/>
          <p:cNvSpPr txBox="1"/>
          <p:nvPr/>
        </p:nvSpPr>
        <p:spPr>
          <a:xfrm>
            <a:off x="3377300" y="353425"/>
            <a:ext cx="5940000" cy="37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ES" sz="2100"/>
              <a:t>HALLAZGOS PRELIMINARE</a:t>
            </a:r>
            <a:r>
              <a:rPr b="1" lang="es-ES" sz="2100"/>
              <a:t>S</a:t>
            </a:r>
            <a:r>
              <a:rPr lang="es-ES" sz="2100"/>
              <a:t>: </a:t>
            </a:r>
            <a:endParaRPr sz="2100"/>
          </a:p>
          <a:p>
            <a:pPr indent="0" lvl="0" marL="0" rtl="0" algn="l">
              <a:spcBef>
                <a:spcPts val="0"/>
              </a:spcBef>
              <a:spcAft>
                <a:spcPts val="0"/>
              </a:spcAft>
              <a:buNone/>
            </a:pPr>
            <a:r>
              <a:rPr lang="es-ES" sz="2100"/>
              <a:t>Eje de análisis: los meses / la semana</a:t>
            </a:r>
            <a:endParaRPr sz="21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pic>
        <p:nvPicPr>
          <p:cNvPr id="127" name="Google Shape;127;p22"/>
          <p:cNvPicPr preferRelativeResize="0"/>
          <p:nvPr/>
        </p:nvPicPr>
        <p:blipFill rotWithShape="1">
          <a:blip r:embed="rId3">
            <a:alphaModFix/>
          </a:blip>
          <a:srcRect b="0" l="0" r="0" t="0"/>
          <a:stretch/>
        </p:blipFill>
        <p:spPr>
          <a:xfrm>
            <a:off x="0" y="0"/>
            <a:ext cx="10693801" cy="7560000"/>
          </a:xfrm>
          <a:prstGeom prst="rect">
            <a:avLst/>
          </a:prstGeom>
          <a:noFill/>
          <a:ln>
            <a:noFill/>
          </a:ln>
        </p:spPr>
      </p:pic>
      <p:sp>
        <p:nvSpPr>
          <p:cNvPr id="128" name="Google Shape;128;p22"/>
          <p:cNvSpPr txBox="1"/>
          <p:nvPr/>
        </p:nvSpPr>
        <p:spPr>
          <a:xfrm>
            <a:off x="3377400" y="1214175"/>
            <a:ext cx="7167000" cy="1440000"/>
          </a:xfrm>
          <a:prstGeom prst="rect">
            <a:avLst/>
          </a:prstGeom>
          <a:noFill/>
          <a:ln>
            <a:noFill/>
          </a:ln>
        </p:spPr>
        <p:txBody>
          <a:bodyPr anchorCtr="0" anchor="t" bIns="45000" lIns="90000" spcFirstLastPara="1" rIns="90000" wrap="square" tIns="45000">
            <a:noAutofit/>
          </a:bodyPr>
          <a:lstStyle/>
          <a:p>
            <a:pPr indent="-361950" lvl="0" marL="457200" marR="0" rtl="0" algn="l">
              <a:lnSpc>
                <a:spcPct val="100000"/>
              </a:lnSpc>
              <a:spcBef>
                <a:spcPts val="0"/>
              </a:spcBef>
              <a:spcAft>
                <a:spcPts val="0"/>
              </a:spcAft>
              <a:buSzPts val="2100"/>
              <a:buChar char="-"/>
            </a:pPr>
            <a:r>
              <a:rPr lang="es-ES" sz="2100"/>
              <a:t>Entrada y salida: los rituales</a:t>
            </a:r>
            <a:endParaRPr sz="2100"/>
          </a:p>
          <a:p>
            <a:pPr indent="0" lvl="0" marL="0" marR="0" rtl="0" algn="l">
              <a:lnSpc>
                <a:spcPct val="100000"/>
              </a:lnSpc>
              <a:spcBef>
                <a:spcPts val="0"/>
              </a:spcBef>
              <a:spcAft>
                <a:spcPts val="0"/>
              </a:spcAft>
              <a:buNone/>
            </a:pPr>
            <a:r>
              <a:rPr lang="es-ES" sz="1500">
                <a:solidFill>
                  <a:schemeClr val="dk1"/>
                </a:solidFill>
                <a:highlight>
                  <a:srgbClr val="FFFFFF"/>
                </a:highlight>
              </a:rPr>
              <a:t>“por ejemplo algo que por lo general los tres niveles lo hacen el inicio es esto de  entrar y compartir algo que me pasó en el día, esto es algo como que se ha tomado como  rutina que a los gurises les encanta” (Coordinadora, CDN6)</a:t>
            </a:r>
            <a:endParaRPr sz="1500">
              <a:solidFill>
                <a:schemeClr val="dk1"/>
              </a:solidFill>
              <a:highlight>
                <a:srgbClr val="FFFFFF"/>
              </a:highlight>
            </a:endParaRPr>
          </a:p>
          <a:p>
            <a:pPr indent="0" lvl="0" marL="0" marR="0" rtl="0" algn="l">
              <a:lnSpc>
                <a:spcPct val="100000"/>
              </a:lnSpc>
              <a:spcBef>
                <a:spcPts val="0"/>
              </a:spcBef>
              <a:spcAft>
                <a:spcPts val="0"/>
              </a:spcAft>
              <a:buNone/>
            </a:pPr>
            <a:r>
              <a:rPr lang="es-ES" sz="1500">
                <a:solidFill>
                  <a:schemeClr val="dk1"/>
                </a:solidFill>
                <a:highlight>
                  <a:srgbClr val="FFFFFF"/>
                </a:highlight>
              </a:rPr>
              <a:t>“Y además de la fruta eh hacemos como una instancia de contar bueno que, qué  hicieron en sus casas, si vienen del fin de semana que hicieron el fin de semana, si nos  quieren contar algo, si fueron a la escuela, es como que nos ponemos al día de situaciones  que ellos cuenten lo que quieran, nosotros también como en el momento de estar reunidos  y contarnos algo antes de que empiece la actividad en sí y tienen su frase para empezar a  comer”. (E, CDN4)</a:t>
            </a:r>
            <a:endParaRPr sz="1500">
              <a:solidFill>
                <a:schemeClr val="dk1"/>
              </a:solidFill>
              <a:highlight>
                <a:srgbClr val="FFFFFF"/>
              </a:highlight>
            </a:endParaRPr>
          </a:p>
          <a:p>
            <a:pPr indent="0" lvl="0" marL="0" marR="0" rtl="0" algn="l">
              <a:lnSpc>
                <a:spcPct val="100000"/>
              </a:lnSpc>
              <a:spcBef>
                <a:spcPts val="0"/>
              </a:spcBef>
              <a:spcAft>
                <a:spcPts val="0"/>
              </a:spcAft>
              <a:buNone/>
            </a:pPr>
            <a:r>
              <a:t/>
            </a:r>
            <a:endParaRPr sz="1500">
              <a:solidFill>
                <a:schemeClr val="dk1"/>
              </a:solidFill>
              <a:highlight>
                <a:srgbClr val="FFFFFF"/>
              </a:highlight>
            </a:endParaRPr>
          </a:p>
          <a:p>
            <a:pPr indent="-361950" lvl="0" marL="457200" marR="0" rtl="0" algn="l">
              <a:lnSpc>
                <a:spcPct val="100000"/>
              </a:lnSpc>
              <a:spcBef>
                <a:spcPts val="0"/>
              </a:spcBef>
              <a:spcAft>
                <a:spcPts val="0"/>
              </a:spcAft>
              <a:buSzPts val="2100"/>
              <a:buChar char="-"/>
            </a:pPr>
            <a:r>
              <a:rPr lang="es-ES" sz="2100"/>
              <a:t>La duración: la hora “clase”, talleres de 45 minutos </a:t>
            </a:r>
            <a:endParaRPr sz="1500"/>
          </a:p>
          <a:p>
            <a:pPr indent="0" lvl="0" marL="0" marR="0" rtl="0" algn="l">
              <a:lnSpc>
                <a:spcPct val="100000"/>
              </a:lnSpc>
              <a:spcBef>
                <a:spcPts val="0"/>
              </a:spcBef>
              <a:spcAft>
                <a:spcPts val="0"/>
              </a:spcAft>
              <a:buNone/>
            </a:pPr>
            <a:r>
              <a:rPr lang="es-ES" sz="1500"/>
              <a:t>“</a:t>
            </a:r>
            <a:r>
              <a:rPr lang="es-ES" sz="1500">
                <a:solidFill>
                  <a:schemeClr val="dk1"/>
                </a:solidFill>
                <a:highlight>
                  <a:srgbClr val="FFFFFF"/>
                </a:highlight>
              </a:rPr>
              <a:t>porque también es el tiempo  de que los gurises prestan la atención” (C.CDN 6);</a:t>
            </a:r>
            <a:r>
              <a:rPr lang="es-ES" sz="1500"/>
              <a:t> </a:t>
            </a:r>
            <a:r>
              <a:rPr lang="es-ES" sz="1500">
                <a:solidFill>
                  <a:schemeClr val="dk1"/>
                </a:solidFill>
                <a:highlight>
                  <a:srgbClr val="FFFFFF"/>
                </a:highlight>
              </a:rPr>
              <a:t>que vayan funcionando en torno al sostenimiento de los chiquilines y las chiquilinas (C, CDN 4); “Hicimos una grilla que todos los módulos duran cuarenta minutos y como las talleristas van  rotando de salón, van 40 minutos a cada salón a dar música o arte o danza o deporte.” (C, CDN1)</a:t>
            </a:r>
            <a:endParaRPr sz="1500">
              <a:solidFill>
                <a:schemeClr val="dk1"/>
              </a:solidFill>
              <a:highlight>
                <a:srgbClr val="FFFFFF"/>
              </a:highlight>
            </a:endParaRPr>
          </a:p>
          <a:p>
            <a:pPr indent="0" lvl="0" marL="0" marR="0" rtl="0" algn="l">
              <a:lnSpc>
                <a:spcPct val="100000"/>
              </a:lnSpc>
              <a:spcBef>
                <a:spcPts val="0"/>
              </a:spcBef>
              <a:spcAft>
                <a:spcPts val="0"/>
              </a:spcAft>
              <a:buNone/>
            </a:pPr>
            <a:r>
              <a:t/>
            </a:r>
            <a:endParaRPr sz="1500">
              <a:solidFill>
                <a:schemeClr val="dk1"/>
              </a:solidFill>
              <a:highlight>
                <a:srgbClr val="FFFFFF"/>
              </a:highlight>
            </a:endParaRPr>
          </a:p>
          <a:p>
            <a:pPr indent="-361950" lvl="0" marL="457200" marR="0" rtl="0" algn="l">
              <a:lnSpc>
                <a:spcPct val="100000"/>
              </a:lnSpc>
              <a:spcBef>
                <a:spcPts val="0"/>
              </a:spcBef>
              <a:spcAft>
                <a:spcPts val="0"/>
              </a:spcAft>
              <a:buSzPts val="2100"/>
              <a:buChar char="-"/>
            </a:pPr>
            <a:r>
              <a:rPr lang="es-ES" sz="2100"/>
              <a:t>¿Flexibilizar?</a:t>
            </a:r>
            <a:endParaRPr sz="2100"/>
          </a:p>
          <a:p>
            <a:pPr indent="0" lvl="0" marL="0" marR="0" rtl="0" algn="l">
              <a:lnSpc>
                <a:spcPct val="100000"/>
              </a:lnSpc>
              <a:spcBef>
                <a:spcPts val="0"/>
              </a:spcBef>
              <a:spcAft>
                <a:spcPts val="0"/>
              </a:spcAft>
              <a:buNone/>
            </a:pPr>
            <a:r>
              <a:rPr lang="es-ES" sz="1500">
                <a:solidFill>
                  <a:schemeClr val="dk1"/>
                </a:solidFill>
                <a:highlight>
                  <a:srgbClr val="FFFFFF"/>
                </a:highlight>
              </a:rPr>
              <a:t>“Lo que hemos logrado es acompañar más la grupalidad (...)  hay gurises y gurisas que se pueden re colgar  haciendo un collage toda la jornada el tema es que por más de que somos varios adultos,  el número y la demanda de esta gurisada nos implica que, que cuando vemos que el grueso  del grupo va cerrando la actividad, hay que irla cerrando, que es una pena porque va en  detrimento también de atender a los intereses más individuales”  (E, CDN4)</a:t>
            </a:r>
            <a:endParaRPr sz="2100"/>
          </a:p>
          <a:p>
            <a:pPr indent="0" lvl="0" marL="0" marR="0" rtl="0" algn="l">
              <a:lnSpc>
                <a:spcPct val="150000"/>
              </a:lnSpc>
              <a:spcBef>
                <a:spcPts val="0"/>
              </a:spcBef>
              <a:spcAft>
                <a:spcPts val="0"/>
              </a:spcAft>
              <a:buNone/>
            </a:pPr>
            <a:r>
              <a:t/>
            </a:r>
            <a:endParaRPr sz="2100"/>
          </a:p>
          <a:p>
            <a:pPr indent="0" lvl="0" marL="0" marR="0" rtl="0" algn="l">
              <a:lnSpc>
                <a:spcPct val="150000"/>
              </a:lnSpc>
              <a:spcBef>
                <a:spcPts val="0"/>
              </a:spcBef>
              <a:spcAft>
                <a:spcPts val="0"/>
              </a:spcAft>
              <a:buNone/>
            </a:pPr>
            <a:r>
              <a:rPr lang="es-ES" sz="2100"/>
              <a:t>. </a:t>
            </a:r>
            <a:endParaRPr sz="2100"/>
          </a:p>
          <a:p>
            <a:pPr indent="0" lvl="0" marL="457200" marR="0" rtl="0" algn="l">
              <a:lnSpc>
                <a:spcPct val="150000"/>
              </a:lnSpc>
              <a:spcBef>
                <a:spcPts val="0"/>
              </a:spcBef>
              <a:spcAft>
                <a:spcPts val="0"/>
              </a:spcAft>
              <a:buNone/>
            </a:pPr>
            <a:r>
              <a:t/>
            </a:r>
            <a:endParaRPr sz="2100"/>
          </a:p>
          <a:p>
            <a:pPr indent="0" lvl="0" marL="457200" marR="0" rtl="0" algn="l">
              <a:lnSpc>
                <a:spcPct val="150000"/>
              </a:lnSpc>
              <a:spcBef>
                <a:spcPts val="0"/>
              </a:spcBef>
              <a:spcAft>
                <a:spcPts val="0"/>
              </a:spcAft>
              <a:buNone/>
            </a:pPr>
            <a:r>
              <a:t/>
            </a:r>
            <a:endParaRPr sz="2100"/>
          </a:p>
          <a:p>
            <a:pPr indent="0" lvl="0" marL="457200" marR="0" rtl="0" algn="l">
              <a:lnSpc>
                <a:spcPct val="150000"/>
              </a:lnSpc>
              <a:spcBef>
                <a:spcPts val="0"/>
              </a:spcBef>
              <a:spcAft>
                <a:spcPts val="0"/>
              </a:spcAft>
              <a:buNone/>
            </a:pPr>
            <a:r>
              <a:t/>
            </a:r>
            <a:endParaRPr sz="2100"/>
          </a:p>
          <a:p>
            <a:pPr indent="0" lvl="0" marL="0" marR="0" rtl="0" algn="l">
              <a:spcBef>
                <a:spcPts val="0"/>
              </a:spcBef>
              <a:spcAft>
                <a:spcPts val="0"/>
              </a:spcAft>
              <a:buNone/>
            </a:pPr>
            <a:r>
              <a:t/>
            </a:r>
            <a:endParaRPr sz="1300"/>
          </a:p>
        </p:txBody>
      </p:sp>
      <p:sp>
        <p:nvSpPr>
          <p:cNvPr id="129" name="Google Shape;129;p22"/>
          <p:cNvSpPr txBox="1"/>
          <p:nvPr/>
        </p:nvSpPr>
        <p:spPr>
          <a:xfrm>
            <a:off x="4103825" y="294525"/>
            <a:ext cx="5940000" cy="37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ES" sz="2100"/>
              <a:t>HALLAZGOS PRELIMINARE</a:t>
            </a:r>
            <a:r>
              <a:rPr b="1" lang="es-ES" sz="2100"/>
              <a:t>S</a:t>
            </a:r>
            <a:r>
              <a:rPr lang="es-ES" sz="2100"/>
              <a:t>: </a:t>
            </a:r>
            <a:endParaRPr sz="2100"/>
          </a:p>
          <a:p>
            <a:pPr indent="0" lvl="0" marL="0" rtl="0" algn="l">
              <a:spcBef>
                <a:spcPts val="0"/>
              </a:spcBef>
              <a:spcAft>
                <a:spcPts val="0"/>
              </a:spcAft>
              <a:buNone/>
            </a:pPr>
            <a:r>
              <a:rPr lang="es-ES" sz="2100"/>
              <a:t>Ejes de análisis: los días / las horas y minutos</a:t>
            </a:r>
            <a:endParaRPr sz="2100"/>
          </a:p>
          <a:p>
            <a:pPr indent="0" lvl="0" marL="0" rtl="0" algn="l">
              <a:spcBef>
                <a:spcPts val="0"/>
              </a:spcBef>
              <a:spcAft>
                <a:spcPts val="0"/>
              </a:spcAft>
              <a:buNone/>
            </a:pPr>
            <a:r>
              <a:t/>
            </a:r>
            <a:endParaRPr sz="18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