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7559675" cx="1043940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3" roundtripDataSignature="AMtx7mhzgvBfejCch4mQ+eG3Mt6n4x19D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customschemas.google.com/relationships/presentationmetadata" Target="meta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p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d42371efcc_0_1:notes"/>
          <p:cNvSpPr txBox="1"/>
          <p:nvPr>
            <p:ph idx="1" type="body"/>
          </p:nvPr>
        </p:nvSpPr>
        <p:spPr>
          <a:xfrm>
            <a:off x="755950" y="5078600"/>
            <a:ext cx="6047700" cy="4811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g2d42371efcc_0_1: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d430adbe2a_0_15:notes"/>
          <p:cNvSpPr txBox="1"/>
          <p:nvPr>
            <p:ph idx="1" type="body"/>
          </p:nvPr>
        </p:nvSpPr>
        <p:spPr>
          <a:xfrm>
            <a:off x="755950" y="5078600"/>
            <a:ext cx="6047700" cy="4811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1" name="Google Shape;111;g2d430adbe2a_0_15: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5: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4: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4: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d430adbe2a_0_3:notes"/>
          <p:cNvSpPr txBox="1"/>
          <p:nvPr>
            <p:ph idx="1" type="body"/>
          </p:nvPr>
        </p:nvSpPr>
        <p:spPr>
          <a:xfrm>
            <a:off x="755950" y="5078600"/>
            <a:ext cx="6047700" cy="4811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g2d430adbe2a_0_3: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6:notes"/>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8" name="Google Shape;148;p6: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1" name="Shape 11"/>
        <p:cNvGrpSpPr/>
        <p:nvPr/>
      </p:nvGrpSpPr>
      <p:grpSpPr>
        <a:xfrm>
          <a:off x="0" y="0"/>
          <a:ext cx="0" cy="0"/>
          <a:chOff x="0" y="0"/>
          <a:chExt cx="0" cy="0"/>
        </a:xfrm>
      </p:grpSpPr>
      <p:sp>
        <p:nvSpPr>
          <p:cNvPr id="12" name="Google Shape;12;p10"/>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subTitle"/>
          </p:nvPr>
        </p:nvSpPr>
        <p:spPr>
          <a:xfrm>
            <a:off x="522000" y="1768680"/>
            <a:ext cx="9395640" cy="43844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0"/>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16" name="Google Shape;16;p10"/>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68" name="Shape 68"/>
        <p:cNvGrpSpPr/>
        <p:nvPr/>
      </p:nvGrpSpPr>
      <p:grpSpPr>
        <a:xfrm>
          <a:off x="0" y="0"/>
          <a:ext cx="0" cy="0"/>
          <a:chOff x="0" y="0"/>
          <a:chExt cx="0" cy="0"/>
        </a:xfrm>
      </p:grpSpPr>
      <p:sp>
        <p:nvSpPr>
          <p:cNvPr id="69" name="Google Shape;69;p19"/>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 type="body"/>
          </p:nvPr>
        </p:nvSpPr>
        <p:spPr>
          <a:xfrm>
            <a:off x="522000" y="1768680"/>
            <a:ext cx="939564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71" name="Google Shape;71;p19"/>
          <p:cNvSpPr txBox="1"/>
          <p:nvPr>
            <p:ph idx="2" type="body"/>
          </p:nvPr>
        </p:nvSpPr>
        <p:spPr>
          <a:xfrm>
            <a:off x="522000" y="4059000"/>
            <a:ext cx="939564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72" name="Google Shape;72;p19"/>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9"/>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74" name="Google Shape;74;p19"/>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75" name="Shape 75"/>
        <p:cNvGrpSpPr/>
        <p:nvPr/>
      </p:nvGrpSpPr>
      <p:grpSpPr>
        <a:xfrm>
          <a:off x="0" y="0"/>
          <a:ext cx="0" cy="0"/>
          <a:chOff x="0" y="0"/>
          <a:chExt cx="0" cy="0"/>
        </a:xfrm>
      </p:grpSpPr>
      <p:sp>
        <p:nvSpPr>
          <p:cNvPr id="76" name="Google Shape;76;p20"/>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78" name="Google Shape;78;p20"/>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79" name="Google Shape;79;p20"/>
          <p:cNvSpPr txBox="1"/>
          <p:nvPr>
            <p:ph idx="3" type="body"/>
          </p:nvPr>
        </p:nvSpPr>
        <p:spPr>
          <a:xfrm>
            <a:off x="522000" y="405900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80" name="Google Shape;80;p20"/>
          <p:cNvSpPr txBox="1"/>
          <p:nvPr>
            <p:ph idx="4" type="body"/>
          </p:nvPr>
        </p:nvSpPr>
        <p:spPr>
          <a:xfrm>
            <a:off x="5336640" y="405900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81" name="Google Shape;81;p20"/>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0"/>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83" name="Google Shape;83;p20"/>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84" name="Shape 84"/>
        <p:cNvGrpSpPr/>
        <p:nvPr/>
      </p:nvGrpSpPr>
      <p:grpSpPr>
        <a:xfrm>
          <a:off x="0" y="0"/>
          <a:ext cx="0" cy="0"/>
          <a:chOff x="0" y="0"/>
          <a:chExt cx="0" cy="0"/>
        </a:xfrm>
      </p:grpSpPr>
      <p:sp>
        <p:nvSpPr>
          <p:cNvPr id="85" name="Google Shape;85;p21"/>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21"/>
          <p:cNvSpPr txBox="1"/>
          <p:nvPr>
            <p:ph idx="1" type="body"/>
          </p:nvPr>
        </p:nvSpPr>
        <p:spPr>
          <a:xfrm>
            <a:off x="522000" y="176868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87" name="Google Shape;87;p21"/>
          <p:cNvSpPr txBox="1"/>
          <p:nvPr>
            <p:ph idx="2" type="body"/>
          </p:nvPr>
        </p:nvSpPr>
        <p:spPr>
          <a:xfrm>
            <a:off x="3698640" y="176868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88" name="Google Shape;88;p21"/>
          <p:cNvSpPr txBox="1"/>
          <p:nvPr>
            <p:ph idx="3" type="body"/>
          </p:nvPr>
        </p:nvSpPr>
        <p:spPr>
          <a:xfrm>
            <a:off x="6875280" y="176868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89" name="Google Shape;89;p21"/>
          <p:cNvSpPr txBox="1"/>
          <p:nvPr>
            <p:ph idx="4" type="body"/>
          </p:nvPr>
        </p:nvSpPr>
        <p:spPr>
          <a:xfrm>
            <a:off x="522000" y="405900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90" name="Google Shape;90;p21"/>
          <p:cNvSpPr txBox="1"/>
          <p:nvPr>
            <p:ph idx="5" type="body"/>
          </p:nvPr>
        </p:nvSpPr>
        <p:spPr>
          <a:xfrm>
            <a:off x="3698640" y="405900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91" name="Google Shape;91;p21"/>
          <p:cNvSpPr txBox="1"/>
          <p:nvPr>
            <p:ph idx="6" type="body"/>
          </p:nvPr>
        </p:nvSpPr>
        <p:spPr>
          <a:xfrm>
            <a:off x="6875280" y="4059000"/>
            <a:ext cx="302508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92" name="Google Shape;92;p21"/>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1"/>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94" name="Google Shape;94;p21"/>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7" name="Shape 17"/>
        <p:cNvGrpSpPr/>
        <p:nvPr/>
      </p:nvGrpSpPr>
      <p:grpSpPr>
        <a:xfrm>
          <a:off x="0" y="0"/>
          <a:ext cx="0" cy="0"/>
          <a:chOff x="0" y="0"/>
          <a:chExt cx="0" cy="0"/>
        </a:xfrm>
      </p:grpSpPr>
      <p:sp>
        <p:nvSpPr>
          <p:cNvPr id="18" name="Google Shape;18;p11"/>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 type="body"/>
          </p:nvPr>
        </p:nvSpPr>
        <p:spPr>
          <a:xfrm>
            <a:off x="522000" y="1768680"/>
            <a:ext cx="9395640" cy="43844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0" name="Google Shape;20;p11"/>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1"/>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22" name="Google Shape;22;p11"/>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23" name="Shape 23"/>
        <p:cNvGrpSpPr/>
        <p:nvPr/>
      </p:nvGrpSpPr>
      <p:grpSpPr>
        <a:xfrm>
          <a:off x="0" y="0"/>
          <a:ext cx="0" cy="0"/>
          <a:chOff x="0" y="0"/>
          <a:chExt cx="0" cy="0"/>
        </a:xfrm>
      </p:grpSpPr>
      <p:sp>
        <p:nvSpPr>
          <p:cNvPr id="24" name="Google Shape;24;p12"/>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2"/>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26" name="Google Shape;26;p12"/>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7" name="Shape 27"/>
        <p:cNvGrpSpPr/>
        <p:nvPr/>
      </p:nvGrpSpPr>
      <p:grpSpPr>
        <a:xfrm>
          <a:off x="0" y="0"/>
          <a:ext cx="0" cy="0"/>
          <a:chOff x="0" y="0"/>
          <a:chExt cx="0" cy="0"/>
        </a:xfrm>
      </p:grpSpPr>
      <p:sp>
        <p:nvSpPr>
          <p:cNvPr id="28" name="Google Shape;28;p13"/>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3"/>
          <p:cNvSpPr txBox="1"/>
          <p:nvPr>
            <p:ph idx="1" type="body"/>
          </p:nvPr>
        </p:nvSpPr>
        <p:spPr>
          <a:xfrm>
            <a:off x="522000" y="1768680"/>
            <a:ext cx="4584960" cy="43844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0" name="Google Shape;30;p13"/>
          <p:cNvSpPr txBox="1"/>
          <p:nvPr>
            <p:ph idx="2" type="body"/>
          </p:nvPr>
        </p:nvSpPr>
        <p:spPr>
          <a:xfrm>
            <a:off x="5336640" y="1768680"/>
            <a:ext cx="4584960" cy="43844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1" name="Google Shape;31;p13"/>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33" name="Google Shape;33;p13"/>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4" name="Shape 34"/>
        <p:cNvGrpSpPr/>
        <p:nvPr/>
      </p:nvGrpSpPr>
      <p:grpSpPr>
        <a:xfrm>
          <a:off x="0" y="0"/>
          <a:ext cx="0" cy="0"/>
          <a:chOff x="0" y="0"/>
          <a:chExt cx="0" cy="0"/>
        </a:xfrm>
      </p:grpSpPr>
      <p:sp>
        <p:nvSpPr>
          <p:cNvPr id="35" name="Google Shape;35;p14"/>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4"/>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4"/>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38" name="Google Shape;38;p14"/>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39" name="Shape 39"/>
        <p:cNvGrpSpPr/>
        <p:nvPr/>
      </p:nvGrpSpPr>
      <p:grpSpPr>
        <a:xfrm>
          <a:off x="0" y="0"/>
          <a:ext cx="0" cy="0"/>
          <a:chOff x="0" y="0"/>
          <a:chExt cx="0" cy="0"/>
        </a:xfrm>
      </p:grpSpPr>
      <p:sp>
        <p:nvSpPr>
          <p:cNvPr id="40" name="Google Shape;40;p15"/>
          <p:cNvSpPr txBox="1"/>
          <p:nvPr>
            <p:ph idx="1" type="subTitle"/>
          </p:nvPr>
        </p:nvSpPr>
        <p:spPr>
          <a:xfrm>
            <a:off x="522000" y="301320"/>
            <a:ext cx="9395640" cy="58518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5"/>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43" name="Google Shape;43;p15"/>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44" name="Shape 44"/>
        <p:cNvGrpSpPr/>
        <p:nvPr/>
      </p:nvGrpSpPr>
      <p:grpSpPr>
        <a:xfrm>
          <a:off x="0" y="0"/>
          <a:ext cx="0" cy="0"/>
          <a:chOff x="0" y="0"/>
          <a:chExt cx="0" cy="0"/>
        </a:xfrm>
      </p:grpSpPr>
      <p:sp>
        <p:nvSpPr>
          <p:cNvPr id="45" name="Google Shape;45;p16"/>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6"/>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7" name="Google Shape;47;p16"/>
          <p:cNvSpPr txBox="1"/>
          <p:nvPr>
            <p:ph idx="2" type="body"/>
          </p:nvPr>
        </p:nvSpPr>
        <p:spPr>
          <a:xfrm>
            <a:off x="5336640" y="1768680"/>
            <a:ext cx="4584960" cy="43844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8" name="Google Shape;48;p16"/>
          <p:cNvSpPr txBox="1"/>
          <p:nvPr>
            <p:ph idx="3" type="body"/>
          </p:nvPr>
        </p:nvSpPr>
        <p:spPr>
          <a:xfrm>
            <a:off x="522000" y="405900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9" name="Google Shape;49;p16"/>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51" name="Google Shape;51;p16"/>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52" name="Shape 52"/>
        <p:cNvGrpSpPr/>
        <p:nvPr/>
      </p:nvGrpSpPr>
      <p:grpSpPr>
        <a:xfrm>
          <a:off x="0" y="0"/>
          <a:ext cx="0" cy="0"/>
          <a:chOff x="0" y="0"/>
          <a:chExt cx="0" cy="0"/>
        </a:xfrm>
      </p:grpSpPr>
      <p:sp>
        <p:nvSpPr>
          <p:cNvPr id="53" name="Google Shape;53;p17"/>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7"/>
          <p:cNvSpPr txBox="1"/>
          <p:nvPr>
            <p:ph idx="1" type="body"/>
          </p:nvPr>
        </p:nvSpPr>
        <p:spPr>
          <a:xfrm>
            <a:off x="522000" y="1768680"/>
            <a:ext cx="4584960" cy="43844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5" name="Google Shape;55;p17"/>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6" name="Google Shape;56;p17"/>
          <p:cNvSpPr txBox="1"/>
          <p:nvPr>
            <p:ph idx="3" type="body"/>
          </p:nvPr>
        </p:nvSpPr>
        <p:spPr>
          <a:xfrm>
            <a:off x="5336640" y="405900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7" name="Google Shape;57;p17"/>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59" name="Google Shape;59;p17"/>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60" name="Shape 60"/>
        <p:cNvGrpSpPr/>
        <p:nvPr/>
      </p:nvGrpSpPr>
      <p:grpSpPr>
        <a:xfrm>
          <a:off x="0" y="0"/>
          <a:ext cx="0" cy="0"/>
          <a:chOff x="0" y="0"/>
          <a:chExt cx="0" cy="0"/>
        </a:xfrm>
      </p:grpSpPr>
      <p:sp>
        <p:nvSpPr>
          <p:cNvPr id="61" name="Google Shape;61;p18"/>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63" name="Google Shape;63;p18"/>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64" name="Google Shape;64;p18"/>
          <p:cNvSpPr txBox="1"/>
          <p:nvPr>
            <p:ph idx="3" type="body"/>
          </p:nvPr>
        </p:nvSpPr>
        <p:spPr>
          <a:xfrm>
            <a:off x="522000" y="4059000"/>
            <a:ext cx="9395640" cy="2091240"/>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65" name="Google Shape;65;p18"/>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8"/>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
        <p:nvSpPr>
          <p:cNvPr id="67" name="Google Shape;67;p18"/>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 name="Shape 5"/>
        <p:cNvGrpSpPr/>
        <p:nvPr/>
      </p:nvGrpSpPr>
      <p:grpSpPr>
        <a:xfrm>
          <a:off x="0" y="0"/>
          <a:ext cx="0" cy="0"/>
          <a:chOff x="0" y="0"/>
          <a:chExt cx="0" cy="0"/>
        </a:xfrm>
      </p:grpSpPr>
      <p:sp>
        <p:nvSpPr>
          <p:cNvPr id="6" name="Google Shape;6;p9"/>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522000" y="1768680"/>
            <a:ext cx="9395640" cy="4384440"/>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9"/>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9"/>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marR="0" rtl="0" algn="ct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9"/>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
          <p:cNvPicPr preferRelativeResize="0"/>
          <p:nvPr/>
        </p:nvPicPr>
        <p:blipFill rotWithShape="1">
          <a:blip r:embed="rId3">
            <a:alphaModFix/>
          </a:blip>
          <a:srcRect b="0" l="0" r="0" t="0"/>
          <a:stretch/>
        </p:blipFill>
        <p:spPr>
          <a:xfrm>
            <a:off x="-17280" y="0"/>
            <a:ext cx="10693440" cy="7560000"/>
          </a:xfrm>
          <a:prstGeom prst="rect">
            <a:avLst/>
          </a:prstGeom>
          <a:noFill/>
          <a:ln>
            <a:noFill/>
          </a:ln>
        </p:spPr>
      </p:pic>
      <p:pic>
        <p:nvPicPr>
          <p:cNvPr id="100" name="Google Shape;100;p1"/>
          <p:cNvPicPr preferRelativeResize="0"/>
          <p:nvPr/>
        </p:nvPicPr>
        <p:blipFill rotWithShape="1">
          <a:blip r:embed="rId4">
            <a:alphaModFix/>
          </a:blip>
          <a:srcRect b="24544" l="0" r="0" t="0"/>
          <a:stretch/>
        </p:blipFill>
        <p:spPr>
          <a:xfrm>
            <a:off x="2913960" y="283800"/>
            <a:ext cx="4917240" cy="5247719"/>
          </a:xfrm>
          <a:prstGeom prst="rect">
            <a:avLst/>
          </a:prstGeom>
          <a:noFill/>
          <a:ln>
            <a:noFill/>
          </a:ln>
        </p:spPr>
      </p:pic>
      <p:sp>
        <p:nvSpPr>
          <p:cNvPr id="101" name="Google Shape;101;p1"/>
          <p:cNvSpPr txBox="1"/>
          <p:nvPr/>
        </p:nvSpPr>
        <p:spPr>
          <a:xfrm>
            <a:off x="687075" y="5747400"/>
            <a:ext cx="9570300" cy="858300"/>
          </a:xfrm>
          <a:prstGeom prst="rect">
            <a:avLst/>
          </a:prstGeom>
          <a:noFill/>
          <a:ln>
            <a:noFill/>
          </a:ln>
        </p:spPr>
        <p:txBody>
          <a:bodyPr anchorCtr="0" anchor="t" bIns="45000" lIns="90000" spcFirstLastPara="1" rIns="90000" wrap="square" tIns="45000">
            <a:noAutofit/>
          </a:bodyPr>
          <a:lstStyle/>
          <a:p>
            <a:pPr indent="0" lvl="0" marL="0" marR="0" rtl="0" algn="just">
              <a:lnSpc>
                <a:spcPct val="115000"/>
              </a:lnSpc>
              <a:spcBef>
                <a:spcPts val="0"/>
              </a:spcBef>
              <a:spcAft>
                <a:spcPts val="0"/>
              </a:spcAft>
              <a:buClr>
                <a:schemeClr val="dk1"/>
              </a:buClr>
              <a:buSzPts val="1100"/>
              <a:buFont typeface="Arial"/>
              <a:buNone/>
            </a:pPr>
            <a:r>
              <a:rPr b="1" i="1" lang="es-ES" sz="1600">
                <a:solidFill>
                  <a:schemeClr val="lt1"/>
                </a:solidFill>
              </a:rPr>
              <a:t>Elementos clave de la emancipación/humanización de Freire. ¿Podemos hallar pistas de pedagogía crítica en la educación contemporánea del Uruguay?</a:t>
            </a:r>
            <a:endParaRPr b="1" i="1" sz="1600" u="none" cap="none" strike="noStrike">
              <a:solidFill>
                <a:schemeClr val="lt1"/>
              </a:solidFill>
              <a:latin typeface="Arial"/>
              <a:ea typeface="Arial"/>
              <a:cs typeface="Arial"/>
              <a:sym typeface="Arial"/>
            </a:endParaRPr>
          </a:p>
          <a:p>
            <a:pPr indent="0" lvl="0" marL="0" marR="0" rtl="0" algn="l">
              <a:lnSpc>
                <a:spcPct val="115000"/>
              </a:lnSpc>
              <a:spcBef>
                <a:spcPts val="1000"/>
              </a:spcBef>
              <a:spcAft>
                <a:spcPts val="0"/>
              </a:spcAft>
              <a:buClr>
                <a:srgbClr val="000000"/>
              </a:buClr>
              <a:buSzPts val="1100"/>
              <a:buFont typeface="Arial"/>
              <a:buNone/>
            </a:pPr>
            <a:r>
              <a:rPr b="1" i="0" lang="es-ES" sz="1400" u="none" cap="none" strike="noStrike">
                <a:solidFill>
                  <a:srgbClr val="FFFFFF"/>
                </a:solidFill>
                <a:latin typeface="Arial"/>
                <a:ea typeface="Arial"/>
                <a:cs typeface="Arial"/>
                <a:sym typeface="Arial"/>
              </a:rPr>
              <a:t>Santiago Arias Varela</a:t>
            </a:r>
            <a:r>
              <a:rPr b="1" lang="es-ES">
                <a:solidFill>
                  <a:srgbClr val="FFFFFF"/>
                </a:solidFill>
              </a:rPr>
              <a:t> </a:t>
            </a:r>
            <a:endParaRPr b="1" i="0" sz="1400" u="none" cap="none" strike="noStrike">
              <a:solidFill>
                <a:srgbClr val="FFFFFF"/>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t/>
            </a:r>
            <a:endParaRPr b="1" i="0" sz="1400" u="none" cap="none" strike="noStrike">
              <a:solidFill>
                <a:srgbClr val="FFFFFF"/>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s-ES" sz="1400" u="none" cap="none" strike="noStrike">
                <a:solidFill>
                  <a:srgbClr val="FFFFFF"/>
                </a:solidFill>
                <a:latin typeface="Arial"/>
                <a:ea typeface="Arial"/>
                <a:cs typeface="Arial"/>
                <a:sym typeface="Arial"/>
              </a:rPr>
              <a:t>15 de octubre de 2024</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id="106" name="Google Shape;106;g2d42371efcc_0_1"/>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107" name="Google Shape;107;g2d42371efcc_0_1"/>
          <p:cNvSpPr txBox="1"/>
          <p:nvPr/>
        </p:nvSpPr>
        <p:spPr>
          <a:xfrm>
            <a:off x="5220000" y="681900"/>
            <a:ext cx="4140000" cy="3162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1800"/>
              <a:buFont typeface="Arial"/>
              <a:buNone/>
            </a:pPr>
            <a:r>
              <a:rPr b="1" lang="es-ES" sz="2000">
                <a:solidFill>
                  <a:srgbClr val="FFFFFF"/>
                </a:solidFill>
              </a:rPr>
              <a:t>Organización </a:t>
            </a:r>
            <a:r>
              <a:rPr b="1" lang="es-ES" sz="1800">
                <a:solidFill>
                  <a:srgbClr val="FFFFFF"/>
                </a:solidFill>
              </a:rPr>
              <a:t> </a:t>
            </a:r>
            <a:endParaRPr b="1" i="0" sz="1800" u="none" cap="none" strike="noStrike">
              <a:solidFill>
                <a:srgbClr val="000000"/>
              </a:solidFill>
              <a:latin typeface="Arial"/>
              <a:ea typeface="Arial"/>
              <a:cs typeface="Arial"/>
              <a:sym typeface="Arial"/>
            </a:endParaRPr>
          </a:p>
        </p:txBody>
      </p:sp>
      <p:sp>
        <p:nvSpPr>
          <p:cNvPr id="108" name="Google Shape;108;g2d42371efcc_0_1"/>
          <p:cNvSpPr txBox="1"/>
          <p:nvPr/>
        </p:nvSpPr>
        <p:spPr>
          <a:xfrm>
            <a:off x="1922325" y="2224700"/>
            <a:ext cx="8707500" cy="46524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200000"/>
              </a:lnSpc>
              <a:spcBef>
                <a:spcPts val="0"/>
              </a:spcBef>
              <a:spcAft>
                <a:spcPts val="0"/>
              </a:spcAft>
              <a:buClr>
                <a:srgbClr val="000000"/>
              </a:buClr>
              <a:buSzPts val="2100"/>
              <a:buFont typeface="Arial"/>
              <a:buChar char="●"/>
            </a:pPr>
            <a:r>
              <a:rPr b="0" i="0" lang="es-ES" sz="2100" u="none" cap="none" strike="noStrike">
                <a:solidFill>
                  <a:srgbClr val="000000"/>
                </a:solidFill>
                <a:latin typeface="Arial"/>
                <a:ea typeface="Arial"/>
                <a:cs typeface="Arial"/>
                <a:sym typeface="Arial"/>
              </a:rPr>
              <a:t>Inicios (Lic. Cs. Educ. y Teor</a:t>
            </a:r>
            <a:r>
              <a:rPr lang="es-ES" sz="2100"/>
              <a:t>ías Pedagógicas)</a:t>
            </a:r>
            <a:endParaRPr sz="2100"/>
          </a:p>
          <a:p>
            <a:pPr indent="-361950" lvl="0" marL="457200" marR="0" rtl="0" algn="l">
              <a:lnSpc>
                <a:spcPct val="200000"/>
              </a:lnSpc>
              <a:spcBef>
                <a:spcPts val="0"/>
              </a:spcBef>
              <a:spcAft>
                <a:spcPts val="0"/>
              </a:spcAft>
              <a:buClr>
                <a:srgbClr val="000000"/>
              </a:buClr>
              <a:buSzPts val="2100"/>
              <a:buFont typeface="Arial"/>
              <a:buChar char="●"/>
            </a:pPr>
            <a:r>
              <a:rPr lang="es-ES" sz="2100"/>
              <a:t>E</a:t>
            </a:r>
            <a:r>
              <a:rPr b="0" i="0" lang="es-ES" sz="2100" u="none" cap="none" strike="noStrike">
                <a:solidFill>
                  <a:srgbClr val="000000"/>
                </a:solidFill>
                <a:latin typeface="Arial"/>
                <a:ea typeface="Arial"/>
                <a:cs typeface="Arial"/>
                <a:sym typeface="Arial"/>
              </a:rPr>
              <a:t>l tema </a:t>
            </a:r>
            <a:r>
              <a:rPr lang="es-ES" sz="2100"/>
              <a:t> (CFE-</a:t>
            </a:r>
            <a:r>
              <a:rPr lang="es-ES" sz="2100">
                <a:solidFill>
                  <a:schemeClr val="dk1"/>
                </a:solidFill>
              </a:rPr>
              <a:t>Pedagogía =&gt; Doctorado)</a:t>
            </a:r>
            <a:endParaRPr b="0" i="0" sz="2100" u="none" cap="none" strike="noStrike">
              <a:solidFill>
                <a:srgbClr val="000000"/>
              </a:solidFill>
              <a:latin typeface="Arial"/>
              <a:ea typeface="Arial"/>
              <a:cs typeface="Arial"/>
              <a:sym typeface="Arial"/>
            </a:endParaRPr>
          </a:p>
          <a:p>
            <a:pPr indent="-361950" lvl="0" marL="457200" marR="0" rtl="0" algn="l">
              <a:lnSpc>
                <a:spcPct val="200000"/>
              </a:lnSpc>
              <a:spcBef>
                <a:spcPts val="0"/>
              </a:spcBef>
              <a:spcAft>
                <a:spcPts val="0"/>
              </a:spcAft>
              <a:buClr>
                <a:srgbClr val="000000"/>
              </a:buClr>
              <a:buSzPts val="2100"/>
              <a:buFont typeface="Arial"/>
              <a:buChar char="●"/>
            </a:pPr>
            <a:r>
              <a:rPr b="0" i="0" lang="es-ES" sz="2100" u="none" cap="none" strike="noStrike">
                <a:solidFill>
                  <a:srgbClr val="000000"/>
                </a:solidFill>
                <a:latin typeface="Arial"/>
                <a:ea typeface="Arial"/>
                <a:cs typeface="Arial"/>
                <a:sym typeface="Arial"/>
              </a:rPr>
              <a:t>Perspectiva teórica y metodológica (</a:t>
            </a:r>
            <a:r>
              <a:rPr lang="es-ES" sz="2100"/>
              <a:t>Genealogía)</a:t>
            </a:r>
            <a:endParaRPr b="0" i="0" sz="2100" u="none" cap="none" strike="noStrike">
              <a:solidFill>
                <a:srgbClr val="000000"/>
              </a:solidFill>
              <a:latin typeface="Arial"/>
              <a:ea typeface="Arial"/>
              <a:cs typeface="Arial"/>
              <a:sym typeface="Arial"/>
            </a:endParaRPr>
          </a:p>
          <a:p>
            <a:pPr indent="-361950" lvl="0" marL="457200" marR="0" rtl="0" algn="l">
              <a:lnSpc>
                <a:spcPct val="200000"/>
              </a:lnSpc>
              <a:spcBef>
                <a:spcPts val="0"/>
              </a:spcBef>
              <a:spcAft>
                <a:spcPts val="0"/>
              </a:spcAft>
              <a:buClr>
                <a:srgbClr val="000000"/>
              </a:buClr>
              <a:buSzPts val="2100"/>
              <a:buFont typeface="Arial"/>
              <a:buChar char="●"/>
            </a:pPr>
            <a:r>
              <a:rPr b="0" i="0" lang="es-ES" sz="2100" u="none" cap="none" strike="noStrike">
                <a:solidFill>
                  <a:srgbClr val="000000"/>
                </a:solidFill>
                <a:latin typeface="Arial"/>
                <a:ea typeface="Arial"/>
                <a:cs typeface="Arial"/>
                <a:sym typeface="Arial"/>
              </a:rPr>
              <a:t>Dimensiones </a:t>
            </a:r>
            <a:r>
              <a:rPr lang="es-ES" sz="2100"/>
              <a:t>de</a:t>
            </a:r>
            <a:r>
              <a:rPr b="0" i="0" lang="es-ES" sz="2100" u="none" cap="none" strike="noStrike">
                <a:solidFill>
                  <a:srgbClr val="000000"/>
                </a:solidFill>
                <a:latin typeface="Arial"/>
                <a:ea typeface="Arial"/>
                <a:cs typeface="Arial"/>
                <a:sym typeface="Arial"/>
              </a:rPr>
              <a:t> análisis </a:t>
            </a:r>
            <a:r>
              <a:rPr lang="es-ES" sz="2100"/>
              <a:t> </a:t>
            </a:r>
            <a:endParaRPr sz="2100"/>
          </a:p>
          <a:p>
            <a:pPr indent="-361950" lvl="0" marL="457200" marR="0" rtl="0" algn="l">
              <a:lnSpc>
                <a:spcPct val="200000"/>
              </a:lnSpc>
              <a:spcBef>
                <a:spcPts val="0"/>
              </a:spcBef>
              <a:spcAft>
                <a:spcPts val="0"/>
              </a:spcAft>
              <a:buSzPts val="2100"/>
              <a:buChar char="●"/>
            </a:pPr>
            <a:r>
              <a:rPr lang="es-ES" sz="2100"/>
              <a:t>Discusión</a:t>
            </a:r>
            <a:endParaRPr sz="2100"/>
          </a:p>
          <a:p>
            <a:pPr indent="-361950" lvl="0" marL="457200" marR="0" rtl="0" algn="l">
              <a:lnSpc>
                <a:spcPct val="200000"/>
              </a:lnSpc>
              <a:spcBef>
                <a:spcPts val="0"/>
              </a:spcBef>
              <a:spcAft>
                <a:spcPts val="0"/>
              </a:spcAft>
              <a:buClr>
                <a:srgbClr val="000000"/>
              </a:buClr>
              <a:buSzPts val="2100"/>
              <a:buFont typeface="Arial"/>
              <a:buChar char="●"/>
            </a:pPr>
            <a:r>
              <a:rPr b="0" i="0" lang="es-ES" sz="2100" u="none" cap="none" strike="noStrike">
                <a:solidFill>
                  <a:srgbClr val="000000"/>
                </a:solidFill>
                <a:latin typeface="Arial"/>
                <a:ea typeface="Arial"/>
                <a:cs typeface="Arial"/>
                <a:sym typeface="Arial"/>
              </a:rPr>
              <a:t>Algunos </a:t>
            </a:r>
            <a:r>
              <a:rPr lang="es-ES" sz="2100"/>
              <a:t>reflexiones</a:t>
            </a:r>
            <a:endParaRPr b="0" i="0" sz="21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id="113" name="Google Shape;113;g2d430adbe2a_0_15"/>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114" name="Google Shape;114;g2d430adbe2a_0_15"/>
          <p:cNvSpPr txBox="1"/>
          <p:nvPr/>
        </p:nvSpPr>
        <p:spPr>
          <a:xfrm>
            <a:off x="4889800" y="643800"/>
            <a:ext cx="4140000" cy="3162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1800"/>
              <a:buFont typeface="Arial"/>
              <a:buNone/>
            </a:pPr>
            <a:r>
              <a:rPr b="1" lang="es-ES" sz="2200">
                <a:solidFill>
                  <a:srgbClr val="FFFFFF"/>
                </a:solidFill>
              </a:rPr>
              <a:t>Inicios</a:t>
            </a:r>
            <a:r>
              <a:rPr b="1" lang="es-ES" sz="2000">
                <a:solidFill>
                  <a:srgbClr val="FFFFFF"/>
                </a:solidFill>
              </a:rPr>
              <a:t> </a:t>
            </a:r>
            <a:endParaRPr b="1" i="0" sz="2000" u="none" cap="none" strike="noStrike">
              <a:solidFill>
                <a:srgbClr val="000000"/>
              </a:solidFill>
              <a:latin typeface="Arial"/>
              <a:ea typeface="Arial"/>
              <a:cs typeface="Arial"/>
              <a:sym typeface="Arial"/>
            </a:endParaRPr>
          </a:p>
        </p:txBody>
      </p:sp>
      <p:sp>
        <p:nvSpPr>
          <p:cNvPr id="115" name="Google Shape;115;g2d430adbe2a_0_15"/>
          <p:cNvSpPr txBox="1"/>
          <p:nvPr/>
        </p:nvSpPr>
        <p:spPr>
          <a:xfrm>
            <a:off x="1388925" y="1691300"/>
            <a:ext cx="8707500" cy="4652400"/>
          </a:xfrm>
          <a:prstGeom prst="rect">
            <a:avLst/>
          </a:prstGeom>
          <a:noFill/>
          <a:ln>
            <a:noFill/>
          </a:ln>
        </p:spPr>
        <p:txBody>
          <a:bodyPr anchorCtr="0" anchor="t" bIns="45000" lIns="90000" spcFirstLastPara="1" rIns="90000" wrap="square" tIns="45000">
            <a:noAutofit/>
          </a:bodyPr>
          <a:lstStyle/>
          <a:p>
            <a:pPr indent="-355600" lvl="0" marL="457200" marR="0" rtl="0" algn="l">
              <a:lnSpc>
                <a:spcPct val="200000"/>
              </a:lnSpc>
              <a:spcBef>
                <a:spcPts val="0"/>
              </a:spcBef>
              <a:spcAft>
                <a:spcPts val="0"/>
              </a:spcAft>
              <a:buClr>
                <a:srgbClr val="000000"/>
              </a:buClr>
              <a:buSzPts val="2000"/>
              <a:buFont typeface="Arial"/>
              <a:buChar char="●"/>
            </a:pPr>
            <a:r>
              <a:rPr b="0" i="0" lang="es-ES" sz="2000" u="none" cap="none" strike="noStrike">
                <a:solidFill>
                  <a:srgbClr val="000000"/>
                </a:solidFill>
                <a:latin typeface="Arial"/>
                <a:ea typeface="Arial"/>
                <a:cs typeface="Arial"/>
                <a:sym typeface="Arial"/>
              </a:rPr>
              <a:t>Licenciatura en</a:t>
            </a:r>
            <a:r>
              <a:rPr lang="es-ES" sz="2000"/>
              <a:t> </a:t>
            </a:r>
            <a:r>
              <a:rPr b="0" i="0" lang="es-ES" sz="2000" u="none" cap="none" strike="noStrike">
                <a:solidFill>
                  <a:srgbClr val="000000"/>
                </a:solidFill>
                <a:latin typeface="Arial"/>
                <a:ea typeface="Arial"/>
                <a:cs typeface="Arial"/>
                <a:sym typeface="Arial"/>
              </a:rPr>
              <a:t>C</a:t>
            </a:r>
            <a:r>
              <a:rPr lang="es-ES" sz="2000"/>
              <a:t>iencias de la </a:t>
            </a:r>
            <a:r>
              <a:rPr b="0" i="0" lang="es-ES" sz="2000" u="none" cap="none" strike="noStrike">
                <a:solidFill>
                  <a:srgbClr val="000000"/>
                </a:solidFill>
                <a:latin typeface="Arial"/>
                <a:ea typeface="Arial"/>
                <a:cs typeface="Arial"/>
                <a:sym typeface="Arial"/>
              </a:rPr>
              <a:t>Educación</a:t>
            </a:r>
            <a:endParaRPr sz="2000"/>
          </a:p>
          <a:p>
            <a:pPr indent="-355600" lvl="1" marL="914400" marR="0" rtl="0" algn="l">
              <a:lnSpc>
                <a:spcPct val="200000"/>
              </a:lnSpc>
              <a:spcBef>
                <a:spcPts val="0"/>
              </a:spcBef>
              <a:spcAft>
                <a:spcPts val="0"/>
              </a:spcAft>
              <a:buClr>
                <a:srgbClr val="000000"/>
              </a:buClr>
              <a:buSzPts val="2000"/>
              <a:buFont typeface="Arial"/>
              <a:buChar char="○"/>
            </a:pPr>
            <a:r>
              <a:rPr b="0" i="0" lang="es-ES" sz="2000" u="none" cap="none" strike="noStrike">
                <a:solidFill>
                  <a:srgbClr val="000000"/>
                </a:solidFill>
                <a:latin typeface="Arial"/>
                <a:ea typeface="Arial"/>
                <a:cs typeface="Arial"/>
                <a:sym typeface="Arial"/>
              </a:rPr>
              <a:t>Teor</a:t>
            </a:r>
            <a:r>
              <a:rPr lang="es-ES" sz="2000"/>
              <a:t>ías Pedagógicas Contemporáneas</a:t>
            </a:r>
            <a:endParaRPr sz="2000"/>
          </a:p>
          <a:p>
            <a:pPr indent="-355600" lvl="0" marL="457200" marR="0" rtl="0" algn="l">
              <a:lnSpc>
                <a:spcPct val="200000"/>
              </a:lnSpc>
              <a:spcBef>
                <a:spcPts val="0"/>
              </a:spcBef>
              <a:spcAft>
                <a:spcPts val="0"/>
              </a:spcAft>
              <a:buClr>
                <a:srgbClr val="000000"/>
              </a:buClr>
              <a:buSzPts val="2000"/>
              <a:buFont typeface="Arial"/>
              <a:buChar char="●"/>
            </a:pPr>
            <a:r>
              <a:rPr lang="es-ES" sz="2000"/>
              <a:t>Preparación y dictado de cursos en el CFE (Maestros y Profesores)</a:t>
            </a:r>
            <a:endParaRPr sz="2000"/>
          </a:p>
          <a:p>
            <a:pPr indent="-355600" lvl="1" marL="914400" marR="0" rtl="0" algn="l">
              <a:lnSpc>
                <a:spcPct val="200000"/>
              </a:lnSpc>
              <a:spcBef>
                <a:spcPts val="0"/>
              </a:spcBef>
              <a:spcAft>
                <a:spcPts val="0"/>
              </a:spcAft>
              <a:buClr>
                <a:srgbClr val="000000"/>
              </a:buClr>
              <a:buSzPts val="2000"/>
              <a:buFont typeface="Arial"/>
              <a:buChar char="○"/>
            </a:pPr>
            <a:r>
              <a:rPr lang="es-ES" sz="2000">
                <a:solidFill>
                  <a:schemeClr val="dk1"/>
                </a:solidFill>
              </a:rPr>
              <a:t>Historia de la Formación Docente</a:t>
            </a:r>
            <a:endParaRPr sz="2000">
              <a:solidFill>
                <a:schemeClr val="dk1"/>
              </a:solidFill>
            </a:endParaRPr>
          </a:p>
          <a:p>
            <a:pPr indent="-355600" lvl="1" marL="914400" marR="0" rtl="0" algn="l">
              <a:lnSpc>
                <a:spcPct val="200000"/>
              </a:lnSpc>
              <a:spcBef>
                <a:spcPts val="0"/>
              </a:spcBef>
              <a:spcAft>
                <a:spcPts val="0"/>
              </a:spcAft>
              <a:buClr>
                <a:srgbClr val="000000"/>
              </a:buClr>
              <a:buSzPts val="2000"/>
              <a:buFont typeface="Arial"/>
              <a:buChar char="○"/>
            </a:pPr>
            <a:r>
              <a:rPr lang="es-ES" sz="2000">
                <a:solidFill>
                  <a:schemeClr val="dk1"/>
                </a:solidFill>
              </a:rPr>
              <a:t>Pedagogía I y II</a:t>
            </a:r>
            <a:endParaRPr sz="2000">
              <a:solidFill>
                <a:schemeClr val="dk1"/>
              </a:solidFill>
            </a:endParaRPr>
          </a:p>
          <a:p>
            <a:pPr indent="-355600" lvl="0" marL="457200" marR="0" rtl="0" algn="l">
              <a:lnSpc>
                <a:spcPct val="200000"/>
              </a:lnSpc>
              <a:spcBef>
                <a:spcPts val="0"/>
              </a:spcBef>
              <a:spcAft>
                <a:spcPts val="0"/>
              </a:spcAft>
              <a:buClr>
                <a:srgbClr val="000000"/>
              </a:buClr>
              <a:buSzPts val="2000"/>
              <a:buFont typeface="Arial"/>
              <a:buChar char="●"/>
            </a:pPr>
            <a:r>
              <a:rPr lang="es-ES" sz="2000">
                <a:solidFill>
                  <a:schemeClr val="dk1"/>
                </a:solidFill>
              </a:rPr>
              <a:t>Doctorado en Ciencia Política</a:t>
            </a:r>
            <a:endParaRPr sz="2000">
              <a:solidFill>
                <a:schemeClr val="dk1"/>
              </a:solidFill>
            </a:endParaRPr>
          </a:p>
          <a:p>
            <a:pPr indent="-355600" lvl="1" marL="914400" marR="0" rtl="0" algn="l">
              <a:lnSpc>
                <a:spcPct val="200000"/>
              </a:lnSpc>
              <a:spcBef>
                <a:spcPts val="0"/>
              </a:spcBef>
              <a:spcAft>
                <a:spcPts val="0"/>
              </a:spcAft>
              <a:buClr>
                <a:schemeClr val="dk1"/>
              </a:buClr>
              <a:buSzPts val="2000"/>
              <a:buChar char="○"/>
            </a:pPr>
            <a:r>
              <a:rPr lang="es-ES" sz="2000">
                <a:solidFill>
                  <a:schemeClr val="dk1"/>
                </a:solidFill>
              </a:rPr>
              <a:t>Tesis: Democracia, ciudadanía y educación</a:t>
            </a:r>
            <a:endParaRPr sz="2000">
              <a:solidFill>
                <a:schemeClr val="dk1"/>
              </a:solidFill>
            </a:endParaRPr>
          </a:p>
          <a:p>
            <a:pPr indent="-355600" lvl="1" marL="914400" marR="0" rtl="0" algn="l">
              <a:lnSpc>
                <a:spcPct val="200000"/>
              </a:lnSpc>
              <a:spcBef>
                <a:spcPts val="0"/>
              </a:spcBef>
              <a:spcAft>
                <a:spcPts val="0"/>
              </a:spcAft>
              <a:buClr>
                <a:schemeClr val="dk1"/>
              </a:buClr>
              <a:buSzPts val="2000"/>
              <a:buChar char="○"/>
            </a:pPr>
            <a:r>
              <a:rPr lang="es-ES" sz="2000">
                <a:solidFill>
                  <a:schemeClr val="dk1"/>
                </a:solidFill>
              </a:rPr>
              <a:t>Dictado del curso: Filosofía política</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pic>
        <p:nvPicPr>
          <p:cNvPr id="120" name="Google Shape;120;p3"/>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121" name="Google Shape;121;p3"/>
          <p:cNvSpPr txBox="1"/>
          <p:nvPr/>
        </p:nvSpPr>
        <p:spPr>
          <a:xfrm>
            <a:off x="4789900" y="617750"/>
            <a:ext cx="4140000" cy="3162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1800"/>
              <a:buFont typeface="Arial"/>
              <a:buNone/>
            </a:pPr>
            <a:r>
              <a:rPr b="1" i="0" lang="es-ES" sz="2200" u="none" cap="none" strike="noStrike">
                <a:solidFill>
                  <a:srgbClr val="FFFFFF"/>
                </a:solidFill>
                <a:latin typeface="Arial"/>
                <a:ea typeface="Arial"/>
                <a:cs typeface="Arial"/>
                <a:sym typeface="Arial"/>
              </a:rPr>
              <a:t>Tema</a:t>
            </a:r>
            <a:r>
              <a:rPr b="1" lang="es-ES" sz="2200">
                <a:solidFill>
                  <a:srgbClr val="FFFFFF"/>
                </a:solidFill>
              </a:rPr>
              <a:t> - O</a:t>
            </a:r>
            <a:r>
              <a:rPr b="1" i="0" lang="es-ES" sz="2200" u="none" cap="none" strike="noStrike">
                <a:solidFill>
                  <a:srgbClr val="FFFFFF"/>
                </a:solidFill>
                <a:latin typeface="Arial"/>
                <a:ea typeface="Arial"/>
                <a:cs typeface="Arial"/>
                <a:sym typeface="Arial"/>
              </a:rPr>
              <a:t>bjeto </a:t>
            </a:r>
            <a:r>
              <a:rPr b="1" lang="es-ES" sz="2200">
                <a:solidFill>
                  <a:srgbClr val="FFFFFF"/>
                </a:solidFill>
              </a:rPr>
              <a:t>- E</a:t>
            </a:r>
            <a:r>
              <a:rPr b="1" i="0" lang="es-ES" sz="2200" u="none" cap="none" strike="noStrike">
                <a:solidFill>
                  <a:srgbClr val="FFFFFF"/>
                </a:solidFill>
                <a:latin typeface="Arial"/>
                <a:ea typeface="Arial"/>
                <a:cs typeface="Arial"/>
                <a:sym typeface="Arial"/>
              </a:rPr>
              <a:t>nfoque</a:t>
            </a:r>
            <a:endParaRPr b="0" i="0" sz="2200" u="none" cap="none" strike="noStrike">
              <a:solidFill>
                <a:srgbClr val="000000"/>
              </a:solidFill>
              <a:latin typeface="Arial"/>
              <a:ea typeface="Arial"/>
              <a:cs typeface="Arial"/>
              <a:sym typeface="Arial"/>
            </a:endParaRPr>
          </a:p>
        </p:txBody>
      </p:sp>
      <p:sp>
        <p:nvSpPr>
          <p:cNvPr id="122" name="Google Shape;122;p3"/>
          <p:cNvSpPr txBox="1"/>
          <p:nvPr/>
        </p:nvSpPr>
        <p:spPr>
          <a:xfrm>
            <a:off x="557525" y="1851650"/>
            <a:ext cx="9575700" cy="3768000"/>
          </a:xfrm>
          <a:prstGeom prst="rect">
            <a:avLst/>
          </a:prstGeom>
          <a:noFill/>
          <a:ln>
            <a:noFill/>
          </a:ln>
        </p:spPr>
        <p:txBody>
          <a:bodyPr anchorCtr="0" anchor="t" bIns="45000" lIns="90000" spcFirstLastPara="1" rIns="90000" wrap="square" tIns="45000">
            <a:noAutofit/>
          </a:bodyPr>
          <a:lstStyle/>
          <a:p>
            <a:pPr indent="-342900" lvl="0" marL="457200" marR="0" rtl="0" algn="l">
              <a:lnSpc>
                <a:spcPct val="150000"/>
              </a:lnSpc>
              <a:spcBef>
                <a:spcPts val="0"/>
              </a:spcBef>
              <a:spcAft>
                <a:spcPts val="0"/>
              </a:spcAft>
              <a:buClr>
                <a:schemeClr val="dk1"/>
              </a:buClr>
              <a:buSzPts val="1800"/>
              <a:buFont typeface="Arial"/>
              <a:buChar char="●"/>
            </a:pPr>
            <a:r>
              <a:rPr b="1" i="0" lang="es-ES" sz="1800" u="none" cap="none" strike="noStrike">
                <a:solidFill>
                  <a:schemeClr val="dk1"/>
                </a:solidFill>
                <a:latin typeface="Arial"/>
                <a:ea typeface="Arial"/>
                <a:cs typeface="Arial"/>
                <a:sym typeface="Arial"/>
              </a:rPr>
              <a:t>Delimitación del tema</a:t>
            </a:r>
            <a:r>
              <a:rPr b="1" i="0" lang="es-ES" sz="1800" u="none" cap="none" strike="noStrike">
                <a:solidFill>
                  <a:schemeClr val="dk1"/>
                </a:solidFill>
                <a:latin typeface="Arial"/>
                <a:ea typeface="Arial"/>
                <a:cs typeface="Arial"/>
                <a:sym typeface="Arial"/>
              </a:rPr>
              <a:t> y</a:t>
            </a:r>
            <a:r>
              <a:rPr b="1" i="0" lang="es-ES" sz="1800" u="none" cap="none" strike="noStrike">
                <a:solidFill>
                  <a:schemeClr val="dk1"/>
                </a:solidFill>
                <a:latin typeface="Arial"/>
                <a:ea typeface="Arial"/>
                <a:cs typeface="Arial"/>
                <a:sym typeface="Arial"/>
              </a:rPr>
              <a:t> </a:t>
            </a:r>
            <a:r>
              <a:rPr b="1" i="0" lang="es-ES" sz="1800" u="none" cap="none" strike="noStrike">
                <a:solidFill>
                  <a:schemeClr val="dk1"/>
                </a:solidFill>
                <a:latin typeface="Arial"/>
                <a:ea typeface="Arial"/>
                <a:cs typeface="Arial"/>
                <a:sym typeface="Arial"/>
              </a:rPr>
              <a:t>objeto de estudio </a:t>
            </a:r>
            <a:endParaRPr b="1" i="0" sz="1800" u="none" cap="none" strike="noStrike">
              <a:solidFill>
                <a:schemeClr val="dk1"/>
              </a:solidFill>
              <a:latin typeface="Arial"/>
              <a:ea typeface="Arial"/>
              <a:cs typeface="Arial"/>
              <a:sym typeface="Arial"/>
            </a:endParaRPr>
          </a:p>
          <a:p>
            <a:pPr indent="-342900" lvl="1" marL="914400" rtl="0" algn="just">
              <a:lnSpc>
                <a:spcPct val="150000"/>
              </a:lnSpc>
              <a:spcBef>
                <a:spcPts val="0"/>
              </a:spcBef>
              <a:spcAft>
                <a:spcPts val="0"/>
              </a:spcAft>
              <a:buClr>
                <a:schemeClr val="dk1"/>
              </a:buClr>
              <a:buSzPts val="1800"/>
              <a:buChar char="○"/>
            </a:pPr>
            <a:r>
              <a:rPr lang="es-ES" sz="1800">
                <a:solidFill>
                  <a:schemeClr val="dk1"/>
                </a:solidFill>
              </a:rPr>
              <a:t>Las sociedades, las reglas que las rigen y sus transformaciones  </a:t>
            </a:r>
            <a:endParaRPr sz="1800">
              <a:solidFill>
                <a:schemeClr val="dk1"/>
              </a:solidFill>
            </a:endParaRPr>
          </a:p>
          <a:p>
            <a:pPr indent="-342900" lvl="1" marL="914400" rtl="0" algn="just">
              <a:lnSpc>
                <a:spcPct val="150000"/>
              </a:lnSpc>
              <a:spcBef>
                <a:spcPts val="0"/>
              </a:spcBef>
              <a:spcAft>
                <a:spcPts val="0"/>
              </a:spcAft>
              <a:buClr>
                <a:schemeClr val="dk1"/>
              </a:buClr>
              <a:buSzPts val="1800"/>
              <a:buChar char="○"/>
            </a:pPr>
            <a:r>
              <a:rPr lang="es-ES" sz="1800">
                <a:solidFill>
                  <a:schemeClr val="dk1"/>
                </a:solidFill>
              </a:rPr>
              <a:t>Pedagogía crítica de Freire (1965 [2015])</a:t>
            </a:r>
            <a:endParaRPr sz="1800">
              <a:solidFill>
                <a:schemeClr val="dk1"/>
              </a:solidFill>
            </a:endParaRPr>
          </a:p>
          <a:p>
            <a:pPr indent="-342900" lvl="2" marL="1371600" rtl="0" algn="just">
              <a:lnSpc>
                <a:spcPct val="150000"/>
              </a:lnSpc>
              <a:spcBef>
                <a:spcPts val="0"/>
              </a:spcBef>
              <a:spcAft>
                <a:spcPts val="0"/>
              </a:spcAft>
              <a:buClr>
                <a:schemeClr val="dk1"/>
              </a:buClr>
              <a:buSzPts val="1800"/>
              <a:buChar char="■"/>
            </a:pPr>
            <a:r>
              <a:rPr lang="es-ES" sz="1800">
                <a:solidFill>
                  <a:schemeClr val="dk1"/>
                </a:solidFill>
              </a:rPr>
              <a:t>Teoría y técnicas </a:t>
            </a:r>
            <a:r>
              <a:rPr lang="es-ES" sz="1800">
                <a:solidFill>
                  <a:schemeClr val="dk1"/>
                </a:solidFill>
              </a:rPr>
              <a:t>concientización de</a:t>
            </a:r>
            <a:r>
              <a:rPr lang="es-ES" sz="1800">
                <a:solidFill>
                  <a:schemeClr val="dk1"/>
                </a:solidFill>
              </a:rPr>
              <a:t>l Sujeto, vínculo histórico con el mundo</a:t>
            </a:r>
            <a:endParaRPr sz="1800">
              <a:solidFill>
                <a:schemeClr val="dk1"/>
              </a:solidFill>
            </a:endParaRPr>
          </a:p>
          <a:p>
            <a:pPr indent="-342900" lvl="2" marL="1371600" rtl="0" algn="just">
              <a:lnSpc>
                <a:spcPct val="150000"/>
              </a:lnSpc>
              <a:spcBef>
                <a:spcPts val="0"/>
              </a:spcBef>
              <a:spcAft>
                <a:spcPts val="0"/>
              </a:spcAft>
              <a:buClr>
                <a:schemeClr val="dk1"/>
              </a:buClr>
              <a:buSzPts val="1800"/>
              <a:buChar char="■"/>
            </a:pPr>
            <a:r>
              <a:rPr lang="es-ES" sz="1800">
                <a:solidFill>
                  <a:schemeClr val="dk1"/>
                </a:solidFill>
              </a:rPr>
              <a:t>Rol de los intelectuales </a:t>
            </a:r>
            <a:endParaRPr sz="1800">
              <a:solidFill>
                <a:schemeClr val="dk1"/>
              </a:solidFill>
            </a:endParaRPr>
          </a:p>
          <a:p>
            <a:pPr indent="-342900" lvl="1" marL="914400" rtl="0" algn="just">
              <a:lnSpc>
                <a:spcPct val="150000"/>
              </a:lnSpc>
              <a:spcBef>
                <a:spcPts val="0"/>
              </a:spcBef>
              <a:spcAft>
                <a:spcPts val="0"/>
              </a:spcAft>
              <a:buClr>
                <a:schemeClr val="dk1"/>
              </a:buClr>
              <a:buSzPts val="1800"/>
              <a:buChar char="○"/>
            </a:pPr>
            <a:r>
              <a:rPr lang="es-ES" sz="1800">
                <a:solidFill>
                  <a:schemeClr val="dk1"/>
                </a:solidFill>
              </a:rPr>
              <a:t>¿Hay una </a:t>
            </a:r>
            <a:r>
              <a:rPr lang="es-ES" sz="1800" u="sng">
                <a:solidFill>
                  <a:schemeClr val="dk1"/>
                </a:solidFill>
              </a:rPr>
              <a:t>pedagogía crítica</a:t>
            </a:r>
            <a:r>
              <a:rPr lang="es-ES" sz="1800">
                <a:solidFill>
                  <a:schemeClr val="dk1"/>
                </a:solidFill>
              </a:rPr>
              <a:t> en las </a:t>
            </a:r>
            <a:r>
              <a:rPr lang="es-ES" sz="1800" u="sng">
                <a:solidFill>
                  <a:schemeClr val="dk1"/>
                </a:solidFill>
              </a:rPr>
              <a:t>políticas educativas de Uruguay</a:t>
            </a:r>
            <a:r>
              <a:rPr lang="es-ES" sz="1800">
                <a:solidFill>
                  <a:schemeClr val="dk1"/>
                </a:solidFill>
              </a:rPr>
              <a:t>?</a:t>
            </a:r>
            <a:endParaRPr sz="1800">
              <a:solidFill>
                <a:schemeClr val="dk1"/>
              </a:solidFill>
            </a:endParaRPr>
          </a:p>
          <a:p>
            <a:pPr indent="-342900" lvl="0" marL="457200" marR="0" rtl="0" algn="l">
              <a:lnSpc>
                <a:spcPct val="150000"/>
              </a:lnSpc>
              <a:spcBef>
                <a:spcPts val="1000"/>
              </a:spcBef>
              <a:spcAft>
                <a:spcPts val="0"/>
              </a:spcAft>
              <a:buClr>
                <a:schemeClr val="dk1"/>
              </a:buClr>
              <a:buSzPts val="1800"/>
              <a:buFont typeface="Arial"/>
              <a:buChar char="●"/>
            </a:pPr>
            <a:r>
              <a:rPr b="1" lang="es-ES" sz="1800">
                <a:solidFill>
                  <a:schemeClr val="dk1"/>
                </a:solidFill>
              </a:rPr>
              <a:t>Enfoque </a:t>
            </a:r>
            <a:r>
              <a:rPr b="1" i="0" lang="es-ES" sz="1800" u="none" cap="none" strike="noStrike">
                <a:solidFill>
                  <a:schemeClr val="dk1"/>
                </a:solidFill>
                <a:latin typeface="Arial"/>
                <a:ea typeface="Arial"/>
                <a:cs typeface="Arial"/>
                <a:sym typeface="Arial"/>
              </a:rPr>
              <a:t>teóric</a:t>
            </a:r>
            <a:r>
              <a:rPr b="1" lang="es-ES" sz="1800">
                <a:solidFill>
                  <a:schemeClr val="dk1"/>
                </a:solidFill>
              </a:rPr>
              <a:t>o-</a:t>
            </a:r>
            <a:r>
              <a:rPr b="1" i="0" lang="es-ES" sz="1800" u="none" cap="none" strike="noStrike">
                <a:solidFill>
                  <a:schemeClr val="dk1"/>
                </a:solidFill>
                <a:latin typeface="Arial"/>
                <a:ea typeface="Arial"/>
                <a:cs typeface="Arial"/>
                <a:sym typeface="Arial"/>
              </a:rPr>
              <a:t>metodológic</a:t>
            </a:r>
            <a:r>
              <a:rPr b="1" lang="es-ES" sz="1800">
                <a:solidFill>
                  <a:schemeClr val="dk1"/>
                </a:solidFill>
              </a:rPr>
              <a:t>o</a:t>
            </a:r>
            <a:endParaRPr b="1" i="0" sz="1800" u="none" cap="none" strike="noStrike">
              <a:solidFill>
                <a:schemeClr val="dk1"/>
              </a:solidFill>
              <a:latin typeface="Arial"/>
              <a:ea typeface="Arial"/>
              <a:cs typeface="Arial"/>
              <a:sym typeface="Arial"/>
            </a:endParaRPr>
          </a:p>
          <a:p>
            <a:pPr indent="-342900" lvl="1" marL="914400" marR="0" rtl="0" algn="just">
              <a:lnSpc>
                <a:spcPct val="150000"/>
              </a:lnSpc>
              <a:spcBef>
                <a:spcPts val="0"/>
              </a:spcBef>
              <a:spcAft>
                <a:spcPts val="0"/>
              </a:spcAft>
              <a:buClr>
                <a:schemeClr val="dk1"/>
              </a:buClr>
              <a:buSzPts val="1800"/>
              <a:buChar char="○"/>
            </a:pPr>
            <a:r>
              <a:rPr lang="es-ES" sz="1800">
                <a:solidFill>
                  <a:schemeClr val="dk1"/>
                </a:solidFill>
              </a:rPr>
              <a:t>G</a:t>
            </a:r>
            <a:r>
              <a:rPr b="0" i="0" lang="es-ES" sz="1800" u="none" cap="none" strike="noStrike">
                <a:solidFill>
                  <a:schemeClr val="dk1"/>
                </a:solidFill>
                <a:latin typeface="Arial"/>
                <a:ea typeface="Arial"/>
                <a:cs typeface="Arial"/>
                <a:sym typeface="Arial"/>
              </a:rPr>
              <a:t>eneal</a:t>
            </a:r>
            <a:r>
              <a:rPr lang="es-ES" sz="1800">
                <a:solidFill>
                  <a:schemeClr val="dk1"/>
                </a:solidFill>
              </a:rPr>
              <a:t>o</a:t>
            </a:r>
            <a:r>
              <a:rPr b="0" i="0" lang="es-ES" sz="1800" u="none" cap="none" strike="noStrike">
                <a:solidFill>
                  <a:schemeClr val="dk1"/>
                </a:solidFill>
                <a:latin typeface="Arial"/>
                <a:ea typeface="Arial"/>
                <a:cs typeface="Arial"/>
                <a:sym typeface="Arial"/>
              </a:rPr>
              <a:t>g</a:t>
            </a:r>
            <a:r>
              <a:rPr lang="es-ES" sz="1800">
                <a:solidFill>
                  <a:schemeClr val="dk1"/>
                </a:solidFill>
              </a:rPr>
              <a:t>ía</a:t>
            </a:r>
            <a:r>
              <a:rPr b="0" i="0" lang="es-ES" sz="1800" u="none" cap="none" strike="noStrike">
                <a:solidFill>
                  <a:schemeClr val="dk1"/>
                </a:solidFill>
                <a:latin typeface="Arial"/>
                <a:ea typeface="Arial"/>
                <a:cs typeface="Arial"/>
                <a:sym typeface="Arial"/>
              </a:rPr>
              <a:t> de Foucault (1979) </a:t>
            </a:r>
            <a:endParaRPr sz="1800">
              <a:solidFill>
                <a:schemeClr val="dk1"/>
              </a:solidFill>
            </a:endParaRPr>
          </a:p>
          <a:p>
            <a:pPr indent="-342900" lvl="2" marL="1371600" marR="0" rtl="0" algn="just">
              <a:lnSpc>
                <a:spcPct val="150000"/>
              </a:lnSpc>
              <a:spcBef>
                <a:spcPts val="0"/>
              </a:spcBef>
              <a:spcAft>
                <a:spcPts val="0"/>
              </a:spcAft>
              <a:buClr>
                <a:schemeClr val="dk1"/>
              </a:buClr>
              <a:buSzPts val="1800"/>
              <a:buChar char="■"/>
            </a:pPr>
            <a:r>
              <a:rPr lang="es-ES" sz="1800">
                <a:solidFill>
                  <a:schemeClr val="dk1"/>
                </a:solidFill>
              </a:rPr>
              <a:t>Genealogía-gubernamentalidad-biopolítica educativa </a:t>
            </a:r>
            <a:r>
              <a:rPr b="0" i="0" lang="es-ES" sz="1800" u="none" cap="none" strike="noStrike">
                <a:solidFill>
                  <a:schemeClr val="dk1"/>
                </a:solidFill>
                <a:latin typeface="Arial"/>
                <a:ea typeface="Arial"/>
                <a:cs typeface="Arial"/>
                <a:sym typeface="Arial"/>
              </a:rPr>
              <a:t>Dussel y Caruso (1999) </a:t>
            </a:r>
            <a:endParaRPr sz="1800">
              <a:solidFill>
                <a:schemeClr val="dk1"/>
              </a:solidFill>
            </a:endParaRPr>
          </a:p>
          <a:p>
            <a:pPr indent="-342900" lvl="1" marL="914400" marR="0" rtl="0" algn="just">
              <a:lnSpc>
                <a:spcPct val="150000"/>
              </a:lnSpc>
              <a:spcBef>
                <a:spcPts val="0"/>
              </a:spcBef>
              <a:spcAft>
                <a:spcPts val="0"/>
              </a:spcAft>
              <a:buClr>
                <a:schemeClr val="dk1"/>
              </a:buClr>
              <a:buSzPts val="1800"/>
              <a:buChar char="○"/>
            </a:pPr>
            <a:r>
              <a:rPr lang="es-ES" sz="1800">
                <a:solidFill>
                  <a:schemeClr val="dk1"/>
                </a:solidFill>
              </a:rPr>
              <a:t>Análisis bibliográfico teórico-pedagógico y socio-político</a:t>
            </a:r>
            <a:endParaRPr sz="1800">
              <a:solidFill>
                <a:schemeClr val="dk1"/>
              </a:solidFill>
            </a:endParaRPr>
          </a:p>
          <a:p>
            <a:pPr indent="-342900" lvl="1" marL="914400" marR="0" rtl="0" algn="just">
              <a:lnSpc>
                <a:spcPct val="150000"/>
              </a:lnSpc>
              <a:spcBef>
                <a:spcPts val="0"/>
              </a:spcBef>
              <a:spcAft>
                <a:spcPts val="0"/>
              </a:spcAft>
              <a:buClr>
                <a:schemeClr val="dk1"/>
              </a:buClr>
              <a:buSzPts val="1800"/>
              <a:buChar char="○"/>
            </a:pPr>
            <a:r>
              <a:rPr lang="es-ES" sz="1800">
                <a:solidFill>
                  <a:schemeClr val="dk1"/>
                </a:solidFill>
              </a:rPr>
              <a:t>Estudio de las políticas educativas uruguayas</a:t>
            </a:r>
            <a:endParaRPr b="0" i="0" sz="16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pic>
        <p:nvPicPr>
          <p:cNvPr id="127" name="Google Shape;127;p5"/>
          <p:cNvPicPr preferRelativeResize="0"/>
          <p:nvPr/>
        </p:nvPicPr>
        <p:blipFill rotWithShape="1">
          <a:blip r:embed="rId3">
            <a:alphaModFix/>
          </a:blip>
          <a:srcRect b="0" l="0" r="0" t="0"/>
          <a:stretch/>
        </p:blipFill>
        <p:spPr>
          <a:xfrm>
            <a:off x="0" y="-162"/>
            <a:ext cx="10693801" cy="7560000"/>
          </a:xfrm>
          <a:prstGeom prst="rect">
            <a:avLst/>
          </a:prstGeom>
          <a:noFill/>
          <a:ln>
            <a:noFill/>
          </a:ln>
        </p:spPr>
      </p:pic>
      <p:sp>
        <p:nvSpPr>
          <p:cNvPr id="128" name="Google Shape;128;p5"/>
          <p:cNvSpPr txBox="1"/>
          <p:nvPr/>
        </p:nvSpPr>
        <p:spPr>
          <a:xfrm>
            <a:off x="3733800" y="704850"/>
            <a:ext cx="6113100" cy="571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chemeClr val="dk1"/>
              </a:buClr>
              <a:buSzPts val="1100"/>
              <a:buFont typeface="Arial"/>
              <a:buNone/>
            </a:pPr>
            <a:r>
              <a:rPr b="1" lang="es-ES" sz="3000"/>
              <a:t>A</a:t>
            </a:r>
            <a:r>
              <a:rPr b="1" i="0" lang="es-ES" sz="3000" u="none" cap="none" strike="noStrike">
                <a:solidFill>
                  <a:srgbClr val="000000"/>
                </a:solidFill>
                <a:latin typeface="Arial"/>
                <a:ea typeface="Arial"/>
                <a:cs typeface="Arial"/>
                <a:sym typeface="Arial"/>
              </a:rPr>
              <a:t>nálisis </a:t>
            </a:r>
            <a:r>
              <a:rPr b="1" lang="es-ES" sz="3000"/>
              <a:t>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Arial"/>
              <a:ea typeface="Arial"/>
              <a:cs typeface="Arial"/>
              <a:sym typeface="Arial"/>
            </a:endParaRPr>
          </a:p>
        </p:txBody>
      </p:sp>
      <p:sp>
        <p:nvSpPr>
          <p:cNvPr id="129" name="Google Shape;129;p5"/>
          <p:cNvSpPr txBox="1"/>
          <p:nvPr/>
        </p:nvSpPr>
        <p:spPr>
          <a:xfrm>
            <a:off x="512500" y="1402100"/>
            <a:ext cx="9774600" cy="5734200"/>
          </a:xfrm>
          <a:prstGeom prst="rect">
            <a:avLst/>
          </a:prstGeom>
          <a:solidFill>
            <a:schemeClr val="lt1"/>
          </a:solidFill>
          <a:ln>
            <a:noFill/>
          </a:ln>
        </p:spPr>
        <p:txBody>
          <a:bodyPr anchorCtr="0" anchor="t" bIns="45000" lIns="90000" spcFirstLastPara="1" rIns="90000" wrap="square" tIns="45000">
            <a:noAutofit/>
          </a:bodyPr>
          <a:lstStyle/>
          <a:p>
            <a:pPr indent="-355600" lvl="0" marL="457200" rtl="0" algn="l">
              <a:lnSpc>
                <a:spcPct val="115000"/>
              </a:lnSpc>
              <a:spcBef>
                <a:spcPts val="1000"/>
              </a:spcBef>
              <a:spcAft>
                <a:spcPts val="0"/>
              </a:spcAft>
              <a:buClr>
                <a:schemeClr val="dk1"/>
              </a:buClr>
              <a:buSzPts val="2000"/>
              <a:buChar char="●"/>
            </a:pPr>
            <a:r>
              <a:rPr lang="es-ES" sz="2000">
                <a:solidFill>
                  <a:schemeClr val="dk1"/>
                </a:solidFill>
              </a:rPr>
              <a:t>L</a:t>
            </a:r>
            <a:r>
              <a:rPr lang="es-ES" sz="2000">
                <a:solidFill>
                  <a:schemeClr val="dk1"/>
                </a:solidFill>
              </a:rPr>
              <a:t>a </a:t>
            </a:r>
            <a:r>
              <a:rPr i="1" lang="es-ES" sz="2000">
                <a:solidFill>
                  <a:schemeClr val="dk1"/>
                </a:solidFill>
              </a:rPr>
              <a:t>humanización </a:t>
            </a:r>
            <a:r>
              <a:rPr lang="es-ES" sz="2000">
                <a:solidFill>
                  <a:schemeClr val="dk1"/>
                </a:solidFill>
              </a:rPr>
              <a:t>en </a:t>
            </a:r>
            <a:r>
              <a:rPr lang="es-ES" sz="2000">
                <a:solidFill>
                  <a:schemeClr val="dk1"/>
                </a:solidFill>
              </a:rPr>
              <a:t>Paulo </a:t>
            </a:r>
            <a:r>
              <a:rPr lang="es-ES" sz="2000">
                <a:solidFill>
                  <a:schemeClr val="dk1"/>
                </a:solidFill>
              </a:rPr>
              <a:t>Freire refiere a una educación en la que hay que</a:t>
            </a:r>
            <a:endParaRPr sz="2000">
              <a:solidFill>
                <a:schemeClr val="dk1"/>
              </a:solidFill>
            </a:endParaRPr>
          </a:p>
          <a:p>
            <a:pPr indent="0" lvl="0" marL="0" rtl="0" algn="l">
              <a:lnSpc>
                <a:spcPct val="100000"/>
              </a:lnSpc>
              <a:spcBef>
                <a:spcPts val="1000"/>
              </a:spcBef>
              <a:spcAft>
                <a:spcPts val="0"/>
              </a:spcAft>
              <a:buNone/>
            </a:pPr>
            <a:r>
              <a:rPr lang="es-ES" sz="1800">
                <a:solidFill>
                  <a:schemeClr val="dk1"/>
                </a:solidFill>
              </a:rPr>
              <a:t>“... ser valiente, ofreciendo al pueblo la reflexión sobre sí mismo, sobre su tiempo, sobre sus responsabilidades, sobre su papel en la nueva cultura de la época en transición. Una educación que le facilitase la reflexión sobre su propio poder de reflexionar y que tuviese su instrumentación en el desarrollo de ese poder […] de la cual nacería su capacidad de opción. (Freire, 2015, p.52). </a:t>
            </a:r>
            <a:endParaRPr sz="1800">
              <a:solidFill>
                <a:schemeClr val="dk1"/>
              </a:solidFill>
            </a:endParaRPr>
          </a:p>
          <a:p>
            <a:pPr indent="-355600" lvl="0" marL="457200" rtl="0" algn="l">
              <a:lnSpc>
                <a:spcPct val="115000"/>
              </a:lnSpc>
              <a:spcBef>
                <a:spcPts val="1000"/>
              </a:spcBef>
              <a:spcAft>
                <a:spcPts val="0"/>
              </a:spcAft>
              <a:buClr>
                <a:schemeClr val="dk1"/>
              </a:buClr>
              <a:buSzPts val="2000"/>
              <a:buChar char="●"/>
            </a:pPr>
            <a:r>
              <a:rPr lang="es-ES" sz="2000">
                <a:solidFill>
                  <a:schemeClr val="dk1"/>
                </a:solidFill>
              </a:rPr>
              <a:t>Organización de las sociedades, pedagogías y políticas educativas </a:t>
            </a:r>
            <a:endParaRPr sz="2000">
              <a:solidFill>
                <a:schemeClr val="dk1"/>
              </a:solidFill>
            </a:endParaRPr>
          </a:p>
          <a:p>
            <a:pPr indent="-342900" lvl="1" marL="914400" rtl="0" algn="l">
              <a:lnSpc>
                <a:spcPct val="115000"/>
              </a:lnSpc>
              <a:spcBef>
                <a:spcPts val="1000"/>
              </a:spcBef>
              <a:spcAft>
                <a:spcPts val="0"/>
              </a:spcAft>
              <a:buClr>
                <a:schemeClr val="dk1"/>
              </a:buClr>
              <a:buSzPts val="1800"/>
              <a:buChar char="○"/>
            </a:pPr>
            <a:r>
              <a:rPr lang="es-ES" sz="1800">
                <a:solidFill>
                  <a:schemeClr val="dk1"/>
                </a:solidFill>
              </a:rPr>
              <a:t>Estado moderno liberal - individuo como objeto de gobierno</a:t>
            </a:r>
            <a:endParaRPr sz="1800">
              <a:solidFill>
                <a:schemeClr val="dk1"/>
              </a:solidFill>
            </a:endParaRPr>
          </a:p>
          <a:p>
            <a:pPr indent="-342900" lvl="1" marL="914400" rtl="0" algn="l">
              <a:lnSpc>
                <a:spcPct val="115000"/>
              </a:lnSpc>
              <a:spcBef>
                <a:spcPts val="1000"/>
              </a:spcBef>
              <a:spcAft>
                <a:spcPts val="0"/>
              </a:spcAft>
              <a:buClr>
                <a:schemeClr val="dk1"/>
              </a:buClr>
              <a:buSzPts val="1800"/>
              <a:buChar char="○"/>
            </a:pPr>
            <a:r>
              <a:rPr b="1" lang="es-ES" sz="1800">
                <a:solidFill>
                  <a:schemeClr val="dk1"/>
                </a:solidFill>
              </a:rPr>
              <a:t>Sociedades cerradas</a:t>
            </a:r>
            <a:r>
              <a:rPr lang="es-ES" sz="1800">
                <a:solidFill>
                  <a:schemeClr val="dk1"/>
                </a:solidFill>
              </a:rPr>
              <a:t> vs. </a:t>
            </a:r>
            <a:r>
              <a:rPr b="1" lang="es-ES" sz="1800" u="sng">
                <a:solidFill>
                  <a:schemeClr val="dk1"/>
                </a:solidFill>
              </a:rPr>
              <a:t>Sociedades abiertas </a:t>
            </a:r>
            <a:endParaRPr b="1" sz="1800" u="sng">
              <a:solidFill>
                <a:schemeClr val="dk1"/>
              </a:solidFill>
            </a:endParaRPr>
          </a:p>
          <a:p>
            <a:pPr indent="-342900" lvl="1" marL="914400" rtl="0" algn="l">
              <a:lnSpc>
                <a:spcPct val="115000"/>
              </a:lnSpc>
              <a:spcBef>
                <a:spcPts val="1000"/>
              </a:spcBef>
              <a:spcAft>
                <a:spcPts val="0"/>
              </a:spcAft>
              <a:buClr>
                <a:schemeClr val="dk1"/>
              </a:buClr>
              <a:buSzPts val="1800"/>
              <a:buChar char="○"/>
            </a:pPr>
            <a:r>
              <a:rPr lang="es-ES" sz="1800">
                <a:solidFill>
                  <a:schemeClr val="dk1"/>
                </a:solidFill>
              </a:rPr>
              <a:t>Corrientes pedagógicas: individualista-psicológica y social-filosófica</a:t>
            </a:r>
            <a:endParaRPr sz="1800">
              <a:solidFill>
                <a:schemeClr val="dk1"/>
              </a:solidFill>
            </a:endParaRPr>
          </a:p>
          <a:p>
            <a:pPr indent="-355600" lvl="0" marL="457200" marR="0" rtl="0" algn="l">
              <a:lnSpc>
                <a:spcPct val="115000"/>
              </a:lnSpc>
              <a:spcBef>
                <a:spcPts val="1000"/>
              </a:spcBef>
              <a:spcAft>
                <a:spcPts val="0"/>
              </a:spcAft>
              <a:buClr>
                <a:schemeClr val="dk1"/>
              </a:buClr>
              <a:buSzPts val="2000"/>
              <a:buChar char="●"/>
            </a:pPr>
            <a:r>
              <a:rPr lang="es-ES" sz="2000">
                <a:solidFill>
                  <a:schemeClr val="dk1"/>
                </a:solidFill>
              </a:rPr>
              <a:t>Rol de los intelectuales e intelectuales radicales</a:t>
            </a:r>
            <a:endParaRPr sz="2000">
              <a:solidFill>
                <a:schemeClr val="dk1"/>
              </a:solidFill>
            </a:endParaRPr>
          </a:p>
          <a:p>
            <a:pPr indent="-355600" lvl="0" marL="457200" rtl="0" algn="l">
              <a:lnSpc>
                <a:spcPct val="115000"/>
              </a:lnSpc>
              <a:spcBef>
                <a:spcPts val="1000"/>
              </a:spcBef>
              <a:spcAft>
                <a:spcPts val="0"/>
              </a:spcAft>
              <a:buClr>
                <a:schemeClr val="dk1"/>
              </a:buClr>
              <a:buSzPts val="2000"/>
              <a:buChar char="●"/>
            </a:pPr>
            <a:r>
              <a:rPr lang="es-ES" sz="2000">
                <a:solidFill>
                  <a:schemeClr val="dk1"/>
                </a:solidFill>
              </a:rPr>
              <a:t>Políticas educativas</a:t>
            </a:r>
            <a:endParaRPr sz="2000">
              <a:solidFill>
                <a:schemeClr val="dk1"/>
              </a:solidFill>
            </a:endParaRPr>
          </a:p>
          <a:p>
            <a:pPr indent="-342900" lvl="1" marL="914400" rtl="0" algn="l">
              <a:lnSpc>
                <a:spcPct val="115000"/>
              </a:lnSpc>
              <a:spcBef>
                <a:spcPts val="1000"/>
              </a:spcBef>
              <a:spcAft>
                <a:spcPts val="0"/>
              </a:spcAft>
              <a:buClr>
                <a:schemeClr val="dk1"/>
              </a:buClr>
              <a:buSzPts val="1800"/>
              <a:buChar char="○"/>
            </a:pPr>
            <a:r>
              <a:rPr lang="es-ES" sz="1800">
                <a:solidFill>
                  <a:schemeClr val="dk1"/>
                </a:solidFill>
              </a:rPr>
              <a:t>Dialogales: con las comunidades locales, la sociedad y el mundo</a:t>
            </a:r>
            <a:endParaRPr sz="1800">
              <a:solidFill>
                <a:schemeClr val="dk1"/>
              </a:solidFill>
            </a:endParaRPr>
          </a:p>
          <a:p>
            <a:pPr indent="-342900" lvl="1" marL="914400" rtl="0" algn="l">
              <a:lnSpc>
                <a:spcPct val="115000"/>
              </a:lnSpc>
              <a:spcBef>
                <a:spcPts val="1000"/>
              </a:spcBef>
              <a:spcAft>
                <a:spcPts val="0"/>
              </a:spcAft>
              <a:buClr>
                <a:schemeClr val="dk1"/>
              </a:buClr>
              <a:buSzPts val="1800"/>
              <a:buChar char="○"/>
            </a:pPr>
            <a:r>
              <a:rPr lang="es-ES" sz="1800">
                <a:solidFill>
                  <a:schemeClr val="dk1"/>
                </a:solidFill>
              </a:rPr>
              <a:t>Políticas tecnicistas: hibridación introduce la lógica privada en lo público</a:t>
            </a:r>
            <a:endParaRPr sz="1800">
              <a:solidFill>
                <a:schemeClr val="dk1"/>
              </a:solidFill>
            </a:endParaRPr>
          </a:p>
          <a:p>
            <a:pPr indent="0" lvl="0" marL="0" marR="0" rtl="0" algn="l">
              <a:lnSpc>
                <a:spcPct val="200000"/>
              </a:lnSpc>
              <a:spcBef>
                <a:spcPts val="1000"/>
              </a:spcBef>
              <a:spcAft>
                <a:spcPts val="0"/>
              </a:spcAft>
              <a:buNone/>
            </a:pPr>
            <a:r>
              <a:t/>
            </a:r>
            <a:endParaRPr sz="21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4"/>
          <p:cNvSpPr txBox="1"/>
          <p:nvPr/>
        </p:nvSpPr>
        <p:spPr>
          <a:xfrm>
            <a:off x="0" y="0"/>
            <a:ext cx="10693800" cy="7560000"/>
          </a:xfrm>
          <a:prstGeom prst="rect">
            <a:avLst/>
          </a:prstGeom>
          <a:blipFill rotWithShape="1">
            <a:blip r:embed="rId3">
              <a:alphaModFix/>
            </a:blip>
            <a:stretch>
              <a:fillRect b="0" l="0" r="0" t="0"/>
            </a:stretch>
          </a:blipFill>
          <a:ln>
            <a:noFill/>
          </a:ln>
        </p:spPr>
        <p:txBody>
          <a:bodyPr anchorCtr="1"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s-ES" sz="18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p:txBody>
      </p:sp>
      <p:cxnSp>
        <p:nvCxnSpPr>
          <p:cNvPr id="135" name="Google Shape;135;p4"/>
          <p:cNvCxnSpPr/>
          <p:nvPr/>
        </p:nvCxnSpPr>
        <p:spPr>
          <a:xfrm>
            <a:off x="720000" y="6120000"/>
            <a:ext cx="8820000" cy="0"/>
          </a:xfrm>
          <a:prstGeom prst="straightConnector1">
            <a:avLst/>
          </a:prstGeom>
          <a:noFill/>
          <a:ln cap="flat" cmpd="sng" w="36000">
            <a:solidFill>
              <a:srgbClr val="FFFFFF"/>
            </a:solidFill>
            <a:prstDash val="solid"/>
            <a:round/>
            <a:headEnd len="sm" w="sm" type="none"/>
            <a:tailEnd len="sm" w="sm" type="none"/>
          </a:ln>
        </p:spPr>
      </p:cxnSp>
      <p:sp>
        <p:nvSpPr>
          <p:cNvPr id="136" name="Google Shape;136;p4"/>
          <p:cNvSpPr txBox="1"/>
          <p:nvPr/>
        </p:nvSpPr>
        <p:spPr>
          <a:xfrm>
            <a:off x="3048000" y="715550"/>
            <a:ext cx="7176900" cy="560700"/>
          </a:xfrm>
          <a:prstGeom prst="rect">
            <a:avLst/>
          </a:prstGeom>
          <a:noFill/>
          <a:ln>
            <a:noFill/>
          </a:ln>
        </p:spPr>
        <p:txBody>
          <a:bodyPr anchorCtr="0" anchor="t" bIns="45000" lIns="90000" spcFirstLastPara="1" rIns="90000" wrap="square" tIns="45000">
            <a:noAutofit/>
          </a:bodyPr>
          <a:lstStyle/>
          <a:p>
            <a:pPr indent="0" lvl="0" marL="0" marR="0" rtl="0" algn="l">
              <a:lnSpc>
                <a:spcPct val="150000"/>
              </a:lnSpc>
              <a:spcBef>
                <a:spcPts val="1400"/>
              </a:spcBef>
              <a:spcAft>
                <a:spcPts val="0"/>
              </a:spcAft>
              <a:buClr>
                <a:schemeClr val="dk1"/>
              </a:buClr>
              <a:buSzPts val="1100"/>
              <a:buFont typeface="Arial"/>
              <a:buNone/>
            </a:pPr>
            <a:r>
              <a:rPr b="1" lang="es-ES" sz="2400">
                <a:solidFill>
                  <a:schemeClr val="dk1"/>
                </a:solidFill>
              </a:rPr>
              <a:t>Discusión</a:t>
            </a:r>
            <a:endParaRPr b="0" i="0" u="none" cap="none" strike="noStrike">
              <a:solidFill>
                <a:srgbClr val="000000"/>
              </a:solidFill>
              <a:latin typeface="Arial"/>
              <a:ea typeface="Arial"/>
              <a:cs typeface="Arial"/>
              <a:sym typeface="Arial"/>
            </a:endParaRPr>
          </a:p>
        </p:txBody>
      </p:sp>
      <p:sp>
        <p:nvSpPr>
          <p:cNvPr id="137" name="Google Shape;137;p4"/>
          <p:cNvSpPr txBox="1"/>
          <p:nvPr/>
        </p:nvSpPr>
        <p:spPr>
          <a:xfrm>
            <a:off x="647700" y="1407600"/>
            <a:ext cx="9658200" cy="6117300"/>
          </a:xfrm>
          <a:prstGeom prst="rect">
            <a:avLst/>
          </a:prstGeom>
          <a:noFill/>
          <a:ln>
            <a:noFill/>
          </a:ln>
        </p:spPr>
        <p:txBody>
          <a:bodyPr anchorCtr="0" anchor="t" bIns="45000" lIns="90000" spcFirstLastPara="1" rIns="90000" wrap="square" tIns="45000">
            <a:noAutofit/>
          </a:bodyPr>
          <a:lstStyle/>
          <a:p>
            <a:pPr indent="-355600" lvl="0" marL="457200" marR="0" rtl="0" algn="l">
              <a:lnSpc>
                <a:spcPct val="150000"/>
              </a:lnSpc>
              <a:spcBef>
                <a:spcPts val="1400"/>
              </a:spcBef>
              <a:spcAft>
                <a:spcPts val="0"/>
              </a:spcAft>
              <a:buClr>
                <a:schemeClr val="dk1"/>
              </a:buClr>
              <a:buSzPts val="2000"/>
              <a:buFont typeface="Arial"/>
              <a:buChar char="●"/>
            </a:pPr>
            <a:r>
              <a:rPr lang="es-ES" sz="2000">
                <a:solidFill>
                  <a:schemeClr val="dk1"/>
                </a:solidFill>
              </a:rPr>
              <a:t>Frente al modelo educativo normalizador, bancario, tecnicista y competencial (lo inexorable de la historia) existen y resisten </a:t>
            </a:r>
            <a:r>
              <a:rPr lang="es-ES" sz="2000">
                <a:solidFill>
                  <a:schemeClr val="dk1"/>
                </a:solidFill>
              </a:rPr>
              <a:t>alternativas </a:t>
            </a:r>
            <a:r>
              <a:rPr lang="es-ES" sz="2000">
                <a:solidFill>
                  <a:schemeClr val="dk1"/>
                </a:solidFill>
              </a:rPr>
              <a:t>pedagógicas sociales, </a:t>
            </a:r>
            <a:r>
              <a:rPr lang="es-ES" sz="2000">
                <a:solidFill>
                  <a:schemeClr val="dk1"/>
                </a:solidFill>
              </a:rPr>
              <a:t>dialogales, </a:t>
            </a:r>
            <a:r>
              <a:rPr lang="es-ES" sz="2000">
                <a:solidFill>
                  <a:schemeClr val="dk1"/>
                </a:solidFill>
              </a:rPr>
              <a:t>de concientización e indignación </a:t>
            </a:r>
            <a:r>
              <a:rPr lang="es-ES" sz="2000">
                <a:solidFill>
                  <a:schemeClr val="dk1"/>
                </a:solidFill>
              </a:rPr>
              <a:t>(lo problemático de la historia) </a:t>
            </a:r>
            <a:r>
              <a:rPr lang="es-ES" sz="2000">
                <a:solidFill>
                  <a:schemeClr val="dk1"/>
                </a:solidFill>
              </a:rPr>
              <a:t>apoyadas en nociones positivas de sujeto, libertad, autonomía y esperanza</a:t>
            </a:r>
            <a:endParaRPr sz="2000">
              <a:solidFill>
                <a:schemeClr val="dk1"/>
              </a:solidFill>
            </a:endParaRPr>
          </a:p>
          <a:p>
            <a:pPr indent="-355600" lvl="0" marL="457200" marR="0" rtl="0" algn="l">
              <a:lnSpc>
                <a:spcPct val="150000"/>
              </a:lnSpc>
              <a:spcBef>
                <a:spcPts val="1400"/>
              </a:spcBef>
              <a:spcAft>
                <a:spcPts val="0"/>
              </a:spcAft>
              <a:buClr>
                <a:schemeClr val="dk1"/>
              </a:buClr>
              <a:buSzPts val="2000"/>
              <a:buChar char="●"/>
            </a:pPr>
            <a:r>
              <a:rPr lang="es-ES" sz="2000">
                <a:solidFill>
                  <a:schemeClr val="dk1"/>
                </a:solidFill>
              </a:rPr>
              <a:t>La LUC ha redireccionado las políticas educativas reduciendo las asignaturas de desarrollo de pensamiento crítico y </a:t>
            </a:r>
            <a:r>
              <a:rPr lang="es-ES" sz="2000">
                <a:solidFill>
                  <a:schemeClr val="dk1"/>
                </a:solidFill>
              </a:rPr>
              <a:t>los espacios </a:t>
            </a:r>
            <a:r>
              <a:rPr lang="es-ES" sz="2000">
                <a:solidFill>
                  <a:schemeClr val="dk1"/>
                </a:solidFill>
              </a:rPr>
              <a:t>de participación (Consejos en Direcciones =&gt; ¿El Congreso y los Consejos de participación?)</a:t>
            </a:r>
            <a:endParaRPr sz="2000">
              <a:solidFill>
                <a:schemeClr val="dk1"/>
              </a:solidFill>
            </a:endParaRPr>
          </a:p>
          <a:p>
            <a:pPr indent="-355600" lvl="0" marL="457200" rtl="0" algn="l">
              <a:lnSpc>
                <a:spcPct val="150000"/>
              </a:lnSpc>
              <a:spcBef>
                <a:spcPts val="1400"/>
              </a:spcBef>
              <a:spcAft>
                <a:spcPts val="0"/>
              </a:spcAft>
              <a:buClr>
                <a:schemeClr val="dk1"/>
              </a:buClr>
              <a:buSzPts val="2000"/>
              <a:buChar char="●"/>
            </a:pPr>
            <a:r>
              <a:rPr lang="es-ES" sz="2000">
                <a:solidFill>
                  <a:schemeClr val="dk1"/>
                </a:solidFill>
              </a:rPr>
              <a:t>Los intelectuales (progresistas o conservadores) tuvieron un rol fundamental a lo largo de la historia para fundamentar los distintos modelos pedagógicos. El escenario actual exige la formación de educadores como intelectuales radicales </a:t>
            </a:r>
            <a:endParaRPr sz="2000">
              <a:solidFill>
                <a:schemeClr val="dk1"/>
              </a:solidFill>
            </a:endParaRPr>
          </a:p>
          <a:p>
            <a:pPr indent="0" lvl="0" marL="0" marR="0" rtl="0" algn="ctr">
              <a:lnSpc>
                <a:spcPct val="100000"/>
              </a:lnSpc>
              <a:spcBef>
                <a:spcPts val="1000"/>
              </a:spcBef>
              <a:spcAft>
                <a:spcPts val="0"/>
              </a:spcAft>
              <a:buClr>
                <a:srgbClr val="000000"/>
              </a:buClr>
              <a:buSzPts val="1300"/>
              <a:buFont typeface="Arial"/>
              <a:buNone/>
            </a:pPr>
            <a:r>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d430adbe2a_0_3"/>
          <p:cNvSpPr txBox="1"/>
          <p:nvPr/>
        </p:nvSpPr>
        <p:spPr>
          <a:xfrm>
            <a:off x="0" y="0"/>
            <a:ext cx="10693800" cy="7560000"/>
          </a:xfrm>
          <a:prstGeom prst="rect">
            <a:avLst/>
          </a:prstGeom>
          <a:blipFill rotWithShape="1">
            <a:blip r:embed="rId3">
              <a:alphaModFix/>
            </a:blip>
            <a:stretch>
              <a:fillRect b="0" l="0" r="0" t="0"/>
            </a:stretch>
          </a:blipFill>
          <a:ln>
            <a:noFill/>
          </a:ln>
        </p:spPr>
        <p:txBody>
          <a:bodyPr anchorCtr="1"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s-ES" sz="18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p:txBody>
      </p:sp>
      <p:cxnSp>
        <p:nvCxnSpPr>
          <p:cNvPr id="143" name="Google Shape;143;g2d430adbe2a_0_3"/>
          <p:cNvCxnSpPr/>
          <p:nvPr/>
        </p:nvCxnSpPr>
        <p:spPr>
          <a:xfrm>
            <a:off x="720000" y="6120000"/>
            <a:ext cx="8820000" cy="0"/>
          </a:xfrm>
          <a:prstGeom prst="straightConnector1">
            <a:avLst/>
          </a:prstGeom>
          <a:noFill/>
          <a:ln cap="flat" cmpd="sng" w="36000">
            <a:solidFill>
              <a:srgbClr val="FFFFFF"/>
            </a:solidFill>
            <a:prstDash val="solid"/>
            <a:round/>
            <a:headEnd len="sm" w="sm" type="none"/>
            <a:tailEnd len="sm" w="sm" type="none"/>
          </a:ln>
        </p:spPr>
      </p:cxnSp>
      <p:sp>
        <p:nvSpPr>
          <p:cNvPr id="144" name="Google Shape;144;g2d430adbe2a_0_3"/>
          <p:cNvSpPr txBox="1"/>
          <p:nvPr/>
        </p:nvSpPr>
        <p:spPr>
          <a:xfrm>
            <a:off x="3505200" y="563150"/>
            <a:ext cx="6263400" cy="541800"/>
          </a:xfrm>
          <a:prstGeom prst="rect">
            <a:avLst/>
          </a:prstGeom>
          <a:noFill/>
          <a:ln>
            <a:noFill/>
          </a:ln>
        </p:spPr>
        <p:txBody>
          <a:bodyPr anchorCtr="0" anchor="t" bIns="45000" lIns="90000" spcFirstLastPara="1" rIns="90000" wrap="square" tIns="45000">
            <a:noAutofit/>
          </a:bodyPr>
          <a:lstStyle/>
          <a:p>
            <a:pPr indent="0" lvl="0" marL="0" marR="0" rtl="0" algn="l">
              <a:lnSpc>
                <a:spcPct val="150000"/>
              </a:lnSpc>
              <a:spcBef>
                <a:spcPts val="1400"/>
              </a:spcBef>
              <a:spcAft>
                <a:spcPts val="0"/>
              </a:spcAft>
              <a:buClr>
                <a:schemeClr val="dk1"/>
              </a:buClr>
              <a:buSzPts val="1100"/>
              <a:buFont typeface="Arial"/>
              <a:buNone/>
            </a:pPr>
            <a:r>
              <a:rPr b="1" i="0" lang="es-ES" sz="2500" u="none" cap="none" strike="noStrike">
                <a:solidFill>
                  <a:schemeClr val="dk1"/>
                </a:solidFill>
                <a:latin typeface="Arial"/>
                <a:ea typeface="Arial"/>
                <a:cs typeface="Arial"/>
                <a:sym typeface="Arial"/>
              </a:rPr>
              <a:t>Algunas reflexiones </a:t>
            </a:r>
            <a:endParaRPr b="1" i="0" sz="4300" u="none" cap="none" strike="noStrike">
              <a:solidFill>
                <a:schemeClr val="dk1"/>
              </a:solidFill>
              <a:latin typeface="Arial"/>
              <a:ea typeface="Arial"/>
              <a:cs typeface="Arial"/>
              <a:sym typeface="Arial"/>
            </a:endParaRPr>
          </a:p>
          <a:p>
            <a:pPr indent="0" lvl="0" marL="0" marR="0" rtl="0" algn="ctr">
              <a:lnSpc>
                <a:spcPct val="100000"/>
              </a:lnSpc>
              <a:spcBef>
                <a:spcPts val="1000"/>
              </a:spcBef>
              <a:spcAft>
                <a:spcPts val="0"/>
              </a:spcAft>
              <a:buClr>
                <a:srgbClr val="000000"/>
              </a:buClr>
              <a:buSzPts val="1300"/>
              <a:buFont typeface="Arial"/>
              <a:buNone/>
            </a:pPr>
            <a:r>
              <a:t/>
            </a:r>
            <a:endParaRPr b="0" i="0" sz="1500" u="none" cap="none" strike="noStrike">
              <a:solidFill>
                <a:srgbClr val="000000"/>
              </a:solidFill>
              <a:latin typeface="Arial"/>
              <a:ea typeface="Arial"/>
              <a:cs typeface="Arial"/>
              <a:sym typeface="Arial"/>
            </a:endParaRPr>
          </a:p>
        </p:txBody>
      </p:sp>
      <p:sp>
        <p:nvSpPr>
          <p:cNvPr id="145" name="Google Shape;145;g2d430adbe2a_0_3"/>
          <p:cNvSpPr txBox="1"/>
          <p:nvPr/>
        </p:nvSpPr>
        <p:spPr>
          <a:xfrm>
            <a:off x="239925" y="1390650"/>
            <a:ext cx="10351800" cy="60564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1400"/>
              </a:spcBef>
              <a:spcAft>
                <a:spcPts val="0"/>
              </a:spcAft>
              <a:buNone/>
            </a:pPr>
            <a:r>
              <a:rPr lang="es-ES" sz="1800">
                <a:solidFill>
                  <a:schemeClr val="dk1"/>
                </a:solidFill>
              </a:rPr>
              <a:t>“</a:t>
            </a:r>
            <a:r>
              <a:rPr lang="es-ES" sz="1700">
                <a:solidFill>
                  <a:schemeClr val="dk1"/>
                </a:solidFill>
              </a:rPr>
              <a:t>Somos o nos volvemos educables porque, al mismo tiempo que constatamos experiencias negadoras de la libertad, verificamos también que l</a:t>
            </a:r>
            <a:r>
              <a:rPr lang="es-ES" sz="1700" u="sng">
                <a:solidFill>
                  <a:schemeClr val="dk1"/>
                </a:solidFill>
              </a:rPr>
              <a:t>a lucha por la libertad y la autonomía contra la opresión y la arbitrariedad </a:t>
            </a:r>
            <a:r>
              <a:rPr b="1" lang="es-ES" sz="1700" u="sng">
                <a:solidFill>
                  <a:schemeClr val="dk1"/>
                </a:solidFill>
              </a:rPr>
              <a:t>es posible</a:t>
            </a:r>
            <a:r>
              <a:rPr lang="es-ES" sz="1700" u="sng">
                <a:solidFill>
                  <a:schemeClr val="dk1"/>
                </a:solidFill>
              </a:rPr>
              <a:t>.</a:t>
            </a:r>
            <a:r>
              <a:rPr lang="es-ES" sz="1700">
                <a:solidFill>
                  <a:schemeClr val="dk1"/>
                </a:solidFill>
              </a:rPr>
              <a:t>”</a:t>
            </a:r>
            <a:r>
              <a:rPr lang="es-ES" sz="1800">
                <a:solidFill>
                  <a:schemeClr val="dk1"/>
                </a:solidFill>
              </a:rPr>
              <a:t> </a:t>
            </a:r>
            <a:r>
              <a:rPr lang="es-ES" sz="1500">
                <a:solidFill>
                  <a:schemeClr val="dk1"/>
                </a:solidFill>
              </a:rPr>
              <a:t>(Freire, </a:t>
            </a:r>
            <a:r>
              <a:rPr i="1" lang="es-ES" sz="1500">
                <a:solidFill>
                  <a:schemeClr val="dk1"/>
                </a:solidFill>
              </a:rPr>
              <a:t>Pedagogía de la indignación</a:t>
            </a:r>
            <a:r>
              <a:rPr lang="es-ES" sz="1500">
                <a:solidFill>
                  <a:schemeClr val="dk1"/>
                </a:solidFill>
              </a:rPr>
              <a:t>, 2012, p.158</a:t>
            </a:r>
            <a:r>
              <a:rPr lang="es-ES" sz="1900">
                <a:solidFill>
                  <a:schemeClr val="dk1"/>
                </a:solidFill>
              </a:rPr>
              <a:t>)</a:t>
            </a:r>
            <a:r>
              <a:rPr lang="es-ES" sz="2200">
                <a:solidFill>
                  <a:schemeClr val="dk1"/>
                </a:solidFill>
              </a:rPr>
              <a:t> </a:t>
            </a:r>
            <a:endParaRPr sz="2200">
              <a:solidFill>
                <a:schemeClr val="dk1"/>
              </a:solidFill>
            </a:endParaRPr>
          </a:p>
          <a:p>
            <a:pPr indent="-355600" lvl="0" marL="457200" marR="0" rtl="0" algn="l">
              <a:lnSpc>
                <a:spcPct val="115000"/>
              </a:lnSpc>
              <a:spcBef>
                <a:spcPts val="1400"/>
              </a:spcBef>
              <a:spcAft>
                <a:spcPts val="0"/>
              </a:spcAft>
              <a:buClr>
                <a:schemeClr val="dk1"/>
              </a:buClr>
              <a:buSzPts val="2000"/>
              <a:buChar char="●"/>
            </a:pPr>
            <a:r>
              <a:rPr lang="es-ES" sz="2000">
                <a:solidFill>
                  <a:schemeClr val="dk1"/>
                </a:solidFill>
              </a:rPr>
              <a:t>Se ha reducido la carga horaria de Pedagogía a la mitad en el CFE y en el Marco Curricular de la formación de grado de los educadores de 2023 se exige que desarrollen la competencia de “liderazgo pedagógico”</a:t>
            </a:r>
            <a:endParaRPr sz="2000">
              <a:solidFill>
                <a:schemeClr val="dk1"/>
              </a:solidFill>
            </a:endParaRPr>
          </a:p>
          <a:p>
            <a:pPr indent="-355600" lvl="0" marL="457200" marR="0" rtl="0" algn="l">
              <a:lnSpc>
                <a:spcPct val="115000"/>
              </a:lnSpc>
              <a:spcBef>
                <a:spcPts val="1400"/>
              </a:spcBef>
              <a:spcAft>
                <a:spcPts val="0"/>
              </a:spcAft>
              <a:buClr>
                <a:schemeClr val="dk1"/>
              </a:buClr>
              <a:buSzPts val="2000"/>
              <a:buChar char="●"/>
            </a:pPr>
            <a:r>
              <a:rPr lang="es-ES" sz="2000">
                <a:solidFill>
                  <a:schemeClr val="dk1"/>
                </a:solidFill>
              </a:rPr>
              <a:t>La mayoría de los intelectuales han dejado de lado la emancipación, lo que deja lugar en el campo discursivo a un mayor despliegue de una domesticación encubierta que es funcional al modelo tecnocrático neoliberal </a:t>
            </a:r>
            <a:endParaRPr sz="2000">
              <a:solidFill>
                <a:schemeClr val="dk1"/>
              </a:solidFill>
            </a:endParaRPr>
          </a:p>
          <a:p>
            <a:pPr indent="-355600" lvl="0" marL="457200" marR="0" rtl="0" algn="l">
              <a:lnSpc>
                <a:spcPct val="115000"/>
              </a:lnSpc>
              <a:spcBef>
                <a:spcPts val="1400"/>
              </a:spcBef>
              <a:spcAft>
                <a:spcPts val="0"/>
              </a:spcAft>
              <a:buClr>
                <a:schemeClr val="dk1"/>
              </a:buClr>
              <a:buSzPts val="2000"/>
              <a:buChar char="●"/>
            </a:pPr>
            <a:r>
              <a:rPr lang="es-ES" sz="2000">
                <a:solidFill>
                  <a:schemeClr val="dk1"/>
                </a:solidFill>
              </a:rPr>
              <a:t>Se debe fomentar la producción y recolección del pensamiento pedagógico, estimular su conocimiento y revisión para contextualizarlo a cada localidad y temporalidad</a:t>
            </a:r>
            <a:endParaRPr sz="2000">
              <a:solidFill>
                <a:schemeClr val="dk1"/>
              </a:solidFill>
            </a:endParaRPr>
          </a:p>
          <a:p>
            <a:pPr indent="0" lvl="0" marL="0" marR="0" rtl="0" algn="l">
              <a:lnSpc>
                <a:spcPct val="115000"/>
              </a:lnSpc>
              <a:spcBef>
                <a:spcPts val="1400"/>
              </a:spcBef>
              <a:spcAft>
                <a:spcPts val="0"/>
              </a:spcAft>
              <a:buNone/>
            </a:pPr>
            <a:r>
              <a:rPr lang="es-ES" sz="1700">
                <a:solidFill>
                  <a:schemeClr val="dk1"/>
                </a:solidFill>
              </a:rPr>
              <a:t>“Nuestra utopía, nuestra sana locura es crear un mundo donde el poder se fundamente de tal manera en la ética que, sin ella, se eche a perder y no sobreviva.</a:t>
            </a:r>
            <a:endParaRPr sz="1700">
              <a:solidFill>
                <a:schemeClr val="dk1"/>
              </a:solidFill>
            </a:endParaRPr>
          </a:p>
          <a:p>
            <a:pPr indent="0" lvl="0" marL="0" marR="0" rtl="0" algn="l">
              <a:lnSpc>
                <a:spcPct val="115000"/>
              </a:lnSpc>
              <a:spcBef>
                <a:spcPts val="1000"/>
              </a:spcBef>
              <a:spcAft>
                <a:spcPts val="0"/>
              </a:spcAft>
              <a:buNone/>
            </a:pPr>
            <a:r>
              <a:rPr lang="es-ES" sz="1700">
                <a:solidFill>
                  <a:schemeClr val="dk1"/>
                </a:solidFill>
              </a:rPr>
              <a:t>[...] tenemos en la cabeza, más o menos, el boceto del mundo en el que nos gustaría vivir. Esto es la utopía o el sueño que nos alienta a luchar” (</a:t>
            </a:r>
            <a:r>
              <a:rPr i="1" lang="es-ES" sz="1700">
                <a:solidFill>
                  <a:schemeClr val="dk1"/>
                </a:solidFill>
              </a:rPr>
              <a:t>Ibíd</a:t>
            </a:r>
            <a:r>
              <a:rPr lang="es-ES" sz="1700">
                <a:solidFill>
                  <a:schemeClr val="dk1"/>
                </a:solidFill>
              </a:rPr>
              <a:t>., p.169 y 171)</a:t>
            </a:r>
            <a:endParaRPr sz="17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pic>
        <p:nvPicPr>
          <p:cNvPr id="150" name="Google Shape;150;p6"/>
          <p:cNvPicPr preferRelativeResize="0"/>
          <p:nvPr/>
        </p:nvPicPr>
        <p:blipFill rotWithShape="1">
          <a:blip r:embed="rId3">
            <a:alphaModFix/>
          </a:blip>
          <a:srcRect b="0" l="0" r="0" t="0"/>
          <a:stretch/>
        </p:blipFill>
        <p:spPr>
          <a:xfrm>
            <a:off x="-122400" y="0"/>
            <a:ext cx="10693800" cy="7560000"/>
          </a:xfrm>
          <a:prstGeom prst="rect">
            <a:avLst/>
          </a:prstGeom>
          <a:noFill/>
          <a:ln>
            <a:noFill/>
          </a:ln>
        </p:spPr>
      </p:pic>
      <p:cxnSp>
        <p:nvCxnSpPr>
          <p:cNvPr id="151" name="Google Shape;151;p6"/>
          <p:cNvCxnSpPr/>
          <p:nvPr/>
        </p:nvCxnSpPr>
        <p:spPr>
          <a:xfrm>
            <a:off x="-35400" y="1800000"/>
            <a:ext cx="16500" cy="4753200"/>
          </a:xfrm>
          <a:prstGeom prst="straightConnector1">
            <a:avLst/>
          </a:prstGeom>
          <a:noFill/>
          <a:ln cap="flat" cmpd="sng" w="36000">
            <a:solidFill>
              <a:srgbClr val="FFFFFF"/>
            </a:solidFill>
            <a:prstDash val="solid"/>
            <a:round/>
            <a:headEnd len="sm" w="sm" type="none"/>
            <a:tailEnd len="sm" w="sm" type="none"/>
          </a:ln>
        </p:spPr>
      </p:cxnSp>
      <p:cxnSp>
        <p:nvCxnSpPr>
          <p:cNvPr id="152" name="Google Shape;152;p6"/>
          <p:cNvCxnSpPr/>
          <p:nvPr/>
        </p:nvCxnSpPr>
        <p:spPr>
          <a:xfrm>
            <a:off x="10481550" y="1836000"/>
            <a:ext cx="0" cy="4626600"/>
          </a:xfrm>
          <a:prstGeom prst="straightConnector1">
            <a:avLst/>
          </a:prstGeom>
          <a:noFill/>
          <a:ln cap="flat" cmpd="sng" w="36000">
            <a:solidFill>
              <a:srgbClr val="FFFFFF"/>
            </a:solidFill>
            <a:prstDash val="solid"/>
            <a:round/>
            <a:headEnd len="sm" w="sm" type="none"/>
            <a:tailEnd len="sm" w="sm" type="none"/>
          </a:ln>
        </p:spPr>
      </p:cxnSp>
      <p:sp>
        <p:nvSpPr>
          <p:cNvPr id="153" name="Google Shape;153;p6"/>
          <p:cNvSpPr txBox="1"/>
          <p:nvPr/>
        </p:nvSpPr>
        <p:spPr>
          <a:xfrm>
            <a:off x="3505200" y="704850"/>
            <a:ext cx="6610500" cy="523200"/>
          </a:xfrm>
          <a:prstGeom prst="rect">
            <a:avLst/>
          </a:prstGeom>
          <a:noFill/>
          <a:ln>
            <a:noFill/>
          </a:ln>
        </p:spPr>
        <p:txBody>
          <a:bodyPr anchorCtr="0" anchor="t" bIns="91425" lIns="91425" spcFirstLastPara="1" rIns="91425" wrap="square" tIns="91425">
            <a:spAutoFit/>
          </a:bodyPr>
          <a:lstStyle/>
          <a:p>
            <a:pPr indent="0" lvl="0" marL="0" marR="0" rtl="0" algn="l">
              <a:lnSpc>
                <a:spcPct val="150000"/>
              </a:lnSpc>
              <a:spcBef>
                <a:spcPts val="0"/>
              </a:spcBef>
              <a:spcAft>
                <a:spcPts val="1000"/>
              </a:spcAft>
              <a:buClr>
                <a:srgbClr val="000000"/>
              </a:buClr>
              <a:buSzPts val="2000"/>
              <a:buFont typeface="Arial"/>
              <a:buNone/>
            </a:pPr>
            <a:r>
              <a:rPr b="1" i="0" lang="es-ES" sz="2200" u="none" cap="none" strike="noStrike">
                <a:solidFill>
                  <a:schemeClr val="lt1"/>
                </a:solidFill>
              </a:rPr>
              <a:t>Referencias bibliográficas</a:t>
            </a:r>
            <a:endParaRPr b="1" i="0" sz="2400" u="none" cap="none" strike="noStrike">
              <a:solidFill>
                <a:schemeClr val="lt1"/>
              </a:solidFill>
            </a:endParaRPr>
          </a:p>
        </p:txBody>
      </p:sp>
      <p:sp>
        <p:nvSpPr>
          <p:cNvPr id="154" name="Google Shape;154;p6"/>
          <p:cNvSpPr txBox="1"/>
          <p:nvPr/>
        </p:nvSpPr>
        <p:spPr>
          <a:xfrm>
            <a:off x="86400" y="1455000"/>
            <a:ext cx="10263900" cy="6004800"/>
          </a:xfrm>
          <a:prstGeom prst="rect">
            <a:avLst/>
          </a:prstGeom>
          <a:noFill/>
          <a:ln>
            <a:noFill/>
          </a:ln>
        </p:spPr>
        <p:txBody>
          <a:bodyPr anchorCtr="0" anchor="t" bIns="45000" lIns="90000" spcFirstLastPara="1" rIns="90000" wrap="square" tIns="45000">
            <a:noAutofit/>
          </a:bodyPr>
          <a:lstStyle/>
          <a:p>
            <a:pPr indent="-363598" lvl="0" marL="363598" rtl="0" algn="l">
              <a:spcBef>
                <a:spcPts val="1000"/>
              </a:spcBef>
              <a:spcAft>
                <a:spcPts val="0"/>
              </a:spcAft>
              <a:buClr>
                <a:schemeClr val="dk1"/>
              </a:buClr>
              <a:buSzPts val="1100"/>
              <a:buFont typeface="Arial"/>
              <a:buNone/>
            </a:pPr>
            <a:r>
              <a:rPr lang="es-ES" sz="1000">
                <a:solidFill>
                  <a:srgbClr val="FFFFFF"/>
                </a:solidFill>
              </a:rPr>
              <a:t>Arcila, S., Gómez, M., Gómez, K., Gómez, R., &amp; Urrego, M. (2015). «La influencia de la teología de la liberación en el pensamiento pedagógico de Paulo Freire y de Luis Óscar Londoño Zapata». El ágora USB, Medellín, Colombia 15 (1), pp. 291-315. Disponible en: http://www.scielo.org.co/pdf/agor/v15n1/v16n1a16.pdf</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Arias, S. (2020). La propuesta de Paulo Freire en Educación como práctica de la libertad – Análisis de su pedagogía y su práctica. Monografía de Teorías Pedagógicas Contemporáneas de la Licenciatura de Ciencias de la Educación de la FHCE-Udelar.</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Brubacher, J. (1985). XIII. John Dewey (1859-1952). En Château, J. (1985). Los grandes pedagogos. México, Fondo de Cultura Económica.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Claparède, E. (1965). La escuela y la psicología. Buenos Aires, Losada.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Plancke, R. (1985). XI. Ovide Décroly (1871-1932). En Château, J. (1985). Los grandes pedagogos. México, Fondo de Cultura Económica.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Donghi, T. (1985). Historia contemporánea de América Latina. España, Madrid: Alianza Editorial.</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Dussel, I. y Caruso, M. (1999). La invención del aula. Buenos Aires, Santiallana.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Foucault, M. (2002). Vigilar y castigar. Buenos Aires, Siglo XXI Editores.</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Foucault, M. (2006). Seguridad, territorio y población.</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Foucault, M. (2021). Del gobiernos de los vivos. Curso en el Collège de France (1979-1980). Buenos Aires, Fondo de Cultura Económica.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chemeClr val="lt1"/>
                </a:solidFill>
              </a:rPr>
              <a:t>Freire, P. (2012). Pedagogía de la indignación. Cartas pedagógicas en un mundo revuelto. Argentina, Buenos Aires, Siglo XXI.</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Freire, P. (2015). Educación como práctica de la libertad. Argentina, Buenos Aires, Siglo XXI.</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Gramsci, A. (s/f). «Cuaderno 8, Estructura y bloque histórico». En Rendueles, C. (2017) Antonio Gramsci. Escritos. Antología. (pp. 202-203). España, Madrid: Alianza Editorial.</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Jesualdo (1968). Los fundamentos de la Nueva Pedagogía. Venezuela, Caracas: Ediciones de la Biblioteca Universidad Central de Venezuela.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Mbembe, A. (2006). « Nécropolitique », Raisons politiques, nº 21, p. 29-60.</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McNall, E. (1983). Civilizaciones de Occidente. Su historia y su cultura. España, Barcelona: Editorial Siglo Veinte.</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Puiggrós, A. (1990). Sujetos, disciplina y currículum en los orígenes del sistema educativo argentino. Argentina, Buenos Aires: Galerna.</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Silva, S. (2009). La Teología de la Liberación. Teología y vida, 50(1-2), 93-116. Disponible en: https://dx.doi.org/10.4067/S0049-34492009000100008</a:t>
            </a:r>
            <a:endParaRPr sz="1000">
              <a:solidFill>
                <a:srgbClr val="FFFFFF"/>
              </a:solidFill>
            </a:endParaRPr>
          </a:p>
          <a:p>
            <a:pPr indent="-363598" lvl="0" marL="363598" rtl="0" algn="l">
              <a:spcBef>
                <a:spcPts val="1000"/>
              </a:spcBef>
              <a:spcAft>
                <a:spcPts val="0"/>
              </a:spcAft>
              <a:buClr>
                <a:schemeClr val="dk1"/>
              </a:buClr>
              <a:buSzPts val="1100"/>
              <a:buFont typeface="Arial"/>
              <a:buNone/>
            </a:pPr>
            <a:r>
              <a:rPr lang="es-ES" sz="1000">
                <a:solidFill>
                  <a:srgbClr val="FFFFFF"/>
                </a:solidFill>
              </a:rPr>
              <a:t>Sosa, J. (1968). Los fundamentos de la Nueva Pedagogía. Venezuela: Ediciones de la Biblioteca Universidad Central de Venezuela.</a:t>
            </a:r>
            <a:endParaRPr sz="1000">
              <a:solidFill>
                <a:srgbClr val="FFFFFF"/>
              </a:solidFill>
            </a:endParaRPr>
          </a:p>
          <a:p>
            <a:pPr indent="-363598" lvl="0" marL="363598" rtl="0" algn="l">
              <a:spcBef>
                <a:spcPts val="1000"/>
              </a:spcBef>
              <a:spcAft>
                <a:spcPts val="1000"/>
              </a:spcAft>
              <a:buClr>
                <a:schemeClr val="dk1"/>
              </a:buClr>
              <a:buSzPts val="1100"/>
              <a:buFont typeface="Arial"/>
              <a:buNone/>
            </a:pPr>
            <a:r>
              <a:rPr lang="es-ES" sz="1000">
                <a:solidFill>
                  <a:srgbClr val="FFFFFF"/>
                </a:solidFill>
              </a:rPr>
              <a:t>Toledo, F. Arias, S. y Laborier, P. (2024). «Introduction: 50 ans après les coups d'État en Uruguay et au Chili, quels défis pour les politiques éducatives et la démocratisation des institutions ?», IdeAs, 23, publicado el 01 febrero 2024. Disponible en: https://doi.org/10.4000/ideas.17522 </a:t>
            </a:r>
            <a:endParaRPr sz="10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2023-05-05T11:50:58Z</dcterms:created>
</cp:coreProperties>
</file>