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7559675" cx="104394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j7r6fLeMtOoRGXkf4ANrOMFSLm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d41f0bff32_0_3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d41f0bff32_0_3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d43029577e_0_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2d43029577e_0_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41f0bff32_0_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2d41f0bff32_0_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41f0bff32_0_2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d41f0bff32_0_2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d43029577e_0_1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d43029577e_0_1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d41f0bff32_0_2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2d41f0bff32_0_2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title"/>
          </p:nvPr>
        </p:nvSpPr>
        <p:spPr>
          <a:xfrm>
            <a:off x="522000" y="301320"/>
            <a:ext cx="9395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522000" y="1768680"/>
            <a:ext cx="9395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1" type="ftr"/>
          </p:nvPr>
        </p:nvSpPr>
        <p:spPr>
          <a:xfrm>
            <a:off x="3570480" y="6886800"/>
            <a:ext cx="330912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2" type="sldNum"/>
          </p:nvPr>
        </p:nvSpPr>
        <p:spPr>
          <a:xfrm>
            <a:off x="748548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6" name="Google Shape;16;p10"/>
          <p:cNvSpPr txBox="1"/>
          <p:nvPr>
            <p:ph idx="10" type="dt"/>
          </p:nvPr>
        </p:nvSpPr>
        <p:spPr>
          <a:xfrm>
            <a:off x="52200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522000" y="301320"/>
            <a:ext cx="9395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>
            <a:off x="522000" y="1768680"/>
            <a:ext cx="9395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2" type="body"/>
          </p:nvPr>
        </p:nvSpPr>
        <p:spPr>
          <a:xfrm>
            <a:off x="522000" y="4059000"/>
            <a:ext cx="9395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570480" y="6886800"/>
            <a:ext cx="330912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748548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74" name="Google Shape;74;p19"/>
          <p:cNvSpPr txBox="1"/>
          <p:nvPr>
            <p:ph idx="10" type="dt"/>
          </p:nvPr>
        </p:nvSpPr>
        <p:spPr>
          <a:xfrm>
            <a:off x="52200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522000" y="301320"/>
            <a:ext cx="9395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522000" y="1768680"/>
            <a:ext cx="458496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2" type="body"/>
          </p:nvPr>
        </p:nvSpPr>
        <p:spPr>
          <a:xfrm>
            <a:off x="5336640" y="1768680"/>
            <a:ext cx="458496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3" type="body"/>
          </p:nvPr>
        </p:nvSpPr>
        <p:spPr>
          <a:xfrm>
            <a:off x="522000" y="4059000"/>
            <a:ext cx="458496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4" type="body"/>
          </p:nvPr>
        </p:nvSpPr>
        <p:spPr>
          <a:xfrm>
            <a:off x="5336640" y="4059000"/>
            <a:ext cx="458496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1" type="ftr"/>
          </p:nvPr>
        </p:nvSpPr>
        <p:spPr>
          <a:xfrm>
            <a:off x="3570480" y="6886800"/>
            <a:ext cx="330912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748548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83" name="Google Shape;83;p20"/>
          <p:cNvSpPr txBox="1"/>
          <p:nvPr>
            <p:ph idx="10" type="dt"/>
          </p:nvPr>
        </p:nvSpPr>
        <p:spPr>
          <a:xfrm>
            <a:off x="52200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522000" y="301320"/>
            <a:ext cx="9395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522000" y="1768680"/>
            <a:ext cx="30250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2" type="body"/>
          </p:nvPr>
        </p:nvSpPr>
        <p:spPr>
          <a:xfrm>
            <a:off x="3698640" y="1768680"/>
            <a:ext cx="30250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3" type="body"/>
          </p:nvPr>
        </p:nvSpPr>
        <p:spPr>
          <a:xfrm>
            <a:off x="6875280" y="1768680"/>
            <a:ext cx="30250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4" type="body"/>
          </p:nvPr>
        </p:nvSpPr>
        <p:spPr>
          <a:xfrm>
            <a:off x="522000" y="4059000"/>
            <a:ext cx="30250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5" type="body"/>
          </p:nvPr>
        </p:nvSpPr>
        <p:spPr>
          <a:xfrm>
            <a:off x="3698640" y="4059000"/>
            <a:ext cx="30250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6" type="body"/>
          </p:nvPr>
        </p:nvSpPr>
        <p:spPr>
          <a:xfrm>
            <a:off x="6875280" y="4059000"/>
            <a:ext cx="30250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1" type="ftr"/>
          </p:nvPr>
        </p:nvSpPr>
        <p:spPr>
          <a:xfrm>
            <a:off x="3570480" y="6886800"/>
            <a:ext cx="330912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748548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94" name="Google Shape;94;p21"/>
          <p:cNvSpPr txBox="1"/>
          <p:nvPr>
            <p:ph idx="10" type="dt"/>
          </p:nvPr>
        </p:nvSpPr>
        <p:spPr>
          <a:xfrm>
            <a:off x="52200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522000" y="301320"/>
            <a:ext cx="9395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522000" y="1768680"/>
            <a:ext cx="9395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1" type="ftr"/>
          </p:nvPr>
        </p:nvSpPr>
        <p:spPr>
          <a:xfrm>
            <a:off x="3570480" y="6886800"/>
            <a:ext cx="330912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748548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2" name="Google Shape;22;p11"/>
          <p:cNvSpPr txBox="1"/>
          <p:nvPr>
            <p:ph idx="10" type="dt"/>
          </p:nvPr>
        </p:nvSpPr>
        <p:spPr>
          <a:xfrm>
            <a:off x="52200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idx="11" type="ftr"/>
          </p:nvPr>
        </p:nvSpPr>
        <p:spPr>
          <a:xfrm>
            <a:off x="3570480" y="6886800"/>
            <a:ext cx="330912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2" type="sldNum"/>
          </p:nvPr>
        </p:nvSpPr>
        <p:spPr>
          <a:xfrm>
            <a:off x="748548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52200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522000" y="301320"/>
            <a:ext cx="9395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522000" y="1768680"/>
            <a:ext cx="458496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2" type="body"/>
          </p:nvPr>
        </p:nvSpPr>
        <p:spPr>
          <a:xfrm>
            <a:off x="5336640" y="1768680"/>
            <a:ext cx="458496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3570480" y="6886800"/>
            <a:ext cx="330912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748548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52200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type="title"/>
          </p:nvPr>
        </p:nvSpPr>
        <p:spPr>
          <a:xfrm>
            <a:off x="522000" y="301320"/>
            <a:ext cx="9395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1" type="ftr"/>
          </p:nvPr>
        </p:nvSpPr>
        <p:spPr>
          <a:xfrm>
            <a:off x="3570480" y="6886800"/>
            <a:ext cx="330912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748548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52200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/>
          <p:nvPr>
            <p:ph idx="1" type="subTitle"/>
          </p:nvPr>
        </p:nvSpPr>
        <p:spPr>
          <a:xfrm>
            <a:off x="522000" y="301320"/>
            <a:ext cx="9395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1" type="ftr"/>
          </p:nvPr>
        </p:nvSpPr>
        <p:spPr>
          <a:xfrm>
            <a:off x="3570480" y="6886800"/>
            <a:ext cx="330912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2" type="sldNum"/>
          </p:nvPr>
        </p:nvSpPr>
        <p:spPr>
          <a:xfrm>
            <a:off x="748548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3" name="Google Shape;43;p15"/>
          <p:cNvSpPr txBox="1"/>
          <p:nvPr>
            <p:ph idx="10" type="dt"/>
          </p:nvPr>
        </p:nvSpPr>
        <p:spPr>
          <a:xfrm>
            <a:off x="52200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>
            <a:off x="522000" y="301320"/>
            <a:ext cx="9395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522000" y="1768680"/>
            <a:ext cx="458496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2" type="body"/>
          </p:nvPr>
        </p:nvSpPr>
        <p:spPr>
          <a:xfrm>
            <a:off x="5336640" y="1768680"/>
            <a:ext cx="458496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3" type="body"/>
          </p:nvPr>
        </p:nvSpPr>
        <p:spPr>
          <a:xfrm>
            <a:off x="522000" y="4059000"/>
            <a:ext cx="458496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1" type="ftr"/>
          </p:nvPr>
        </p:nvSpPr>
        <p:spPr>
          <a:xfrm>
            <a:off x="3570480" y="6886800"/>
            <a:ext cx="330912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2" type="sldNum"/>
          </p:nvPr>
        </p:nvSpPr>
        <p:spPr>
          <a:xfrm>
            <a:off x="748548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52200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/>
          <p:nvPr>
            <p:ph type="title"/>
          </p:nvPr>
        </p:nvSpPr>
        <p:spPr>
          <a:xfrm>
            <a:off x="522000" y="301320"/>
            <a:ext cx="9395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" type="body"/>
          </p:nvPr>
        </p:nvSpPr>
        <p:spPr>
          <a:xfrm>
            <a:off x="522000" y="1768680"/>
            <a:ext cx="458496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2" type="body"/>
          </p:nvPr>
        </p:nvSpPr>
        <p:spPr>
          <a:xfrm>
            <a:off x="5336640" y="1768680"/>
            <a:ext cx="458496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3" type="body"/>
          </p:nvPr>
        </p:nvSpPr>
        <p:spPr>
          <a:xfrm>
            <a:off x="5336640" y="4059000"/>
            <a:ext cx="458496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1" type="ftr"/>
          </p:nvPr>
        </p:nvSpPr>
        <p:spPr>
          <a:xfrm>
            <a:off x="3570480" y="6886800"/>
            <a:ext cx="330912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2" type="sldNum"/>
          </p:nvPr>
        </p:nvSpPr>
        <p:spPr>
          <a:xfrm>
            <a:off x="748548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9" name="Google Shape;59;p17"/>
          <p:cNvSpPr txBox="1"/>
          <p:nvPr>
            <p:ph idx="10" type="dt"/>
          </p:nvPr>
        </p:nvSpPr>
        <p:spPr>
          <a:xfrm>
            <a:off x="52200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522000" y="301320"/>
            <a:ext cx="9395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" type="body"/>
          </p:nvPr>
        </p:nvSpPr>
        <p:spPr>
          <a:xfrm>
            <a:off x="522000" y="1768680"/>
            <a:ext cx="458496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2" type="body"/>
          </p:nvPr>
        </p:nvSpPr>
        <p:spPr>
          <a:xfrm>
            <a:off x="5336640" y="1768680"/>
            <a:ext cx="458496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3" type="body"/>
          </p:nvPr>
        </p:nvSpPr>
        <p:spPr>
          <a:xfrm>
            <a:off x="522000" y="4059000"/>
            <a:ext cx="9395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1" type="ftr"/>
          </p:nvPr>
        </p:nvSpPr>
        <p:spPr>
          <a:xfrm>
            <a:off x="3570480" y="6886800"/>
            <a:ext cx="330912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748548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SzPts val="1400"/>
              <a:buFont typeface="Times New Roman"/>
              <a:buNone/>
              <a:defRPr b="0" sz="14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67" name="Google Shape;67;p18"/>
          <p:cNvSpPr txBox="1"/>
          <p:nvPr>
            <p:ph idx="10" type="dt"/>
          </p:nvPr>
        </p:nvSpPr>
        <p:spPr>
          <a:xfrm>
            <a:off x="52200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522000" y="301320"/>
            <a:ext cx="9395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522000" y="1768680"/>
            <a:ext cx="9395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52200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570480" y="6886800"/>
            <a:ext cx="330912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7485480" y="6886800"/>
            <a:ext cx="2432160" cy="520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hyperlink" Target="https://doi.org/10.4324/9780429495670" TargetMode="External"/><Relationship Id="rId5" Type="http://schemas.openxmlformats.org/officeDocument/2006/relationships/hyperlink" Target="https://www.revistaanfibia.com/javier-milei-la-batalla-cultural-de-las-nuevas-derechas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hyperlink" Target="https://www.anep.edu.uy/sites/default/files/images/Archivos/publicaciones/Marco-Curricular-Nacional-2022/MCN%202%20Agosto%202022%20v13.pdf" TargetMode="External"/><Relationship Id="rId5" Type="http://schemas.openxmlformats.org/officeDocument/2006/relationships/hyperlink" Target="https://www.montevideo.com.uy/En-Perspectiva/Aristimuno-sobre-cuestionamientos-por-mercantilizacion-de-la-educacion--Es-un-eslogan--uc832710#" TargetMode="External"/><Relationship Id="rId6" Type="http://schemas.openxmlformats.org/officeDocument/2006/relationships/hyperlink" Target="https://www.impo.com.uy/bases/leyes/19889-2020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hyperlink" Target="mailto:dz.victoria@gmail.com" TargetMode="External"/><Relationship Id="rId5" Type="http://schemas.openxmlformats.org/officeDocument/2006/relationships/hyperlink" Target="mailto:dz.victoria@gmail.com" TargetMode="External"/><Relationship Id="rId6" Type="http://schemas.openxmlformats.org/officeDocument/2006/relationships/hyperlink" Target="mailto:morchioadrian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fhce.edu.uy/oded/getrafeep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280" y="0"/>
            <a:ext cx="1069344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2248275" y="6141950"/>
            <a:ext cx="67746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FFFFFF"/>
                </a:solidFill>
              </a:rPr>
              <a:t>Victoria Díaz Reyes-Katherine Montenegro-Adrián Morchio</a:t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FFFFFF"/>
                </a:solidFill>
              </a:rPr>
              <a:t>15 de octubre</a:t>
            </a:r>
            <a:r>
              <a:rPr lang="es-ES" sz="1800">
                <a:solidFill>
                  <a:srgbClr val="FFFFFF"/>
                </a:solidFill>
              </a:rPr>
              <a:t> de 2024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4">
            <a:alphaModFix/>
          </a:blip>
          <a:srcRect b="24544" l="0" r="0" t="0"/>
          <a:stretch/>
        </p:blipFill>
        <p:spPr>
          <a:xfrm>
            <a:off x="5266360" y="314725"/>
            <a:ext cx="4917240" cy="524771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331950" y="2112475"/>
            <a:ext cx="46926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lt1"/>
                </a:solidFill>
              </a:rPr>
              <a:t>Sujeto neoliberal y neoconservador 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lt1"/>
                </a:solidFill>
              </a:rPr>
              <a:t>en el marco de las pol</a:t>
            </a:r>
            <a:r>
              <a:rPr b="1" lang="es-ES" sz="1800">
                <a:solidFill>
                  <a:schemeClr val="lt1"/>
                </a:solidFill>
              </a:rPr>
              <a:t>íticas educativas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lt1"/>
                </a:solidFill>
              </a:rPr>
              <a:t>implementadas por el gobierno de “nueva derecha” en Uruguay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lt1"/>
                </a:solidFill>
              </a:rPr>
              <a:t> ¿Muerte de la utopía y el ocaso de la búsqueda de la emancipación en las prácticas educativas?</a:t>
            </a:r>
            <a:endParaRPr b="1" sz="1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2400" y="0"/>
            <a:ext cx="106938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1440000" y="1836000"/>
            <a:ext cx="7725900" cy="55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600" lvl="0" marL="3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s-ES" sz="1100">
                <a:solidFill>
                  <a:srgbClr val="FFFFFF"/>
                </a:solidFill>
              </a:rPr>
              <a:t>lfieri, E. y Zaldivar Carrillo, M. E.  (2021). </a:t>
            </a:r>
            <a:r>
              <a:rPr i="1" lang="es-ES" sz="1100">
                <a:solidFill>
                  <a:srgbClr val="FFFFFF"/>
                </a:solidFill>
              </a:rPr>
              <a:t>La crisis del capitalismo actual y los desafíos de las educaciones populares. Una mirada en clave marxista</a:t>
            </a:r>
            <a:r>
              <a:rPr lang="es-ES" sz="1100">
                <a:solidFill>
                  <a:srgbClr val="FFFFFF"/>
                </a:solidFill>
              </a:rPr>
              <a:t>. En Alfieri, E; Lázaro, F y Santana, F. (Coord.). Educación popular en el siglo XXI. Entre los desafíos del capitalismo actual y la construcción de la esperanza. (pp. 255-275). Buenos Aires: El Colectivo. </a:t>
            </a:r>
            <a:endParaRPr sz="1100">
              <a:solidFill>
                <a:srgbClr val="FFFFFF"/>
              </a:solidFill>
            </a:endParaRPr>
          </a:p>
          <a:p>
            <a:pPr indent="-360000" lvl="0" marL="360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>
                <a:solidFill>
                  <a:srgbClr val="FFFFFF"/>
                </a:solidFill>
              </a:rPr>
              <a:t>Giroux, H. 2011. </a:t>
            </a:r>
            <a:r>
              <a:rPr i="1" lang="es-ES" sz="1100">
                <a:solidFill>
                  <a:srgbClr val="FFFFFF"/>
                </a:solidFill>
              </a:rPr>
              <a:t>Teachers as Transformative Intellectuals</a:t>
            </a:r>
            <a:r>
              <a:rPr lang="es-ES" sz="1100">
                <a:solidFill>
                  <a:srgbClr val="FFFFFF"/>
                </a:solidFill>
              </a:rPr>
              <a:t>. En (1st Edition.) Thinking About Schools: A Foundations of Education Reader, edited by Blair Hilty. Routledge. Disponible en &lt;</a:t>
            </a:r>
            <a:r>
              <a:rPr lang="es-ES" sz="11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https://doi.org/10.4324/9780429495670</a:t>
            </a:r>
            <a:r>
              <a:rPr lang="es-ES" sz="1100">
                <a:solidFill>
                  <a:srgbClr val="FFFFFF"/>
                </a:solidFill>
              </a:rPr>
              <a:t>&gt;</a:t>
            </a:r>
            <a:endParaRPr sz="1100">
              <a:solidFill>
                <a:srgbClr val="FFFFFF"/>
              </a:solidFill>
            </a:endParaRPr>
          </a:p>
          <a:p>
            <a:pPr indent="-360000" lvl="0" marL="360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>
                <a:solidFill>
                  <a:srgbClr val="FFFFFF"/>
                </a:solidFill>
              </a:rPr>
              <a:t>Laje, A.  (2023). </a:t>
            </a:r>
            <a:r>
              <a:rPr i="1" lang="es-ES" sz="1100">
                <a:solidFill>
                  <a:srgbClr val="FFFFFF"/>
                </a:solidFill>
              </a:rPr>
              <a:t>La batalla cultural. Reflexiones críticas para una nueva derecha</a:t>
            </a:r>
            <a:r>
              <a:rPr lang="es-ES" sz="1100">
                <a:solidFill>
                  <a:srgbClr val="FFFFFF"/>
                </a:solidFill>
              </a:rPr>
              <a:t>. Hojas del Sur.</a:t>
            </a:r>
            <a:endParaRPr sz="1100">
              <a:solidFill>
                <a:srgbClr val="FFFFFF"/>
              </a:solidFill>
            </a:endParaRPr>
          </a:p>
          <a:p>
            <a:pPr indent="-360000" lvl="0" marL="360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>
                <a:solidFill>
                  <a:srgbClr val="FFFFFF"/>
                </a:solidFill>
                <a:highlight>
                  <a:srgbClr val="434343"/>
                </a:highlight>
              </a:rPr>
              <a:t>Laval, C. (2004). </a:t>
            </a:r>
            <a:r>
              <a:rPr i="1" lang="es-ES" sz="1100">
                <a:solidFill>
                  <a:srgbClr val="FFFFFF"/>
                </a:solidFill>
                <a:highlight>
                  <a:srgbClr val="434343"/>
                </a:highlight>
              </a:rPr>
              <a:t>La escuela no es una empresa</a:t>
            </a:r>
            <a:r>
              <a:rPr lang="es-ES" sz="1100">
                <a:solidFill>
                  <a:srgbClr val="FFFFFF"/>
                </a:solidFill>
                <a:highlight>
                  <a:srgbClr val="434343"/>
                </a:highlight>
              </a:rPr>
              <a:t>. Barcelona: Paidós. </a:t>
            </a:r>
            <a:endParaRPr sz="1100">
              <a:solidFill>
                <a:srgbClr val="FFFFFF"/>
              </a:solidFill>
              <a:highlight>
                <a:srgbClr val="434343"/>
              </a:highlight>
            </a:endParaRPr>
          </a:p>
          <a:p>
            <a:pPr indent="-360000" lvl="0" marL="360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>
                <a:solidFill>
                  <a:srgbClr val="FFFFFF"/>
                </a:solidFill>
                <a:highlight>
                  <a:srgbClr val="434343"/>
                </a:highlight>
              </a:rPr>
              <a:t>Laval, C y Dardot, P. (2013). </a:t>
            </a:r>
            <a:r>
              <a:rPr i="1" lang="es-ES" sz="1100">
                <a:solidFill>
                  <a:srgbClr val="FFFFFF"/>
                </a:solidFill>
                <a:highlight>
                  <a:srgbClr val="434343"/>
                </a:highlight>
              </a:rPr>
              <a:t>La nueva razón del mundo</a:t>
            </a:r>
            <a:r>
              <a:rPr lang="es-ES" sz="1100">
                <a:solidFill>
                  <a:srgbClr val="FFFFFF"/>
                </a:solidFill>
                <a:highlight>
                  <a:srgbClr val="434343"/>
                </a:highlight>
              </a:rPr>
              <a:t>. Editorial Gedisa.</a:t>
            </a:r>
            <a:endParaRPr sz="1100">
              <a:solidFill>
                <a:srgbClr val="FFFFFF"/>
              </a:solidFill>
              <a:highlight>
                <a:srgbClr val="434343"/>
              </a:highlight>
            </a:endParaRPr>
          </a:p>
          <a:p>
            <a:pPr indent="-360000" lvl="0" marL="360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>
                <a:solidFill>
                  <a:srgbClr val="FFFFFF"/>
                </a:solidFill>
              </a:rPr>
              <a:t>Merklen, Denis (2013). </a:t>
            </a:r>
            <a:r>
              <a:rPr i="1" lang="es-ES" sz="1100">
                <a:solidFill>
                  <a:srgbClr val="FFFFFF"/>
                </a:solidFill>
              </a:rPr>
              <a:t>Las dinámicas contemporáneas de la individuación</a:t>
            </a:r>
            <a:r>
              <a:rPr lang="es-ES" sz="1100">
                <a:solidFill>
                  <a:srgbClr val="FFFFFF"/>
                </a:solidFill>
              </a:rPr>
              <a:t>. En Castel, R.; Kessler, G.; Merklen, D. y Murard, N. Individuación, precariedad, inseguridad, ¿Desinstitucionalización del presente? (pp. 45-86). Buenos Aires: Paidós.</a:t>
            </a:r>
            <a:endParaRPr sz="1100">
              <a:solidFill>
                <a:srgbClr val="FFFFFF"/>
              </a:solidFill>
            </a:endParaRPr>
          </a:p>
          <a:p>
            <a:pPr indent="-360000" lvl="0" marL="360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>
                <a:solidFill>
                  <a:srgbClr val="FFFFFF"/>
                </a:solidFill>
              </a:rPr>
              <a:t>Puiggrós, A. (2023). </a:t>
            </a:r>
            <a:r>
              <a:rPr i="1" lang="es-ES" sz="1100">
                <a:solidFill>
                  <a:srgbClr val="FFFFFF"/>
                </a:solidFill>
              </a:rPr>
              <a:t>Por una defensa de la educación pública. Argumentos para discutir con las derechas latinoamericanas</a:t>
            </a:r>
            <a:r>
              <a:rPr lang="es-ES" sz="1100">
                <a:solidFill>
                  <a:srgbClr val="FFFFFF"/>
                </a:solidFill>
              </a:rPr>
              <a:t>. Siglo XXI.</a:t>
            </a:r>
            <a:endParaRPr sz="1100">
              <a:solidFill>
                <a:srgbClr val="FFFFFF"/>
              </a:solidFill>
            </a:endParaRPr>
          </a:p>
          <a:p>
            <a:pPr indent="-360000" lvl="0" marL="360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>
                <a:solidFill>
                  <a:srgbClr val="FFFFFF"/>
                </a:solidFill>
                <a:highlight>
                  <a:srgbClr val="434343"/>
                </a:highlight>
              </a:rPr>
              <a:t>Rebellato, J. L. (2009). </a:t>
            </a:r>
            <a:r>
              <a:rPr i="1" lang="es-ES" sz="1100">
                <a:solidFill>
                  <a:srgbClr val="FFFFFF"/>
                </a:solidFill>
                <a:highlight>
                  <a:srgbClr val="434343"/>
                </a:highlight>
              </a:rPr>
              <a:t>Intelectual radical</a:t>
            </a:r>
            <a:r>
              <a:rPr lang="es-ES" sz="1100">
                <a:solidFill>
                  <a:srgbClr val="FFFFFF"/>
                </a:solidFill>
                <a:highlight>
                  <a:srgbClr val="434343"/>
                </a:highlight>
              </a:rPr>
              <a:t>. Montevideo: Extensión-Eppal-Nordan.</a:t>
            </a:r>
            <a:endParaRPr sz="1100">
              <a:solidFill>
                <a:srgbClr val="FFFFFF"/>
              </a:solidFill>
              <a:highlight>
                <a:srgbClr val="434343"/>
              </a:highlight>
            </a:endParaRPr>
          </a:p>
          <a:p>
            <a:pPr indent="-360000" lvl="0" marL="360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>
                <a:solidFill>
                  <a:srgbClr val="FFFFFF"/>
                </a:solidFill>
              </a:rPr>
              <a:t>Semán, P. (2023).  (Coord.). </a:t>
            </a:r>
            <a:r>
              <a:rPr i="1" lang="es-ES" sz="1100">
                <a:solidFill>
                  <a:srgbClr val="FFFFFF"/>
                </a:solidFill>
              </a:rPr>
              <a:t>Está entre nosotros. De dónde sale y hasta dónde puede llegar la nueva derecha que no vimos venir</a:t>
            </a:r>
            <a:r>
              <a:rPr lang="es-ES" sz="1100">
                <a:solidFill>
                  <a:srgbClr val="FFFFFF"/>
                </a:solidFill>
              </a:rPr>
              <a:t>. Siglo XXI.</a:t>
            </a:r>
            <a:endParaRPr sz="1100">
              <a:solidFill>
                <a:srgbClr val="FFFFFF"/>
              </a:solidFill>
            </a:endParaRPr>
          </a:p>
          <a:p>
            <a:pPr indent="-360000" lvl="0" marL="360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>
                <a:solidFill>
                  <a:srgbClr val="FFFFFF"/>
                </a:solidFill>
              </a:rPr>
              <a:t>Saferstein, E y Goldentul, A. (2024). </a:t>
            </a:r>
            <a:r>
              <a:rPr i="1" lang="es-ES" sz="1100">
                <a:solidFill>
                  <a:srgbClr val="FFFFFF"/>
                </a:solidFill>
              </a:rPr>
              <a:t>Milei y los pibes para la liberación. La batalla cultural de las “nuevas derechas”</a:t>
            </a:r>
            <a:r>
              <a:rPr lang="es-ES" sz="1100">
                <a:solidFill>
                  <a:srgbClr val="FFFFFF"/>
                </a:solidFill>
              </a:rPr>
              <a:t>. Anfibia. Disponible en &lt;</a:t>
            </a:r>
            <a:r>
              <a:rPr lang="es-ES" sz="110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https://www.revistaanfibia.com/javier-milei-la-batalla-cultural-de-las-nuevas-derechas</a:t>
            </a:r>
            <a:endParaRPr sz="1100">
              <a:solidFill>
                <a:srgbClr val="FFFFFF"/>
              </a:solidFill>
            </a:endParaRPr>
          </a:p>
        </p:txBody>
      </p:sp>
      <p:cxnSp>
        <p:nvCxnSpPr>
          <p:cNvPr id="164" name="Google Shape;164;p6"/>
          <p:cNvCxnSpPr/>
          <p:nvPr/>
        </p:nvCxnSpPr>
        <p:spPr>
          <a:xfrm>
            <a:off x="1260000" y="1800000"/>
            <a:ext cx="0" cy="3960000"/>
          </a:xfrm>
          <a:prstGeom prst="straightConnector1">
            <a:avLst/>
          </a:prstGeom>
          <a:noFill/>
          <a:ln cap="flat" cmpd="sng" w="36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6"/>
          <p:cNvCxnSpPr/>
          <p:nvPr/>
        </p:nvCxnSpPr>
        <p:spPr>
          <a:xfrm>
            <a:off x="9324100" y="1800000"/>
            <a:ext cx="0" cy="4626600"/>
          </a:xfrm>
          <a:prstGeom prst="straightConnector1">
            <a:avLst/>
          </a:prstGeom>
          <a:noFill/>
          <a:ln cap="flat" cmpd="sng" w="36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6" name="Google Shape;166;p6"/>
          <p:cNvSpPr txBox="1"/>
          <p:nvPr/>
        </p:nvSpPr>
        <p:spPr>
          <a:xfrm>
            <a:off x="2329025" y="1100625"/>
            <a:ext cx="42759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Referencias bibliográficas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2d41f0bff32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2400" y="0"/>
            <a:ext cx="10693801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d41f0bff32_0_35"/>
          <p:cNvSpPr txBox="1"/>
          <p:nvPr/>
        </p:nvSpPr>
        <p:spPr>
          <a:xfrm>
            <a:off x="1440000" y="1836000"/>
            <a:ext cx="7725900" cy="55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60000" lvl="0" marL="360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100">
                <a:solidFill>
                  <a:schemeClr val="lt1"/>
                </a:solidFill>
              </a:rPr>
              <a:t>ANEP. (2022). </a:t>
            </a:r>
            <a:r>
              <a:rPr i="1" lang="es-ES" sz="1100">
                <a:solidFill>
                  <a:schemeClr val="lt1"/>
                </a:solidFill>
              </a:rPr>
              <a:t>Marco Curricular Nacional</a:t>
            </a:r>
            <a:r>
              <a:rPr lang="es-ES" sz="1100">
                <a:solidFill>
                  <a:schemeClr val="lt1"/>
                </a:solidFill>
              </a:rPr>
              <a:t>. Disponible en &lt;</a:t>
            </a:r>
            <a:r>
              <a:rPr lang="es-ES" sz="11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https://www.anep.edu.uy/sites/default/files/images/Archivos/publicaciones/Marco-Curricular-Nacional-2022/MCN%2p02%20Agosto%202022%20v13.pdf</a:t>
            </a:r>
            <a:r>
              <a:rPr lang="es-ES" sz="1100">
                <a:solidFill>
                  <a:schemeClr val="lt1"/>
                </a:solidFill>
              </a:rPr>
              <a:t>&gt;</a:t>
            </a:r>
            <a:endParaRPr sz="1100">
              <a:solidFill>
                <a:schemeClr val="lt1"/>
              </a:solidFill>
            </a:endParaRPr>
          </a:p>
          <a:p>
            <a:pPr indent="-360000" lvl="0" marL="360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100">
                <a:solidFill>
                  <a:schemeClr val="lt1"/>
                </a:solidFill>
              </a:rPr>
              <a:t>Aristimuño, A. (14 de setiembre de 2022). Aristimuño sobre cuestionamientos por “mercantilización” de la educación: “Es un eslogan”. </a:t>
            </a:r>
            <a:r>
              <a:rPr i="1" lang="es-ES" sz="1100">
                <a:solidFill>
                  <a:schemeClr val="lt1"/>
                </a:solidFill>
              </a:rPr>
              <a:t>Montevideo Portal. </a:t>
            </a:r>
            <a:r>
              <a:rPr lang="es-ES" sz="1100">
                <a:solidFill>
                  <a:schemeClr val="lt1"/>
                </a:solidFill>
              </a:rPr>
              <a:t>Disponible en &lt;</a:t>
            </a:r>
            <a:r>
              <a:rPr i="1" lang="es-ES" sz="11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https://www.montevideo.com.uy/En-Perspectiva/Aristimuno-sobre-cuestionamientos-por-mercantilizacion-de-la-educacion--Es-un-eslogan--uc832710#</a:t>
            </a:r>
            <a:r>
              <a:rPr lang="es-ES" sz="1100">
                <a:solidFill>
                  <a:schemeClr val="lt1"/>
                </a:solidFill>
              </a:rPr>
              <a:t>&gt;</a:t>
            </a:r>
            <a:endParaRPr sz="1100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indent="-360000" lvl="0" marL="360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100">
                <a:solidFill>
                  <a:schemeClr val="lt1"/>
                </a:solidFill>
              </a:rPr>
              <a:t>Uruguay. </a:t>
            </a:r>
            <a:r>
              <a:rPr i="1" lang="es-ES" sz="1100">
                <a:solidFill>
                  <a:schemeClr val="lt1"/>
                </a:solidFill>
              </a:rPr>
              <a:t>Ley Nº 19.889. Ley de urgente consideración (LUC).</a:t>
            </a:r>
            <a:r>
              <a:rPr lang="es-ES" sz="1100">
                <a:solidFill>
                  <a:schemeClr val="lt1"/>
                </a:solidFill>
              </a:rPr>
              <a:t> Catorce de julio de 2020. Disponible en &lt;</a:t>
            </a:r>
            <a:r>
              <a:rPr lang="es-ES" sz="1100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https://www.impo.com.uy/bases/leyes/19889-2020</a:t>
            </a:r>
            <a:r>
              <a:rPr lang="es-ES" sz="1100">
                <a:solidFill>
                  <a:schemeClr val="lt1"/>
                </a:solidFill>
              </a:rPr>
              <a:t>&gt; </a:t>
            </a:r>
            <a:endParaRPr sz="1100">
              <a:solidFill>
                <a:schemeClr val="lt1"/>
              </a:solidFill>
            </a:endParaRPr>
          </a:p>
          <a:p>
            <a:pPr indent="-360000" lvl="0" marL="360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solidFill>
                <a:srgbClr val="FFFFFF"/>
              </a:solidFill>
            </a:endParaRPr>
          </a:p>
        </p:txBody>
      </p:sp>
      <p:cxnSp>
        <p:nvCxnSpPr>
          <p:cNvPr id="173" name="Google Shape;173;g2d41f0bff32_0_35"/>
          <p:cNvCxnSpPr/>
          <p:nvPr/>
        </p:nvCxnSpPr>
        <p:spPr>
          <a:xfrm>
            <a:off x="1260000" y="1800000"/>
            <a:ext cx="0" cy="3960000"/>
          </a:xfrm>
          <a:prstGeom prst="straightConnector1">
            <a:avLst/>
          </a:prstGeom>
          <a:noFill/>
          <a:ln cap="flat" cmpd="sng" w="36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" name="Google Shape;174;g2d41f0bff32_0_35"/>
          <p:cNvCxnSpPr/>
          <p:nvPr/>
        </p:nvCxnSpPr>
        <p:spPr>
          <a:xfrm>
            <a:off x="9324100" y="1800000"/>
            <a:ext cx="0" cy="4626600"/>
          </a:xfrm>
          <a:prstGeom prst="straightConnector1">
            <a:avLst/>
          </a:prstGeom>
          <a:noFill/>
          <a:ln cap="flat" cmpd="sng" w="36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5" name="Google Shape;175;g2d41f0bff32_0_35"/>
          <p:cNvSpPr txBox="1"/>
          <p:nvPr/>
        </p:nvSpPr>
        <p:spPr>
          <a:xfrm>
            <a:off x="2329025" y="1100625"/>
            <a:ext cx="42759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Fuentes consultadas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4320" y="-14400"/>
            <a:ext cx="10714320" cy="75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 txBox="1"/>
          <p:nvPr/>
        </p:nvSpPr>
        <p:spPr>
          <a:xfrm>
            <a:off x="3332675" y="3152725"/>
            <a:ext cx="42759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</a:rPr>
              <a:t>Gracias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6478238" y="5780650"/>
            <a:ext cx="36954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rPr i="1" lang="es-ES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dz.victoria@gmail.com</a:t>
            </a:r>
            <a:endParaRPr i="1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rPr i="1" lang="es-ES" u="sng">
                <a:solidFill>
                  <a:schemeClr val="lt1"/>
                </a:solidFill>
              </a:rPr>
              <a:t>katherine.montenegro.britos</a:t>
            </a:r>
            <a:r>
              <a:rPr i="1" lang="es-ES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@gmail.com</a:t>
            </a:r>
            <a:endParaRPr i="1" u="sng">
              <a:solidFill>
                <a:schemeClr val="lt1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</a:pPr>
            <a:r>
              <a:rPr i="1" lang="es-ES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morchioadrian@gmail.com</a:t>
            </a:r>
            <a:r>
              <a:rPr i="1" lang="es-ES" u="sng">
                <a:solidFill>
                  <a:schemeClr val="lt1"/>
                </a:solidFill>
              </a:rPr>
              <a:t> </a:t>
            </a:r>
            <a:endParaRPr i="1" u="sng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2400" y="0"/>
            <a:ext cx="10742400" cy="75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192050" y="1756600"/>
            <a:ext cx="8525400" cy="45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s-ES" sz="2400">
                <a:solidFill>
                  <a:srgbClr val="FFFFFF"/>
                </a:solidFill>
              </a:rPr>
              <a:t>Encuadre</a:t>
            </a:r>
            <a:endParaRPr sz="24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rgbClr val="FFFFFF"/>
                </a:solidFill>
              </a:rPr>
              <a:t>Grupo de Estudio y Trabajo Forma Escolar y Experimentación Pedagógica (GETRAFEEP)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rgbClr val="FFFFFF"/>
                </a:solidFill>
              </a:rPr>
              <a:t>Facultad de Humanidades y Ciencias de la Educación (FHCE)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rgbClr val="FFFFFF"/>
                </a:solidFill>
              </a:rPr>
              <a:t>Universidad de la República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rgbClr val="FFFFFF"/>
                </a:solidFill>
              </a:rPr>
              <a:t>Observatorio del Derecho a la Educación (ODEd)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https://fhce.edu.uy/oded/getrafeep/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20"/>
            <a:ext cx="10694520" cy="756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5204900" y="614375"/>
            <a:ext cx="41400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FFFFFF"/>
                </a:solidFill>
              </a:rPr>
              <a:t>Punto de partida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1730100" y="2073475"/>
            <a:ext cx="8259000" cy="45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1" lang="es-ES" sz="2400">
                <a:solidFill>
                  <a:schemeClr val="dk1"/>
                </a:solidFill>
              </a:rPr>
              <a:t>Marco legal y documental impulsado por el gobierno de “nueva derecha” 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ES" sz="2400">
                <a:solidFill>
                  <a:schemeClr val="dk1"/>
                </a:solidFill>
              </a:rPr>
              <a:t>Ley de Urgente Consideración N.º 19.889</a:t>
            </a:r>
            <a:endParaRPr sz="2400">
              <a:solidFill>
                <a:schemeClr val="dk1"/>
              </a:solidFill>
            </a:endParaRPr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ES" sz="2400">
                <a:solidFill>
                  <a:schemeClr val="dk1"/>
                </a:solidFill>
              </a:rPr>
              <a:t>Marco Curricular Nacional (MCN):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-ES" sz="2400">
                <a:solidFill>
                  <a:schemeClr val="dk1"/>
                </a:solidFill>
              </a:rPr>
              <a:t>Progresiones de Aprendizaje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-ES" sz="2400">
                <a:solidFill>
                  <a:schemeClr val="dk1"/>
                </a:solidFill>
              </a:rPr>
              <a:t>Perfiles de Tramo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-ES" sz="2400">
                <a:solidFill>
                  <a:schemeClr val="dk1"/>
                </a:solidFill>
              </a:rPr>
              <a:t>Planes, reglamentos y programas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2d43029577e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20"/>
            <a:ext cx="10694519" cy="756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d43029577e_0_1"/>
          <p:cNvSpPr txBox="1"/>
          <p:nvPr/>
        </p:nvSpPr>
        <p:spPr>
          <a:xfrm>
            <a:off x="753963" y="2462850"/>
            <a:ext cx="9186600" cy="29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ES" sz="2400"/>
              <a:t>Adquisición de aprendizajes medidos de forma estandarizada</a:t>
            </a:r>
            <a:endParaRPr sz="2400"/>
          </a:p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ES" sz="2400"/>
              <a:t>Modificación del rol docente</a:t>
            </a:r>
            <a:endParaRPr sz="2400"/>
          </a:p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ES" sz="2400"/>
              <a:t>Competencia individual</a:t>
            </a:r>
            <a:endParaRPr sz="2400"/>
          </a:p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ES" sz="2400"/>
              <a:t>Formación para el mercado laboral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22" name="Google Shape;122;g2d43029577e_0_1"/>
          <p:cNvSpPr txBox="1"/>
          <p:nvPr/>
        </p:nvSpPr>
        <p:spPr>
          <a:xfrm>
            <a:off x="4298350" y="679700"/>
            <a:ext cx="74994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900">
                <a:solidFill>
                  <a:srgbClr val="FFFFFF"/>
                </a:solidFill>
              </a:rPr>
              <a:t>Producción de un s</a:t>
            </a:r>
            <a:r>
              <a:rPr b="1" lang="es-ES" sz="1900">
                <a:solidFill>
                  <a:srgbClr val="FFFFFF"/>
                </a:solidFill>
              </a:rPr>
              <a:t>ujeto neoliberal/neoconservador</a:t>
            </a:r>
            <a:endParaRPr b="0" sz="19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2d41f0bff32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20"/>
            <a:ext cx="10694519" cy="756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d41f0bff32_0_3"/>
          <p:cNvSpPr txBox="1"/>
          <p:nvPr/>
        </p:nvSpPr>
        <p:spPr>
          <a:xfrm>
            <a:off x="1002813" y="2256438"/>
            <a:ext cx="8688900" cy="3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/>
              <a:t>La primacía de la competencia se debe a que “(...) pone a los estudiantes en el mundo real, en el mundo laboral. Eso está muy bien y así debe ser”, dado que “la educación te prepara para la vida y para el mundo laboral. Es parte de lo que debe hacer un sistema educativo, preparar a la gente para el mundo del trabajo” (Aristimuño, 2022). </a:t>
            </a:r>
            <a:endParaRPr sz="2000"/>
          </a:p>
        </p:txBody>
      </p:sp>
      <p:sp>
        <p:nvSpPr>
          <p:cNvPr id="129" name="Google Shape;129;g2d41f0bff32_0_3"/>
          <p:cNvSpPr txBox="1"/>
          <p:nvPr/>
        </p:nvSpPr>
        <p:spPr>
          <a:xfrm>
            <a:off x="4298350" y="679700"/>
            <a:ext cx="74994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900">
                <a:solidFill>
                  <a:srgbClr val="FFFFFF"/>
                </a:solidFill>
              </a:rPr>
              <a:t>Producción de un sujeto neoliberal/neoconservador</a:t>
            </a:r>
            <a:endParaRPr b="0" sz="19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693801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4140000" y="900000"/>
            <a:ext cx="5940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400" cap="small">
                <a:solidFill>
                  <a:schemeClr val="dk1"/>
                </a:solidFill>
              </a:rPr>
              <a:t>¿Muerte de la utopía y el ocaso de la búsqueda de la emancipación en las prácticas educativas?</a:t>
            </a:r>
            <a:endParaRPr sz="2400" strike="noStrike"/>
          </a:p>
        </p:txBody>
      </p:sp>
      <p:sp>
        <p:nvSpPr>
          <p:cNvPr id="136" name="Google Shape;136;p5"/>
          <p:cNvSpPr txBox="1"/>
          <p:nvPr/>
        </p:nvSpPr>
        <p:spPr>
          <a:xfrm>
            <a:off x="3960000" y="2593900"/>
            <a:ext cx="5940000" cy="3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2400">
                <a:solidFill>
                  <a:schemeClr val="dk1"/>
                </a:solidFill>
              </a:rPr>
              <a:t>Rebellato (2009):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s-ES" sz="2400">
                <a:solidFill>
                  <a:schemeClr val="dk1"/>
                </a:solidFill>
              </a:rPr>
              <a:t>“anuncio de la muerte de las utopías”</a:t>
            </a:r>
            <a:r>
              <a:rPr lang="es-ES" sz="2400">
                <a:solidFill>
                  <a:schemeClr val="dk1"/>
                </a:solidFill>
              </a:rPr>
              <a:t> (p. 181) en prácticas educativas.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ES" sz="2400">
                <a:solidFill>
                  <a:schemeClr val="dk1"/>
                </a:solidFill>
              </a:rPr>
              <a:t>“implantación y profundización de modelos neoliberales” (p. 181).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ES" sz="2400">
                <a:solidFill>
                  <a:schemeClr val="dk1"/>
                </a:solidFill>
              </a:rPr>
              <a:t>pensamiento tecnocrático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2d41f0bff32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693801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d41f0bff32_0_20"/>
          <p:cNvSpPr txBox="1"/>
          <p:nvPr/>
        </p:nvSpPr>
        <p:spPr>
          <a:xfrm>
            <a:off x="4140000" y="900000"/>
            <a:ext cx="5940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300"/>
              </a:spcAft>
              <a:buSzPts val="1100"/>
              <a:buNone/>
            </a:pPr>
            <a:r>
              <a:rPr b="1" lang="es-ES" sz="2400" cap="small">
                <a:solidFill>
                  <a:schemeClr val="dk1"/>
                </a:solidFill>
              </a:rPr>
              <a:t>¿Muerte de la utopía y el ocaso de la búsqueda de la emancipación en las prácticas educativas?</a:t>
            </a:r>
            <a:endParaRPr sz="2100" strike="noStrike"/>
          </a:p>
        </p:txBody>
      </p:sp>
      <p:sp>
        <p:nvSpPr>
          <p:cNvPr id="143" name="Google Shape;143;g2d41f0bff32_0_20"/>
          <p:cNvSpPr txBox="1"/>
          <p:nvPr/>
        </p:nvSpPr>
        <p:spPr>
          <a:xfrm>
            <a:off x="3975075" y="2518475"/>
            <a:ext cx="6270600" cy="3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2400">
                <a:solidFill>
                  <a:schemeClr val="dk1"/>
                </a:solidFill>
              </a:rPr>
              <a:t>Puiggrós (2023):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ES" sz="2400">
                <a:solidFill>
                  <a:schemeClr val="dk1"/>
                </a:solidFill>
              </a:rPr>
              <a:t>se apuesta a socavar movimientos de ruptura e intentos emancipatorios.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ES" sz="2400">
                <a:solidFill>
                  <a:schemeClr val="dk1"/>
                </a:solidFill>
              </a:rPr>
              <a:t>“grito desesperado en búsqueda de salidas para escapar del habitus” (p. 39).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2d43029577e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693801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d43029577e_0_18"/>
          <p:cNvSpPr txBox="1"/>
          <p:nvPr/>
        </p:nvSpPr>
        <p:spPr>
          <a:xfrm>
            <a:off x="4124900" y="115375"/>
            <a:ext cx="5940000" cy="9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300"/>
              </a:spcAft>
              <a:buSzPts val="1100"/>
              <a:buNone/>
            </a:pPr>
            <a:r>
              <a:rPr b="1" lang="es-ES" sz="2400" cap="small">
                <a:solidFill>
                  <a:schemeClr val="dk1"/>
                </a:solidFill>
              </a:rPr>
              <a:t>¿Muerte de la utopía y el ocaso de la búsqueda de la emancipación en las prácticas educativas?</a:t>
            </a:r>
            <a:endParaRPr sz="2400" strike="noStrike"/>
          </a:p>
        </p:txBody>
      </p:sp>
      <p:sp>
        <p:nvSpPr>
          <p:cNvPr id="150" name="Google Shape;150;g2d43029577e_0_18"/>
          <p:cNvSpPr txBox="1"/>
          <p:nvPr/>
        </p:nvSpPr>
        <p:spPr>
          <a:xfrm>
            <a:off x="3334675" y="1462275"/>
            <a:ext cx="6986400" cy="3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</a:rPr>
              <a:t>Por medio de </a:t>
            </a:r>
            <a:r>
              <a:rPr lang="es-ES" sz="2400">
                <a:solidFill>
                  <a:schemeClr val="dk1"/>
                </a:solidFill>
              </a:rPr>
              <a:t>Alfieri y Zaldivar Carrillo (2021):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ES" sz="2400">
                <a:solidFill>
                  <a:schemeClr val="dk1"/>
                </a:solidFill>
              </a:rPr>
              <a:t>no tiene lugar la politicidad dentro del ámbito educativo, no concebir al hecho educativo como un acto político.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ES" sz="2400">
                <a:solidFill>
                  <a:schemeClr val="dk1"/>
                </a:solidFill>
              </a:rPr>
              <a:t>se imposibilita la apuesta por un sujeto político para la transformación social.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s-ES" sz="2400">
                <a:solidFill>
                  <a:schemeClr val="dk1"/>
                </a:solidFill>
              </a:rPr>
              <a:t>configuración de un sujeto </a:t>
            </a:r>
            <a:r>
              <a:rPr b="1" lang="es-ES" sz="2400">
                <a:solidFill>
                  <a:schemeClr val="dk1"/>
                </a:solidFill>
              </a:rPr>
              <a:t>“sin el derecho a la emancipación educativa”</a:t>
            </a:r>
            <a:r>
              <a:rPr lang="es-ES" sz="2400">
                <a:solidFill>
                  <a:schemeClr val="dk1"/>
                </a:solidFill>
              </a:rPr>
              <a:t> (p. 274).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2d41f0bff32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693801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d41f0bff32_0_26"/>
          <p:cNvSpPr txBox="1"/>
          <p:nvPr/>
        </p:nvSpPr>
        <p:spPr>
          <a:xfrm>
            <a:off x="4140000" y="1122375"/>
            <a:ext cx="5940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300"/>
              </a:spcAft>
              <a:buSzPts val="1100"/>
              <a:buNone/>
            </a:pPr>
            <a:r>
              <a:rPr b="1" lang="es-ES" sz="2400" cap="small">
                <a:solidFill>
                  <a:schemeClr val="dk1"/>
                </a:solidFill>
              </a:rPr>
              <a:t>¿Muerte de la utopía y el ocaso de la búsqueda de la emancipación en las prácticas educativas?</a:t>
            </a:r>
            <a:endParaRPr sz="2100" strike="noStrike"/>
          </a:p>
        </p:txBody>
      </p:sp>
      <p:sp>
        <p:nvSpPr>
          <p:cNvPr id="157" name="Google Shape;157;g2d41f0bff32_0_26"/>
          <p:cNvSpPr txBox="1"/>
          <p:nvPr/>
        </p:nvSpPr>
        <p:spPr>
          <a:xfrm>
            <a:off x="4140000" y="3686325"/>
            <a:ext cx="5940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300"/>
              </a:spcAft>
              <a:buSzPts val="1100"/>
              <a:buNone/>
            </a:pPr>
            <a:r>
              <a:rPr b="1" lang="es-ES" sz="2400" cap="small">
                <a:solidFill>
                  <a:schemeClr val="dk1"/>
                </a:solidFill>
              </a:rPr>
              <a:t>¿Asistimos a un nuevo orden en el que lo educativo ha perdido su valor de transmisión cultural y, a su vez, de transformación?</a:t>
            </a:r>
            <a:endParaRPr sz="2100" strike="noStrik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2023-05-05T11:50:58Z</dcterms:created>
</cp:coreProperties>
</file>