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7" r:id="rId4"/>
    <p:sldId id="288" r:id="rId5"/>
    <p:sldId id="289" r:id="rId6"/>
    <p:sldId id="290" r:id="rId7"/>
    <p:sldId id="291" r:id="rId8"/>
    <p:sldId id="292"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7" r:id="rId27"/>
    <p:sldId id="279" r:id="rId28"/>
    <p:sldId id="278" r:id="rId29"/>
    <p:sldId id="280" r:id="rId30"/>
    <p:sldId id="281" r:id="rId31"/>
    <p:sldId id="282" r:id="rId32"/>
    <p:sldId id="283" r:id="rId33"/>
    <p:sldId id="284" r:id="rId34"/>
    <p:sldId id="285" r:id="rId35"/>
    <p:sldId id="293" r:id="rId36"/>
    <p:sldId id="294" r:id="rId37"/>
    <p:sldId id="286" r:id="rId38"/>
    <p:sldId id="295" r:id="rId39"/>
    <p:sldId id="275" r:id="rId40"/>
    <p:sldId id="276" r:id="rId41"/>
    <p:sldId id="296" r:id="rId42"/>
    <p:sldId id="29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4/2/2025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4/2/2025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7362EF-ABEE-5982-2C22-E2E88CEA4185}"/>
              </a:ext>
            </a:extLst>
          </p:cNvPr>
          <p:cNvSpPr>
            <a:spLocks noGrp="1"/>
          </p:cNvSpPr>
          <p:nvPr>
            <p:ph type="ctrTitle"/>
          </p:nvPr>
        </p:nvSpPr>
        <p:spPr/>
        <p:txBody>
          <a:bodyPr/>
          <a:lstStyle/>
          <a:p>
            <a:r>
              <a:rPr lang="es-UY" dirty="0"/>
              <a:t>Historia de la educación </a:t>
            </a:r>
          </a:p>
        </p:txBody>
      </p:sp>
      <p:sp>
        <p:nvSpPr>
          <p:cNvPr id="3" name="Subtítulo 2">
            <a:extLst>
              <a:ext uri="{FF2B5EF4-FFF2-40B4-BE49-F238E27FC236}">
                <a16:creationId xmlns:a16="http://schemas.microsoft.com/office/drawing/2014/main" id="{835AFA72-1525-CA52-E06F-C84AFFC6E203}"/>
              </a:ext>
            </a:extLst>
          </p:cNvPr>
          <p:cNvSpPr>
            <a:spLocks noGrp="1"/>
          </p:cNvSpPr>
          <p:nvPr>
            <p:ph type="subTitle" idx="1"/>
          </p:nvPr>
        </p:nvSpPr>
        <p:spPr/>
        <p:txBody>
          <a:bodyPr/>
          <a:lstStyle/>
          <a:p>
            <a:r>
              <a:rPr lang="es-UY" dirty="0"/>
              <a:t>Licenciatura en educación,  año 2025</a:t>
            </a:r>
          </a:p>
        </p:txBody>
      </p:sp>
    </p:spTree>
    <p:extLst>
      <p:ext uri="{BB962C8B-B14F-4D97-AF65-F5344CB8AC3E}">
        <p14:creationId xmlns:p14="http://schemas.microsoft.com/office/powerpoint/2010/main" val="2605909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FCEA05-1E94-46E5-6013-86D043973589}"/>
              </a:ext>
            </a:extLst>
          </p:cNvPr>
          <p:cNvSpPr>
            <a:spLocks noGrp="1"/>
          </p:cNvSpPr>
          <p:nvPr>
            <p:ph type="title"/>
          </p:nvPr>
        </p:nvSpPr>
        <p:spPr/>
        <p:txBody>
          <a:bodyPr/>
          <a:lstStyle/>
          <a:p>
            <a:r>
              <a:rPr lang="es-UY" dirty="0"/>
              <a:t>Pierre </a:t>
            </a:r>
            <a:r>
              <a:rPr lang="es-UY" dirty="0" err="1"/>
              <a:t>hadot</a:t>
            </a:r>
            <a:r>
              <a:rPr lang="es-UY" dirty="0"/>
              <a:t>:</a:t>
            </a:r>
          </a:p>
        </p:txBody>
      </p:sp>
      <p:sp>
        <p:nvSpPr>
          <p:cNvPr id="3" name="Marcador de contenido 2">
            <a:extLst>
              <a:ext uri="{FF2B5EF4-FFF2-40B4-BE49-F238E27FC236}">
                <a16:creationId xmlns:a16="http://schemas.microsoft.com/office/drawing/2014/main" id="{E56D9C53-FC31-662F-D217-7060EECA5125}"/>
              </a:ext>
            </a:extLst>
          </p:cNvPr>
          <p:cNvSpPr>
            <a:spLocks noGrp="1"/>
          </p:cNvSpPr>
          <p:nvPr>
            <p:ph idx="1"/>
          </p:nvPr>
        </p:nvSpPr>
        <p:spPr/>
        <p:txBody>
          <a:bodyPr>
            <a:normAutofit/>
          </a:bodyPr>
          <a:lstStyle/>
          <a:p>
            <a:pPr marL="0" indent="0">
              <a:buNone/>
            </a:pPr>
            <a:r>
              <a:rPr lang="es-UY" sz="2800" kern="150" dirty="0">
                <a:solidFill>
                  <a:srgbClr val="000000"/>
                </a:solidFill>
                <a:effectLst/>
                <a:ea typeface="Times New Roman" panose="02020603050405020304" pitchFamily="18" charset="0"/>
                <a:cs typeface="Times New Roman" panose="02020603050405020304" pitchFamily="18" charset="0"/>
              </a:rPr>
              <a:t>1. Es erróneo pensar este periodo como un tiempo de decadencia: </a:t>
            </a:r>
          </a:p>
          <a:p>
            <a:pPr marL="0" indent="0">
              <a:buNone/>
            </a:pPr>
            <a:r>
              <a:rPr lang="es-UY" sz="2800" kern="150" dirty="0">
                <a:solidFill>
                  <a:srgbClr val="000000"/>
                </a:solidFill>
                <a:ea typeface="Times New Roman" panose="02020603050405020304" pitchFamily="18" charset="0"/>
                <a:cs typeface="Times New Roman" panose="02020603050405020304" pitchFamily="18" charset="0"/>
              </a:rPr>
              <a:t>Intensa actividad cultural, política, religiosa y atlética (preeminencia de Alejandría)</a:t>
            </a:r>
          </a:p>
          <a:p>
            <a:pPr marL="0" indent="0">
              <a:buNone/>
            </a:pPr>
            <a:r>
              <a:rPr lang="es-UY" sz="2800" kern="150" dirty="0">
                <a:solidFill>
                  <a:srgbClr val="000000"/>
                </a:solidFill>
                <a:ea typeface="Times New Roman" panose="02020603050405020304" pitchFamily="18" charset="0"/>
                <a:cs typeface="Times New Roman" panose="02020603050405020304" pitchFamily="18" charset="0"/>
              </a:rPr>
              <a:t>2. No hubo disminución de la actividad filosófica ni cambio de orientación</a:t>
            </a:r>
            <a:endParaRPr lang="es-UY" sz="2800" kern="150" dirty="0">
              <a:solidFill>
                <a:srgbClr val="000000"/>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2970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81162E-0EC1-EFA6-7087-6EB47AA409DE}"/>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52D419D1-0C77-E0F0-9103-BD1D24D82C18}"/>
              </a:ext>
            </a:extLst>
          </p:cNvPr>
          <p:cNvSpPr>
            <a:spLocks noGrp="1"/>
          </p:cNvSpPr>
          <p:nvPr>
            <p:ph idx="1"/>
          </p:nvPr>
        </p:nvSpPr>
        <p:spPr/>
        <p:txBody>
          <a:bodyPr>
            <a:normAutofit/>
          </a:bodyPr>
          <a:lstStyle/>
          <a:p>
            <a:r>
              <a:rPr lang="es-UY" sz="2400" dirty="0"/>
              <a:t>Los filósofos de la época helenística jamás se desinteresaron de la política. Los filósofos nunca renunciaron a la esperanza de cambiar la sociedad, por lo menos mediante el ejemplo de su vida</a:t>
            </a:r>
          </a:p>
          <a:p>
            <a:r>
              <a:rPr lang="es-UY" sz="2400" dirty="0"/>
              <a:t>Existe un desbalance en cuanto al conocimiento del periodo; </a:t>
            </a:r>
            <a:r>
              <a:rPr lang="es-UY" sz="2400" dirty="0" err="1"/>
              <a:t>Crisipo</a:t>
            </a:r>
            <a:r>
              <a:rPr lang="es-UY" sz="2400" dirty="0"/>
              <a:t> escribió 700 tratados, ninguno sobrevivió. Nuestra visión de la historia del pensamiento está irremediablemente falseada por contingencias históricas.</a:t>
            </a:r>
          </a:p>
          <a:p>
            <a:r>
              <a:rPr lang="es-UY" sz="2400" dirty="0"/>
              <a:t>No hubo corrupción o degeneración</a:t>
            </a:r>
          </a:p>
        </p:txBody>
      </p:sp>
    </p:spTree>
    <p:extLst>
      <p:ext uri="{BB962C8B-B14F-4D97-AF65-F5344CB8AC3E}">
        <p14:creationId xmlns:p14="http://schemas.microsoft.com/office/powerpoint/2010/main" val="1923286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2B783B-322C-F7B4-2A85-B608AFBD5444}"/>
              </a:ext>
            </a:extLst>
          </p:cNvPr>
          <p:cNvSpPr>
            <a:spLocks noGrp="1"/>
          </p:cNvSpPr>
          <p:nvPr>
            <p:ph type="title"/>
          </p:nvPr>
        </p:nvSpPr>
        <p:spPr/>
        <p:txBody>
          <a:bodyPr/>
          <a:lstStyle/>
          <a:p>
            <a:r>
              <a:rPr lang="es-UY" dirty="0"/>
              <a:t>Características de las escuelas filosóficas</a:t>
            </a:r>
          </a:p>
        </p:txBody>
      </p:sp>
      <p:sp>
        <p:nvSpPr>
          <p:cNvPr id="3" name="Marcador de contenido 2">
            <a:extLst>
              <a:ext uri="{FF2B5EF4-FFF2-40B4-BE49-F238E27FC236}">
                <a16:creationId xmlns:a16="http://schemas.microsoft.com/office/drawing/2014/main" id="{B1F269E1-B817-F012-294A-3C8001CCA8C9}"/>
              </a:ext>
            </a:extLst>
          </p:cNvPr>
          <p:cNvSpPr>
            <a:spLocks noGrp="1"/>
          </p:cNvSpPr>
          <p:nvPr>
            <p:ph idx="1"/>
          </p:nvPr>
        </p:nvSpPr>
        <p:spPr/>
        <p:txBody>
          <a:bodyPr>
            <a:normAutofit/>
          </a:bodyPr>
          <a:lstStyle/>
          <a:p>
            <a:r>
              <a:rPr lang="es-UY" sz="2800" dirty="0"/>
              <a:t>El discurso filosófico es al mismo tiempo, medio y expresión de un modo de vida: la filosofía era, ante todo, una manera de vivir.</a:t>
            </a:r>
          </a:p>
          <a:p>
            <a:r>
              <a:rPr lang="es-UY" sz="2800" dirty="0"/>
              <a:t>Los filósofos no se abocaron, por turnos, de un modo original, en su soledad, a construir una visión abstracta del universo</a:t>
            </a:r>
          </a:p>
          <a:p>
            <a:r>
              <a:rPr lang="es-UY" sz="2800" dirty="0"/>
              <a:t>Visión falsa: existe una filosofía general de la que se deriva un modo de existencia</a:t>
            </a:r>
          </a:p>
        </p:txBody>
      </p:sp>
    </p:spTree>
    <p:extLst>
      <p:ext uri="{BB962C8B-B14F-4D97-AF65-F5344CB8AC3E}">
        <p14:creationId xmlns:p14="http://schemas.microsoft.com/office/powerpoint/2010/main" val="2775698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D875E9-EF43-2733-7B28-6287D29F5788}"/>
              </a:ext>
            </a:extLst>
          </p:cNvPr>
          <p:cNvSpPr>
            <a:spLocks noGrp="1"/>
          </p:cNvSpPr>
          <p:nvPr>
            <p:ph type="title"/>
          </p:nvPr>
        </p:nvSpPr>
        <p:spPr/>
        <p:txBody>
          <a:bodyPr/>
          <a:lstStyle/>
          <a:p>
            <a:r>
              <a:rPr lang="es-UY" dirty="0"/>
              <a:t>Estética de la existencia</a:t>
            </a:r>
          </a:p>
        </p:txBody>
      </p:sp>
      <p:sp>
        <p:nvSpPr>
          <p:cNvPr id="3" name="Marcador de contenido 2">
            <a:extLst>
              <a:ext uri="{FF2B5EF4-FFF2-40B4-BE49-F238E27FC236}">
                <a16:creationId xmlns:a16="http://schemas.microsoft.com/office/drawing/2014/main" id="{ED4FA94B-7B60-72B3-8CF5-4FF31CAC59EE}"/>
              </a:ext>
            </a:extLst>
          </p:cNvPr>
          <p:cNvSpPr>
            <a:spLocks noGrp="1"/>
          </p:cNvSpPr>
          <p:nvPr>
            <p:ph idx="1"/>
          </p:nvPr>
        </p:nvSpPr>
        <p:spPr/>
        <p:txBody>
          <a:bodyPr>
            <a:normAutofit/>
          </a:bodyPr>
          <a:lstStyle/>
          <a:p>
            <a:r>
              <a:rPr lang="es-UY" sz="2400" dirty="0"/>
              <a:t>En las escuelas helenísticas, el discurso filosófico se origina en una elección de vida y en una opción existencial y no a la inversa.</a:t>
            </a:r>
          </a:p>
          <a:p>
            <a:r>
              <a:rPr lang="es-UY" sz="2400" dirty="0"/>
              <a:t>Esta decisión y esta elección jamás se hacen en soledad, nunca hay ni filosofía ni filósofos fuera de un grupo, de una comunidad; en una palabra, de una “escuela”.</a:t>
            </a:r>
          </a:p>
          <a:p>
            <a:r>
              <a:rPr lang="es-UY" sz="2400" dirty="0"/>
              <a:t>Esta opción existencial implica una visión del mundo. El discurso filosófico nace de esta inicial opción existencial y conduce de nuevo a ella.</a:t>
            </a:r>
          </a:p>
          <a:p>
            <a:endParaRPr lang="es-UY" sz="2400" dirty="0"/>
          </a:p>
        </p:txBody>
      </p:sp>
    </p:spTree>
    <p:extLst>
      <p:ext uri="{BB962C8B-B14F-4D97-AF65-F5344CB8AC3E}">
        <p14:creationId xmlns:p14="http://schemas.microsoft.com/office/powerpoint/2010/main" val="4019478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79B3C4-DC60-0440-D071-8691CDB16B75}"/>
              </a:ext>
            </a:extLst>
          </p:cNvPr>
          <p:cNvSpPr>
            <a:spLocks noGrp="1"/>
          </p:cNvSpPr>
          <p:nvPr>
            <p:ph type="title"/>
          </p:nvPr>
        </p:nvSpPr>
        <p:spPr/>
        <p:txBody>
          <a:bodyPr/>
          <a:lstStyle/>
          <a:p>
            <a:r>
              <a:rPr lang="es-UY" dirty="0"/>
              <a:t>Consecuencia:</a:t>
            </a:r>
          </a:p>
        </p:txBody>
      </p:sp>
      <p:sp>
        <p:nvSpPr>
          <p:cNvPr id="3" name="Marcador de contenido 2">
            <a:extLst>
              <a:ext uri="{FF2B5EF4-FFF2-40B4-BE49-F238E27FC236}">
                <a16:creationId xmlns:a16="http://schemas.microsoft.com/office/drawing/2014/main" id="{7CAB958E-79CC-78BB-9BF1-E4CE1561351C}"/>
              </a:ext>
            </a:extLst>
          </p:cNvPr>
          <p:cNvSpPr>
            <a:spLocks noGrp="1"/>
          </p:cNvSpPr>
          <p:nvPr>
            <p:ph idx="1"/>
          </p:nvPr>
        </p:nvSpPr>
        <p:spPr/>
        <p:txBody>
          <a:bodyPr>
            <a:normAutofit/>
          </a:bodyPr>
          <a:lstStyle/>
          <a:p>
            <a:r>
              <a:rPr lang="es-UY" sz="2800" dirty="0"/>
              <a:t>No se puede considerar los discursos filosóficos como realidades que existirían en sí mismas y por sí mismas, ni estudiar su estructura independientemente del filósofo que los desarrolló.</a:t>
            </a:r>
          </a:p>
        </p:txBody>
      </p:sp>
    </p:spTree>
    <p:extLst>
      <p:ext uri="{BB962C8B-B14F-4D97-AF65-F5344CB8AC3E}">
        <p14:creationId xmlns:p14="http://schemas.microsoft.com/office/powerpoint/2010/main" val="1745338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25E537-16E2-67A7-8D67-DDC4829FE459}"/>
              </a:ext>
            </a:extLst>
          </p:cNvPr>
          <p:cNvSpPr>
            <a:spLocks noGrp="1"/>
          </p:cNvSpPr>
          <p:nvPr>
            <p:ph type="title"/>
          </p:nvPr>
        </p:nvSpPr>
        <p:spPr/>
        <p:txBody>
          <a:bodyPr/>
          <a:lstStyle/>
          <a:p>
            <a:r>
              <a:rPr lang="es-UY" dirty="0"/>
              <a:t>Ejercicios espirituales</a:t>
            </a:r>
          </a:p>
        </p:txBody>
      </p:sp>
      <p:sp>
        <p:nvSpPr>
          <p:cNvPr id="3" name="Marcador de contenido 2">
            <a:extLst>
              <a:ext uri="{FF2B5EF4-FFF2-40B4-BE49-F238E27FC236}">
                <a16:creationId xmlns:a16="http://schemas.microsoft.com/office/drawing/2014/main" id="{516E8180-3EE3-FE6E-0B1B-5B26EC631F22}"/>
              </a:ext>
            </a:extLst>
          </p:cNvPr>
          <p:cNvSpPr>
            <a:spLocks noGrp="1"/>
          </p:cNvSpPr>
          <p:nvPr>
            <p:ph idx="1"/>
          </p:nvPr>
        </p:nvSpPr>
        <p:spPr/>
        <p:txBody>
          <a:bodyPr>
            <a:noAutofit/>
          </a:bodyPr>
          <a:lstStyle/>
          <a:p>
            <a:r>
              <a:rPr lang="es-UY" sz="2800" dirty="0"/>
              <a:t>Conversión: dimensión práctica de la filosofía en la que es necesario que el sujeto se modifique a si mismo si desea acercarse a la verdad</a:t>
            </a:r>
          </a:p>
          <a:p>
            <a:r>
              <a:rPr lang="es-UY" sz="2800" dirty="0"/>
              <a:t>De orden físico: régimen alimentario</a:t>
            </a:r>
          </a:p>
          <a:p>
            <a:r>
              <a:rPr lang="es-UY" sz="2800" dirty="0"/>
              <a:t>De orden discursivo: el diálogo y la meditación</a:t>
            </a:r>
          </a:p>
          <a:p>
            <a:r>
              <a:rPr lang="es-UY" sz="2800" dirty="0"/>
              <a:t>De orden intuitivo: la contemplación</a:t>
            </a:r>
          </a:p>
        </p:txBody>
      </p:sp>
    </p:spTree>
    <p:extLst>
      <p:ext uri="{BB962C8B-B14F-4D97-AF65-F5344CB8AC3E}">
        <p14:creationId xmlns:p14="http://schemas.microsoft.com/office/powerpoint/2010/main" val="1792594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4F6651-038D-EFF7-E8E1-224012B3A72A}"/>
              </a:ext>
            </a:extLst>
          </p:cNvPr>
          <p:cNvSpPr>
            <a:spLocks noGrp="1"/>
          </p:cNvSpPr>
          <p:nvPr>
            <p:ph type="title"/>
          </p:nvPr>
        </p:nvSpPr>
        <p:spPr/>
        <p:txBody>
          <a:bodyPr/>
          <a:lstStyle/>
          <a:p>
            <a:r>
              <a:rPr lang="es-UY" dirty="0"/>
              <a:t>Siglo IV </a:t>
            </a:r>
            <a:r>
              <a:rPr lang="es-UY" dirty="0" err="1"/>
              <a:t>a.c.</a:t>
            </a:r>
            <a:endParaRPr lang="es-UY" dirty="0"/>
          </a:p>
        </p:txBody>
      </p:sp>
      <p:sp>
        <p:nvSpPr>
          <p:cNvPr id="3" name="Marcador de contenido 2">
            <a:extLst>
              <a:ext uri="{FF2B5EF4-FFF2-40B4-BE49-F238E27FC236}">
                <a16:creationId xmlns:a16="http://schemas.microsoft.com/office/drawing/2014/main" id="{83B1436D-84B5-8114-87DE-333C774400DE}"/>
              </a:ext>
            </a:extLst>
          </p:cNvPr>
          <p:cNvSpPr>
            <a:spLocks noGrp="1"/>
          </p:cNvSpPr>
          <p:nvPr>
            <p:ph idx="1"/>
          </p:nvPr>
        </p:nvSpPr>
        <p:spPr/>
        <p:txBody>
          <a:bodyPr>
            <a:normAutofit/>
          </a:bodyPr>
          <a:lstStyle/>
          <a:p>
            <a:r>
              <a:rPr lang="es-UY" sz="2800" dirty="0"/>
              <a:t>La Academia (Platón)</a:t>
            </a:r>
          </a:p>
          <a:p>
            <a:r>
              <a:rPr lang="es-UY" sz="2800" dirty="0"/>
              <a:t>El Liceo (Aristóteles)</a:t>
            </a:r>
          </a:p>
          <a:p>
            <a:r>
              <a:rPr lang="es-UY" sz="2800" dirty="0"/>
              <a:t>El Jardín (Epicuro)</a:t>
            </a:r>
          </a:p>
          <a:p>
            <a:r>
              <a:rPr lang="es-UY" sz="2800" dirty="0"/>
              <a:t>La </a:t>
            </a:r>
            <a:r>
              <a:rPr lang="es-UY" sz="2800" dirty="0" err="1"/>
              <a:t>Stoa</a:t>
            </a:r>
            <a:r>
              <a:rPr lang="es-UY" sz="2800" dirty="0"/>
              <a:t> (Zenón)</a:t>
            </a:r>
          </a:p>
          <a:p>
            <a:r>
              <a:rPr lang="es-UY" sz="2800" dirty="0"/>
              <a:t>Son instituciones permanentes</a:t>
            </a:r>
          </a:p>
        </p:txBody>
      </p:sp>
    </p:spTree>
    <p:extLst>
      <p:ext uri="{BB962C8B-B14F-4D97-AF65-F5344CB8AC3E}">
        <p14:creationId xmlns:p14="http://schemas.microsoft.com/office/powerpoint/2010/main" val="2474865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96526C-F6BD-D831-B2A4-DD06B0DA7D19}"/>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2DB945A4-D377-199E-AEAB-B01C725E2C29}"/>
              </a:ext>
            </a:extLst>
          </p:cNvPr>
          <p:cNvSpPr>
            <a:spLocks noGrp="1"/>
          </p:cNvSpPr>
          <p:nvPr>
            <p:ph idx="1"/>
          </p:nvPr>
        </p:nvSpPr>
        <p:spPr/>
        <p:txBody>
          <a:bodyPr>
            <a:normAutofit/>
          </a:bodyPr>
          <a:lstStyle/>
          <a:p>
            <a:r>
              <a:rPr lang="es-UY" sz="2800" dirty="0"/>
              <a:t>Hasta el final de la época helenística existe una coincidencia entre: </a:t>
            </a:r>
          </a:p>
          <a:p>
            <a:r>
              <a:rPr lang="es-UY" sz="2800" dirty="0"/>
              <a:t>La escuela como tendencia doctrinal</a:t>
            </a:r>
          </a:p>
          <a:p>
            <a:r>
              <a:rPr lang="es-UY" sz="2800" dirty="0"/>
              <a:t>La escuela como lugar en el que se enseña</a:t>
            </a:r>
          </a:p>
          <a:p>
            <a:r>
              <a:rPr lang="es-UY" sz="2800" dirty="0"/>
              <a:t>La escuela como institución estable organizada por su fundador</a:t>
            </a:r>
          </a:p>
        </p:txBody>
      </p:sp>
    </p:spTree>
    <p:extLst>
      <p:ext uri="{BB962C8B-B14F-4D97-AF65-F5344CB8AC3E}">
        <p14:creationId xmlns:p14="http://schemas.microsoft.com/office/powerpoint/2010/main" val="3433303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1BE9EC-4D1E-88A5-2D1A-5E1917E7ACBD}"/>
              </a:ext>
            </a:extLst>
          </p:cNvPr>
          <p:cNvSpPr>
            <a:spLocks noGrp="1"/>
          </p:cNvSpPr>
          <p:nvPr>
            <p:ph type="title"/>
          </p:nvPr>
        </p:nvSpPr>
        <p:spPr/>
        <p:txBody>
          <a:bodyPr/>
          <a:lstStyle/>
          <a:p>
            <a:r>
              <a:rPr lang="es-UY" dirty="0"/>
              <a:t>Escuelas filosóficas</a:t>
            </a:r>
          </a:p>
        </p:txBody>
      </p:sp>
      <p:sp>
        <p:nvSpPr>
          <p:cNvPr id="3" name="Marcador de contenido 2">
            <a:extLst>
              <a:ext uri="{FF2B5EF4-FFF2-40B4-BE49-F238E27FC236}">
                <a16:creationId xmlns:a16="http://schemas.microsoft.com/office/drawing/2014/main" id="{8AF3A5D6-F55E-AF0A-8357-757F22DEC83A}"/>
              </a:ext>
            </a:extLst>
          </p:cNvPr>
          <p:cNvSpPr>
            <a:spLocks noGrp="1"/>
          </p:cNvSpPr>
          <p:nvPr>
            <p:ph idx="1"/>
          </p:nvPr>
        </p:nvSpPr>
        <p:spPr/>
        <p:txBody>
          <a:bodyPr>
            <a:normAutofit/>
          </a:bodyPr>
          <a:lstStyle/>
          <a:p>
            <a:r>
              <a:rPr lang="es-UY" sz="2800" dirty="0"/>
              <a:t>Abiertas al público</a:t>
            </a:r>
          </a:p>
          <a:p>
            <a:r>
              <a:rPr lang="es-UY" sz="2800" dirty="0"/>
              <a:t>Distinción entre oyentes y discípulos</a:t>
            </a:r>
          </a:p>
          <a:p>
            <a:r>
              <a:rPr lang="es-UY" sz="2800" dirty="0"/>
              <a:t>Costumbre: tomar los alimentos en común a intervalos regulares</a:t>
            </a:r>
          </a:p>
          <a:p>
            <a:r>
              <a:rPr lang="es-UY" sz="2800" dirty="0"/>
              <a:t>Excepcionalidad  del estoicismo</a:t>
            </a:r>
          </a:p>
        </p:txBody>
      </p:sp>
    </p:spTree>
    <p:extLst>
      <p:ext uri="{BB962C8B-B14F-4D97-AF65-F5344CB8AC3E}">
        <p14:creationId xmlns:p14="http://schemas.microsoft.com/office/powerpoint/2010/main" val="2027017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BF056B-CC08-048D-95DC-2199C6E731D0}"/>
              </a:ext>
            </a:extLst>
          </p:cNvPr>
          <p:cNvSpPr>
            <a:spLocks noGrp="1"/>
          </p:cNvSpPr>
          <p:nvPr>
            <p:ph type="title"/>
          </p:nvPr>
        </p:nvSpPr>
        <p:spPr/>
        <p:txBody>
          <a:bodyPr/>
          <a:lstStyle/>
          <a:p>
            <a:r>
              <a:rPr lang="es-UY" dirty="0"/>
              <a:t>Estoicismo y epicureísmo</a:t>
            </a:r>
          </a:p>
        </p:txBody>
      </p:sp>
      <p:sp>
        <p:nvSpPr>
          <p:cNvPr id="3" name="Marcador de contenido 2">
            <a:extLst>
              <a:ext uri="{FF2B5EF4-FFF2-40B4-BE49-F238E27FC236}">
                <a16:creationId xmlns:a16="http://schemas.microsoft.com/office/drawing/2014/main" id="{BF8B9E51-8746-4D2E-CA11-18D7F5505A1F}"/>
              </a:ext>
            </a:extLst>
          </p:cNvPr>
          <p:cNvSpPr>
            <a:spLocks noGrp="1"/>
          </p:cNvSpPr>
          <p:nvPr>
            <p:ph idx="1"/>
          </p:nvPr>
        </p:nvSpPr>
        <p:spPr/>
        <p:txBody>
          <a:bodyPr>
            <a:noAutofit/>
          </a:bodyPr>
          <a:lstStyle/>
          <a:p>
            <a:r>
              <a:rPr lang="es-UY" sz="2800" dirty="0"/>
              <a:t>Una perpetua tranquilidad del alma</a:t>
            </a:r>
          </a:p>
          <a:p>
            <a:r>
              <a:rPr lang="es-UY" sz="2800" dirty="0"/>
              <a:t>La filosofía es una terapéutica de las preocupaciones</a:t>
            </a:r>
          </a:p>
          <a:p>
            <a:r>
              <a:rPr lang="es-UY" sz="2800" dirty="0"/>
              <a:t>Epicureísmo: las desgracias de la vida las provoca el deseo de placeres falsos</a:t>
            </a:r>
          </a:p>
          <a:p>
            <a:r>
              <a:rPr lang="es-UY" sz="2800" dirty="0"/>
              <a:t>Estoicismo: las desgracias son provocadas por el interés egoísta</a:t>
            </a:r>
          </a:p>
          <a:p>
            <a:r>
              <a:rPr lang="es-UY" sz="2800" dirty="0"/>
              <a:t>El mal no radica en las cosas sino en los juicos de valor </a:t>
            </a:r>
          </a:p>
        </p:txBody>
      </p:sp>
    </p:spTree>
    <p:extLst>
      <p:ext uri="{BB962C8B-B14F-4D97-AF65-F5344CB8AC3E}">
        <p14:creationId xmlns:p14="http://schemas.microsoft.com/office/powerpoint/2010/main" val="2958384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4E9DFD-7913-FD32-E0E3-BEA7427159F3}"/>
              </a:ext>
            </a:extLst>
          </p:cNvPr>
          <p:cNvSpPr>
            <a:spLocks noGrp="1"/>
          </p:cNvSpPr>
          <p:nvPr>
            <p:ph type="title"/>
          </p:nvPr>
        </p:nvSpPr>
        <p:spPr/>
        <p:txBody>
          <a:bodyPr/>
          <a:lstStyle/>
          <a:p>
            <a:r>
              <a:rPr lang="es-UY" dirty="0"/>
              <a:t>Periodo helenístico</a:t>
            </a:r>
          </a:p>
        </p:txBody>
      </p:sp>
      <p:sp>
        <p:nvSpPr>
          <p:cNvPr id="4" name="Marcador de contenido 3">
            <a:extLst>
              <a:ext uri="{FF2B5EF4-FFF2-40B4-BE49-F238E27FC236}">
                <a16:creationId xmlns:a16="http://schemas.microsoft.com/office/drawing/2014/main" id="{C6B9FC1B-DED9-549F-E5E8-DE0A40B7C0CB}"/>
              </a:ext>
            </a:extLst>
          </p:cNvPr>
          <p:cNvSpPr>
            <a:spLocks noGrp="1"/>
          </p:cNvSpPr>
          <p:nvPr>
            <p:ph idx="1"/>
          </p:nvPr>
        </p:nvSpPr>
        <p:spPr/>
        <p:txBody>
          <a:bodyPr>
            <a:normAutofit/>
          </a:bodyPr>
          <a:lstStyle/>
          <a:p>
            <a:r>
              <a:rPr lang="es-UY" sz="2800" dirty="0"/>
              <a:t>Desde Alejandro Magno hasta el Imperio romano (finales del siglo VI a.C., a fines del siglo I a.C.</a:t>
            </a:r>
          </a:p>
          <a:p>
            <a:r>
              <a:rPr lang="es-UY" sz="2800" dirty="0"/>
              <a:t>Grecia empieza a descubrir la inmensidad del mundo</a:t>
            </a:r>
          </a:p>
          <a:p>
            <a:r>
              <a:rPr lang="es-UY" sz="2800" dirty="0"/>
              <a:t>Las tradiciones, las religiones, las ideas, las culturas se mezclan, y este encuentro dejaría un sello indeleble en la cultura de Occidente.</a:t>
            </a:r>
          </a:p>
        </p:txBody>
      </p:sp>
    </p:spTree>
    <p:extLst>
      <p:ext uri="{BB962C8B-B14F-4D97-AF65-F5344CB8AC3E}">
        <p14:creationId xmlns:p14="http://schemas.microsoft.com/office/powerpoint/2010/main" val="2374423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6D1E14-33E9-58B9-8D20-D90547DFD563}"/>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81F3B437-452E-0E29-3A51-39B90CCFF8F0}"/>
              </a:ext>
            </a:extLst>
          </p:cNvPr>
          <p:cNvSpPr>
            <a:spLocks noGrp="1"/>
          </p:cNvSpPr>
          <p:nvPr>
            <p:ph idx="1"/>
          </p:nvPr>
        </p:nvSpPr>
        <p:spPr/>
        <p:txBody>
          <a:bodyPr/>
          <a:lstStyle/>
          <a:p>
            <a:r>
              <a:rPr lang="es-UY" sz="2800" dirty="0"/>
              <a:t>Terapéutica: cambiar los juicios de valor</a:t>
            </a:r>
          </a:p>
          <a:p>
            <a:r>
              <a:rPr lang="es-UY" sz="2800" dirty="0"/>
              <a:t>Debemos cambiar toda nuestra manera de pensar y nuestro modo de ser</a:t>
            </a:r>
          </a:p>
          <a:p>
            <a:r>
              <a:rPr lang="es-UY" sz="2800" dirty="0"/>
              <a:t>Lo que importa es alcanzar la tranquilidad del alma</a:t>
            </a:r>
          </a:p>
          <a:p>
            <a:endParaRPr lang="es-UY" dirty="0"/>
          </a:p>
        </p:txBody>
      </p:sp>
    </p:spTree>
    <p:extLst>
      <p:ext uri="{BB962C8B-B14F-4D97-AF65-F5344CB8AC3E}">
        <p14:creationId xmlns:p14="http://schemas.microsoft.com/office/powerpoint/2010/main" val="3528092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4A6ABB-9C80-EF7D-D526-268F323E0CF9}"/>
              </a:ext>
            </a:extLst>
          </p:cNvPr>
          <p:cNvSpPr>
            <a:spLocks noGrp="1"/>
          </p:cNvSpPr>
          <p:nvPr>
            <p:ph type="title"/>
          </p:nvPr>
        </p:nvSpPr>
        <p:spPr/>
        <p:txBody>
          <a:bodyPr/>
          <a:lstStyle/>
          <a:p>
            <a:r>
              <a:rPr lang="es-UY" dirty="0"/>
              <a:t>Diferencias: </a:t>
            </a:r>
          </a:p>
        </p:txBody>
      </p:sp>
      <p:sp>
        <p:nvSpPr>
          <p:cNvPr id="3" name="Marcador de contenido 2">
            <a:extLst>
              <a:ext uri="{FF2B5EF4-FFF2-40B4-BE49-F238E27FC236}">
                <a16:creationId xmlns:a16="http://schemas.microsoft.com/office/drawing/2014/main" id="{44729BB8-2988-72E1-624A-22DD907DCFA9}"/>
              </a:ext>
            </a:extLst>
          </p:cNvPr>
          <p:cNvSpPr>
            <a:spLocks noGrp="1"/>
          </p:cNvSpPr>
          <p:nvPr>
            <p:ph idx="1"/>
          </p:nvPr>
        </p:nvSpPr>
        <p:spPr/>
        <p:txBody>
          <a:bodyPr>
            <a:normAutofit/>
          </a:bodyPr>
          <a:lstStyle/>
          <a:p>
            <a:r>
              <a:rPr lang="es-UY" sz="2400" dirty="0"/>
              <a:t>Ambas concuerdan en reconocer que la elección filosófica fundamental debe corresponder a una tendencia innata en el hombre,</a:t>
            </a:r>
          </a:p>
          <a:p>
            <a:r>
              <a:rPr lang="es-UY" sz="2400" dirty="0"/>
              <a:t>En el epicureísmo la búsqueda del placer es lo que motiva toda la actividad humana</a:t>
            </a:r>
          </a:p>
          <a:p>
            <a:r>
              <a:rPr lang="es-UY" sz="2400" dirty="0"/>
              <a:t>Para el estoicismo, el amor al Bien es el instinto primordial del ser humano</a:t>
            </a:r>
          </a:p>
        </p:txBody>
      </p:sp>
    </p:spTree>
    <p:extLst>
      <p:ext uri="{BB962C8B-B14F-4D97-AF65-F5344CB8AC3E}">
        <p14:creationId xmlns:p14="http://schemas.microsoft.com/office/powerpoint/2010/main" val="1099556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B476C9-11E5-4317-FE95-8E86AAFCD044}"/>
              </a:ext>
            </a:extLst>
          </p:cNvPr>
          <p:cNvSpPr>
            <a:spLocks noGrp="1"/>
          </p:cNvSpPr>
          <p:nvPr>
            <p:ph type="title"/>
          </p:nvPr>
        </p:nvSpPr>
        <p:spPr/>
        <p:txBody>
          <a:bodyPr/>
          <a:lstStyle/>
          <a:p>
            <a:r>
              <a:rPr lang="es-UY" dirty="0"/>
              <a:t>Método de enseñanza </a:t>
            </a:r>
          </a:p>
        </p:txBody>
      </p:sp>
      <p:sp>
        <p:nvSpPr>
          <p:cNvPr id="3" name="Marcador de contenido 2">
            <a:extLst>
              <a:ext uri="{FF2B5EF4-FFF2-40B4-BE49-F238E27FC236}">
                <a16:creationId xmlns:a16="http://schemas.microsoft.com/office/drawing/2014/main" id="{A7CE81A1-7F01-DE35-6404-255843DC8DAF}"/>
              </a:ext>
            </a:extLst>
          </p:cNvPr>
          <p:cNvSpPr>
            <a:spLocks noGrp="1"/>
          </p:cNvSpPr>
          <p:nvPr>
            <p:ph idx="1"/>
          </p:nvPr>
        </p:nvSpPr>
        <p:spPr/>
        <p:txBody>
          <a:bodyPr>
            <a:noAutofit/>
          </a:bodyPr>
          <a:lstStyle/>
          <a:p>
            <a:r>
              <a:rPr lang="es-UY" sz="2400" dirty="0"/>
              <a:t>Estoicismo: doble finalidad, formar directa o indirectamente ciudadanos, dirigentes políticos, filósofos</a:t>
            </a:r>
          </a:p>
          <a:p>
            <a:r>
              <a:rPr lang="es-UY" sz="2400" dirty="0"/>
              <a:t>Lograr el dominio de la palabra mediante ejercicios retóricos y dialécticos y obtener de la enseñanza del filósofo los principios de la ciencia del gobierno</a:t>
            </a:r>
          </a:p>
          <a:p>
            <a:r>
              <a:rPr lang="es-UY" sz="2400" dirty="0"/>
              <a:t>No solo hay que aprender a gobernar, sino a gobernarse a sí mismos</a:t>
            </a:r>
          </a:p>
          <a:p>
            <a:r>
              <a:rPr lang="es-UY" sz="2400" dirty="0"/>
              <a:t>Importancia del diálogo: relación constante entre maestro y discípulos. </a:t>
            </a:r>
          </a:p>
        </p:txBody>
      </p:sp>
    </p:spTree>
    <p:extLst>
      <p:ext uri="{BB962C8B-B14F-4D97-AF65-F5344CB8AC3E}">
        <p14:creationId xmlns:p14="http://schemas.microsoft.com/office/powerpoint/2010/main" val="3695006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F6787B-6912-2A0D-D038-235E5605C1E1}"/>
              </a:ext>
            </a:extLst>
          </p:cNvPr>
          <p:cNvSpPr>
            <a:spLocks noGrp="1"/>
          </p:cNvSpPr>
          <p:nvPr>
            <p:ph type="title"/>
          </p:nvPr>
        </p:nvSpPr>
        <p:spPr/>
        <p:txBody>
          <a:bodyPr/>
          <a:lstStyle/>
          <a:p>
            <a:r>
              <a:rPr lang="es-UY" dirty="0"/>
              <a:t>Método de enseñanza</a:t>
            </a:r>
          </a:p>
        </p:txBody>
      </p:sp>
      <p:sp>
        <p:nvSpPr>
          <p:cNvPr id="3" name="Marcador de contenido 2">
            <a:extLst>
              <a:ext uri="{FF2B5EF4-FFF2-40B4-BE49-F238E27FC236}">
                <a16:creationId xmlns:a16="http://schemas.microsoft.com/office/drawing/2014/main" id="{C166F497-093B-3893-8114-309DD8BF9C37}"/>
              </a:ext>
            </a:extLst>
          </p:cNvPr>
          <p:cNvSpPr>
            <a:spLocks noGrp="1"/>
          </p:cNvSpPr>
          <p:nvPr>
            <p:ph idx="1"/>
          </p:nvPr>
        </p:nvSpPr>
        <p:spPr/>
        <p:txBody>
          <a:bodyPr>
            <a:normAutofit/>
          </a:bodyPr>
          <a:lstStyle/>
          <a:p>
            <a:r>
              <a:rPr lang="es-UY" sz="2400" dirty="0"/>
              <a:t>No se desarrollaban teorías en sí mismas, independientemente de las necesidades del auditorio (dialéctico)</a:t>
            </a:r>
          </a:p>
          <a:p>
            <a:r>
              <a:rPr lang="es-UY" sz="2400" dirty="0"/>
              <a:t>Proceder deductivo y sistemático: partir de los principios para llegar a las consecuencias de esos principios</a:t>
            </a:r>
          </a:p>
          <a:p>
            <a:r>
              <a:rPr lang="es-UY" sz="2400" dirty="0"/>
              <a:t>Algunos de estos discursos eran puestos a disposición del discípulo por escrito para que pudiese aprendérselos de memoria (sentencias)</a:t>
            </a:r>
          </a:p>
        </p:txBody>
      </p:sp>
    </p:spTree>
    <p:extLst>
      <p:ext uri="{BB962C8B-B14F-4D97-AF65-F5344CB8AC3E}">
        <p14:creationId xmlns:p14="http://schemas.microsoft.com/office/powerpoint/2010/main" val="1695616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31C0D7-B43A-F006-A915-F350EBEE9BEA}"/>
              </a:ext>
            </a:extLst>
          </p:cNvPr>
          <p:cNvSpPr>
            <a:spLocks noGrp="1"/>
          </p:cNvSpPr>
          <p:nvPr>
            <p:ph type="title"/>
          </p:nvPr>
        </p:nvSpPr>
        <p:spPr/>
        <p:txBody>
          <a:bodyPr/>
          <a:lstStyle/>
          <a:p>
            <a:r>
              <a:rPr lang="es-UY" dirty="0"/>
              <a:t>sistema</a:t>
            </a:r>
          </a:p>
        </p:txBody>
      </p:sp>
      <p:sp>
        <p:nvSpPr>
          <p:cNvPr id="3" name="Marcador de contenido 2">
            <a:extLst>
              <a:ext uri="{FF2B5EF4-FFF2-40B4-BE49-F238E27FC236}">
                <a16:creationId xmlns:a16="http://schemas.microsoft.com/office/drawing/2014/main" id="{5ED03857-89EC-1D8D-D751-8E41536D3E49}"/>
              </a:ext>
            </a:extLst>
          </p:cNvPr>
          <p:cNvSpPr>
            <a:spLocks noGrp="1"/>
          </p:cNvSpPr>
          <p:nvPr>
            <p:ph idx="1"/>
          </p:nvPr>
        </p:nvSpPr>
        <p:spPr/>
        <p:txBody>
          <a:bodyPr>
            <a:normAutofit/>
          </a:bodyPr>
          <a:lstStyle/>
          <a:p>
            <a:r>
              <a:rPr lang="es-UY" sz="2800" dirty="0"/>
              <a:t>Reunión en forma condensada de los dogmas fundamentales y entrelazarlos por medio de una argumentación rigurosa; crear un núcleo sistemático muy concentrado para que tenga una mayor fuerza persuasiva, eficacia mnemotécnica</a:t>
            </a:r>
          </a:p>
        </p:txBody>
      </p:sp>
    </p:spTree>
    <p:extLst>
      <p:ext uri="{BB962C8B-B14F-4D97-AF65-F5344CB8AC3E}">
        <p14:creationId xmlns:p14="http://schemas.microsoft.com/office/powerpoint/2010/main" val="242026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F7338A-A2D5-E7FF-3C18-FA9F4FAEF24D}"/>
              </a:ext>
            </a:extLst>
          </p:cNvPr>
          <p:cNvSpPr>
            <a:spLocks noGrp="1"/>
          </p:cNvSpPr>
          <p:nvPr>
            <p:ph type="title"/>
          </p:nvPr>
        </p:nvSpPr>
        <p:spPr/>
        <p:txBody>
          <a:bodyPr/>
          <a:lstStyle/>
          <a:p>
            <a:r>
              <a:rPr lang="es-UY" dirty="0"/>
              <a:t>dogmática</a:t>
            </a:r>
          </a:p>
        </p:txBody>
      </p:sp>
      <p:sp>
        <p:nvSpPr>
          <p:cNvPr id="3" name="Marcador de contenido 2">
            <a:extLst>
              <a:ext uri="{FF2B5EF4-FFF2-40B4-BE49-F238E27FC236}">
                <a16:creationId xmlns:a16="http://schemas.microsoft.com/office/drawing/2014/main" id="{8E853960-D36F-F5E9-CB0A-F40B3086527C}"/>
              </a:ext>
            </a:extLst>
          </p:cNvPr>
          <p:cNvSpPr>
            <a:spLocks noGrp="1"/>
          </p:cNvSpPr>
          <p:nvPr>
            <p:ph idx="1"/>
          </p:nvPr>
        </p:nvSpPr>
        <p:spPr/>
        <p:txBody>
          <a:bodyPr>
            <a:normAutofit/>
          </a:bodyPr>
          <a:lstStyle/>
          <a:p>
            <a:r>
              <a:rPr lang="es-UY" sz="2800" dirty="0"/>
              <a:t>Estas filosofías tienen un carácter popular y misionero. </a:t>
            </a:r>
          </a:p>
          <a:p>
            <a:r>
              <a:rPr lang="es-UY" sz="2800" dirty="0"/>
              <a:t>Propagar reglas prácticas para la vida (</a:t>
            </a:r>
            <a:r>
              <a:rPr lang="es-UY" sz="2800" dirty="0" err="1"/>
              <a:t>todxs</a:t>
            </a:r>
            <a:r>
              <a:rPr lang="es-UY" sz="2800" dirty="0"/>
              <a:t> somos filósofos)</a:t>
            </a:r>
          </a:p>
        </p:txBody>
      </p:sp>
    </p:spTree>
    <p:extLst>
      <p:ext uri="{BB962C8B-B14F-4D97-AF65-F5344CB8AC3E}">
        <p14:creationId xmlns:p14="http://schemas.microsoft.com/office/powerpoint/2010/main" val="748573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0710F2-7ABB-D3E2-9F54-864C5556FC30}"/>
              </a:ext>
            </a:extLst>
          </p:cNvPr>
          <p:cNvSpPr>
            <a:spLocks noGrp="1"/>
          </p:cNvSpPr>
          <p:nvPr>
            <p:ph type="title"/>
          </p:nvPr>
        </p:nvSpPr>
        <p:spPr/>
        <p:txBody>
          <a:bodyPr/>
          <a:lstStyle/>
          <a:p>
            <a:r>
              <a:rPr lang="es-UY" dirty="0"/>
              <a:t>Sentencias de Epicuro:</a:t>
            </a:r>
          </a:p>
        </p:txBody>
      </p:sp>
      <p:sp>
        <p:nvSpPr>
          <p:cNvPr id="3" name="Marcador de contenido 2">
            <a:extLst>
              <a:ext uri="{FF2B5EF4-FFF2-40B4-BE49-F238E27FC236}">
                <a16:creationId xmlns:a16="http://schemas.microsoft.com/office/drawing/2014/main" id="{A6D5D8B1-639E-D0F3-5501-A74C44900AC8}"/>
              </a:ext>
            </a:extLst>
          </p:cNvPr>
          <p:cNvSpPr>
            <a:spLocks noGrp="1"/>
          </p:cNvSpPr>
          <p:nvPr>
            <p:ph idx="1"/>
          </p:nvPr>
        </p:nvSpPr>
        <p:spPr/>
        <p:txBody>
          <a:bodyPr/>
          <a:lstStyle/>
          <a:p>
            <a:pPr algn="just"/>
            <a:r>
              <a:rPr lang="es-UY" sz="2800" kern="150" dirty="0">
                <a:effectLst/>
                <a:ea typeface="Droid Sans Fallback"/>
                <a:cs typeface="FreeSans"/>
              </a:rPr>
              <a:t>“La necesidad es un mal, pero no hay ninguna necesidad de vivir sometido a la necesidad”.</a:t>
            </a:r>
          </a:p>
          <a:p>
            <a:pPr algn="just"/>
            <a:r>
              <a:rPr lang="es-UY" sz="2800" kern="150" dirty="0">
                <a:effectLst/>
                <a:ea typeface="Droid Sans Fallback"/>
                <a:cs typeface="FreeSans"/>
              </a:rPr>
              <a:t>“Quien un día se olvida de lo bien que lo ha pasado se ha hecho viejo ese mismo día”.</a:t>
            </a:r>
          </a:p>
          <a:p>
            <a:pPr algn="just"/>
            <a:r>
              <a:rPr lang="es-UY" sz="2800" kern="150" dirty="0">
                <a:effectLst/>
                <a:ea typeface="Droid Sans Fallback"/>
                <a:cs typeface="FreeSans"/>
              </a:rPr>
              <a:t>“Todo el mundo se va de la vida como si acabara de nacer"</a:t>
            </a:r>
          </a:p>
          <a:p>
            <a:endParaRPr lang="es-UY" dirty="0"/>
          </a:p>
        </p:txBody>
      </p:sp>
    </p:spTree>
    <p:extLst>
      <p:ext uri="{BB962C8B-B14F-4D97-AF65-F5344CB8AC3E}">
        <p14:creationId xmlns:p14="http://schemas.microsoft.com/office/powerpoint/2010/main" val="3152807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1EBE66-76AB-AF75-C8B5-50EB67943CEC}"/>
              </a:ext>
            </a:extLst>
          </p:cNvPr>
          <p:cNvSpPr>
            <a:spLocks noGrp="1"/>
          </p:cNvSpPr>
          <p:nvPr>
            <p:ph type="title"/>
          </p:nvPr>
        </p:nvSpPr>
        <p:spPr/>
        <p:txBody>
          <a:bodyPr/>
          <a:lstStyle/>
          <a:p>
            <a:r>
              <a:rPr lang="es-UY" dirty="0" err="1"/>
              <a:t>epicuro</a:t>
            </a:r>
            <a:endParaRPr lang="es-UY" dirty="0"/>
          </a:p>
        </p:txBody>
      </p:sp>
      <p:sp>
        <p:nvSpPr>
          <p:cNvPr id="3" name="Marcador de contenido 2">
            <a:extLst>
              <a:ext uri="{FF2B5EF4-FFF2-40B4-BE49-F238E27FC236}">
                <a16:creationId xmlns:a16="http://schemas.microsoft.com/office/drawing/2014/main" id="{502113F9-36A4-4F46-1E4A-3E983886B4A4}"/>
              </a:ext>
            </a:extLst>
          </p:cNvPr>
          <p:cNvSpPr>
            <a:spLocks noGrp="1"/>
          </p:cNvSpPr>
          <p:nvPr>
            <p:ph idx="1"/>
          </p:nvPr>
        </p:nvSpPr>
        <p:spPr/>
        <p:txBody>
          <a:bodyPr/>
          <a:lstStyle/>
          <a:p>
            <a:r>
              <a:rPr lang="es-UY" sz="2800" kern="150" dirty="0">
                <a:effectLst/>
                <a:ea typeface="Droid Sans Fallback"/>
                <a:cs typeface="FreeSans"/>
              </a:rPr>
              <a:t>“Todo placer, por tener naturaleza innata, es bueno, pero sin duda, no todos son dignos de ser escogidos. De la misma forma, todo dolor es un mal, pero no todos deben evitarse siempre.” (Carta a Meneceo, 129).</a:t>
            </a:r>
          </a:p>
          <a:p>
            <a:endParaRPr lang="es-UY" dirty="0"/>
          </a:p>
        </p:txBody>
      </p:sp>
    </p:spTree>
    <p:extLst>
      <p:ext uri="{BB962C8B-B14F-4D97-AF65-F5344CB8AC3E}">
        <p14:creationId xmlns:p14="http://schemas.microsoft.com/office/powerpoint/2010/main" val="4266725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F3AF86-0371-F835-C8F1-40F766C1DE89}"/>
              </a:ext>
            </a:extLst>
          </p:cNvPr>
          <p:cNvSpPr>
            <a:spLocks noGrp="1"/>
          </p:cNvSpPr>
          <p:nvPr>
            <p:ph type="title"/>
          </p:nvPr>
        </p:nvSpPr>
        <p:spPr/>
        <p:txBody>
          <a:bodyPr/>
          <a:lstStyle/>
          <a:p>
            <a:r>
              <a:rPr lang="es-UY" dirty="0"/>
              <a:t>Marco </a:t>
            </a:r>
            <a:r>
              <a:rPr lang="es-UY" dirty="0" err="1"/>
              <a:t>aurelio</a:t>
            </a:r>
            <a:endParaRPr lang="es-UY" dirty="0"/>
          </a:p>
        </p:txBody>
      </p:sp>
      <p:sp>
        <p:nvSpPr>
          <p:cNvPr id="3" name="Marcador de contenido 2">
            <a:extLst>
              <a:ext uri="{FF2B5EF4-FFF2-40B4-BE49-F238E27FC236}">
                <a16:creationId xmlns:a16="http://schemas.microsoft.com/office/drawing/2014/main" id="{D539EB61-57EC-A6A9-6031-D9302558E256}"/>
              </a:ext>
            </a:extLst>
          </p:cNvPr>
          <p:cNvSpPr>
            <a:spLocks noGrp="1"/>
          </p:cNvSpPr>
          <p:nvPr>
            <p:ph idx="1"/>
          </p:nvPr>
        </p:nvSpPr>
        <p:spPr/>
        <p:txBody>
          <a:bodyPr>
            <a:normAutofit/>
          </a:bodyPr>
          <a:lstStyle/>
          <a:p>
            <a:r>
              <a:rPr lang="es-UY" sz="2800" dirty="0">
                <a:effectLst/>
                <a:ea typeface="Droid Sans Fallback"/>
                <a:cs typeface="FreeSans"/>
              </a:rPr>
              <a:t>«Se buscan retiros en el campo, en la costa y en el monte. Tú también sueles anhelar tales retiros. Pero todo esto es de lo más vulgar, porque puedes, en el momento que te apetezca, retirarte en ti mismo» (Meditaciones).</a:t>
            </a:r>
            <a:endParaRPr lang="es-UY" sz="2800" dirty="0"/>
          </a:p>
        </p:txBody>
      </p:sp>
    </p:spTree>
    <p:extLst>
      <p:ext uri="{BB962C8B-B14F-4D97-AF65-F5344CB8AC3E}">
        <p14:creationId xmlns:p14="http://schemas.microsoft.com/office/powerpoint/2010/main" val="26727172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E7B43F-5A65-61DA-195B-F41383153E7A}"/>
              </a:ext>
            </a:extLst>
          </p:cNvPr>
          <p:cNvSpPr>
            <a:spLocks noGrp="1"/>
          </p:cNvSpPr>
          <p:nvPr>
            <p:ph type="title"/>
          </p:nvPr>
        </p:nvSpPr>
        <p:spPr/>
        <p:txBody>
          <a:bodyPr/>
          <a:lstStyle/>
          <a:p>
            <a:r>
              <a:rPr lang="es-UY" dirty="0"/>
              <a:t>Ascesis de los deseos</a:t>
            </a:r>
          </a:p>
        </p:txBody>
      </p:sp>
      <p:sp>
        <p:nvSpPr>
          <p:cNvPr id="3" name="Marcador de contenido 2">
            <a:extLst>
              <a:ext uri="{FF2B5EF4-FFF2-40B4-BE49-F238E27FC236}">
                <a16:creationId xmlns:a16="http://schemas.microsoft.com/office/drawing/2014/main" id="{8380447A-7C46-0EF1-247E-7F5CE27D3560}"/>
              </a:ext>
            </a:extLst>
          </p:cNvPr>
          <p:cNvSpPr>
            <a:spLocks noGrp="1"/>
          </p:cNvSpPr>
          <p:nvPr>
            <p:ph idx="1"/>
          </p:nvPr>
        </p:nvSpPr>
        <p:spPr/>
        <p:txBody>
          <a:bodyPr/>
          <a:lstStyle/>
          <a:p>
            <a:r>
              <a:rPr lang="es-UY" sz="2400" kern="150" dirty="0">
                <a:effectLst/>
                <a:ea typeface="Droid Sans Fallback"/>
                <a:cs typeface="FreeSans"/>
              </a:rPr>
              <a:t>Si los hombres son desdichados, se debe a que los torturan deseos “inmensos y huecos” (Cicerón, De los fines buenos y malos), la riqueza, la lujuria, la dominación. </a:t>
            </a:r>
          </a:p>
          <a:p>
            <a:r>
              <a:rPr lang="es-UY" sz="2400" kern="150" dirty="0">
                <a:effectLst/>
                <a:ea typeface="Droid Sans Fallback"/>
                <a:cs typeface="FreeSans"/>
              </a:rPr>
              <a:t>La ascesis de los deseos se fundamentará en la </a:t>
            </a:r>
            <a:r>
              <a:rPr lang="es-UY" sz="2400" b="1" kern="150" dirty="0">
                <a:effectLst/>
                <a:ea typeface="Droid Sans Fallback"/>
                <a:cs typeface="FreeSans"/>
              </a:rPr>
              <a:t>distinción</a:t>
            </a:r>
            <a:r>
              <a:rPr lang="es-UY" sz="2400" kern="150" dirty="0">
                <a:effectLst/>
                <a:ea typeface="Droid Sans Fallback"/>
                <a:cs typeface="FreeSans"/>
              </a:rPr>
              <a:t> entre los </a:t>
            </a:r>
            <a:r>
              <a:rPr lang="es-UY" sz="2400" b="1" kern="150" dirty="0">
                <a:effectLst/>
                <a:ea typeface="Droid Sans Fallback"/>
                <a:cs typeface="FreeSans"/>
              </a:rPr>
              <a:t>deseos naturales y necesarios</a:t>
            </a:r>
            <a:r>
              <a:rPr lang="es-UY" sz="2400" kern="150" dirty="0">
                <a:effectLst/>
                <a:ea typeface="Droid Sans Fallback"/>
                <a:cs typeface="FreeSans"/>
              </a:rPr>
              <a:t>, los </a:t>
            </a:r>
            <a:r>
              <a:rPr lang="es-UY" sz="2400" b="1" kern="150" dirty="0">
                <a:effectLst/>
                <a:ea typeface="Droid Sans Fallback"/>
                <a:cs typeface="FreeSans"/>
              </a:rPr>
              <a:t>deseos naturales y no necesarios</a:t>
            </a:r>
            <a:r>
              <a:rPr lang="es-UY" sz="2400" kern="150" dirty="0">
                <a:effectLst/>
                <a:ea typeface="Droid Sans Fallback"/>
                <a:cs typeface="FreeSans"/>
              </a:rPr>
              <a:t>, y por último los </a:t>
            </a:r>
            <a:r>
              <a:rPr lang="es-UY" sz="2400" b="1" kern="150" dirty="0">
                <a:effectLst/>
                <a:ea typeface="Droid Sans Fallback"/>
                <a:cs typeface="FreeSans"/>
              </a:rPr>
              <a:t>deseos vacíos, los que no son naturales ni necesarios</a:t>
            </a:r>
            <a:r>
              <a:rPr lang="es-UY" sz="2400" kern="150" dirty="0">
                <a:effectLst/>
                <a:ea typeface="Droid Sans Fallback"/>
                <a:cs typeface="FreeSans"/>
              </a:rPr>
              <a:t>, (Epicuro, Carta a Meneceo &amp;127).</a:t>
            </a:r>
          </a:p>
          <a:p>
            <a:endParaRPr lang="es-UY" dirty="0"/>
          </a:p>
        </p:txBody>
      </p:sp>
    </p:spTree>
    <p:extLst>
      <p:ext uri="{BB962C8B-B14F-4D97-AF65-F5344CB8AC3E}">
        <p14:creationId xmlns:p14="http://schemas.microsoft.com/office/powerpoint/2010/main" val="2068990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3E51ED-3488-2236-650A-E16958F188F3}"/>
              </a:ext>
            </a:extLst>
          </p:cNvPr>
          <p:cNvSpPr>
            <a:spLocks noGrp="1"/>
          </p:cNvSpPr>
          <p:nvPr>
            <p:ph type="title"/>
          </p:nvPr>
        </p:nvSpPr>
        <p:spPr/>
        <p:txBody>
          <a:bodyPr/>
          <a:lstStyle/>
          <a:p>
            <a:r>
              <a:rPr lang="es-UY" dirty="0"/>
              <a:t>Vallejo: eclipse de la vida ciudadana</a:t>
            </a:r>
          </a:p>
        </p:txBody>
      </p:sp>
      <p:sp>
        <p:nvSpPr>
          <p:cNvPr id="3" name="Marcador de contenido 2">
            <a:extLst>
              <a:ext uri="{FF2B5EF4-FFF2-40B4-BE49-F238E27FC236}">
                <a16:creationId xmlns:a16="http://schemas.microsoft.com/office/drawing/2014/main" id="{61E4B4F0-4D46-0048-2B9B-F41EAD436FF1}"/>
              </a:ext>
            </a:extLst>
          </p:cNvPr>
          <p:cNvSpPr>
            <a:spLocks noGrp="1"/>
          </p:cNvSpPr>
          <p:nvPr>
            <p:ph idx="1"/>
          </p:nvPr>
        </p:nvSpPr>
        <p:spPr/>
        <p:txBody>
          <a:bodyPr/>
          <a:lstStyle/>
          <a:p>
            <a:r>
              <a:rPr lang="es-UY" sz="2800" dirty="0">
                <a:effectLst/>
                <a:ea typeface="Calibri" panose="020F0502020204030204" pitchFamily="34" charset="0"/>
                <a:cs typeface="Times New Roman" panose="02020603050405020304" pitchFamily="18" charset="0"/>
              </a:rPr>
              <a:t>“A la deriva, los griegos buscaron otros asideros. Abrazaron credos orientales, rituales exóticos, filosofías salvadoras. Algunos se refugiaron en una religión recién creada: la religión de la cultura y el arte.”</a:t>
            </a:r>
          </a:p>
          <a:p>
            <a:endParaRPr lang="es-UY"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UY" dirty="0"/>
          </a:p>
        </p:txBody>
      </p:sp>
    </p:spTree>
    <p:extLst>
      <p:ext uri="{BB962C8B-B14F-4D97-AF65-F5344CB8AC3E}">
        <p14:creationId xmlns:p14="http://schemas.microsoft.com/office/powerpoint/2010/main" val="4057307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C3203C-9E5A-0AD2-A2F3-4863B1605030}"/>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B6187037-F56E-9379-A750-AEAA57528357}"/>
              </a:ext>
            </a:extLst>
          </p:cNvPr>
          <p:cNvSpPr>
            <a:spLocks noGrp="1"/>
          </p:cNvSpPr>
          <p:nvPr>
            <p:ph idx="1"/>
          </p:nvPr>
        </p:nvSpPr>
        <p:spPr/>
        <p:txBody>
          <a:bodyPr/>
          <a:lstStyle/>
          <a:p>
            <a:r>
              <a:rPr lang="es-UY" sz="2400" kern="150" dirty="0">
                <a:effectLst/>
                <a:ea typeface="Droid Sans Fallback"/>
                <a:cs typeface="FreeSans"/>
              </a:rPr>
              <a:t>Son naturales y necesarios los deseos cuya satisfacción libera de un dolor y que corresponden a las necesidades elementales, a las exigencias vitales. </a:t>
            </a:r>
          </a:p>
          <a:p>
            <a:r>
              <a:rPr lang="es-UY" sz="2400" kern="150" dirty="0">
                <a:effectLst/>
                <a:ea typeface="Droid Sans Fallback"/>
                <a:cs typeface="FreeSans"/>
              </a:rPr>
              <a:t>Son naturales pero no necesarios el deseo de manjares suntuosos o también el deseo sexual. </a:t>
            </a:r>
          </a:p>
          <a:p>
            <a:r>
              <a:rPr lang="es-UY" sz="2400" kern="150" dirty="0">
                <a:effectLst/>
                <a:ea typeface="Droid Sans Fallback"/>
                <a:cs typeface="FreeSans"/>
              </a:rPr>
              <a:t>No son ni naturales ni necesarios, sino producidos por opiniones vacías, los deseos sin límite de la riqueza, de la gloria o de la inmortalidad. </a:t>
            </a:r>
          </a:p>
          <a:p>
            <a:endParaRPr lang="es-UY" dirty="0"/>
          </a:p>
        </p:txBody>
      </p:sp>
    </p:spTree>
    <p:extLst>
      <p:ext uri="{BB962C8B-B14F-4D97-AF65-F5344CB8AC3E}">
        <p14:creationId xmlns:p14="http://schemas.microsoft.com/office/powerpoint/2010/main" val="2604800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78BB97-DFBF-AB5B-FC6D-45A746709DC9}"/>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BEA4758A-D633-E42C-8185-CD604718941A}"/>
              </a:ext>
            </a:extLst>
          </p:cNvPr>
          <p:cNvSpPr>
            <a:spLocks noGrp="1"/>
          </p:cNvSpPr>
          <p:nvPr>
            <p:ph idx="1"/>
          </p:nvPr>
        </p:nvSpPr>
        <p:spPr/>
        <p:txBody>
          <a:bodyPr/>
          <a:lstStyle/>
          <a:p>
            <a:r>
              <a:rPr lang="es-UY" sz="2800" kern="150" dirty="0">
                <a:effectLst/>
                <a:ea typeface="Droid Sans Fallback"/>
                <a:cs typeface="FreeSans"/>
              </a:rPr>
              <a:t>“Gracias sean dadas a la bienaventurada Naturaleza que hizo que las cosas necesarias sean fáciles de obtener y que las cosas difíciles de alcanzar no sean necesarias”.</a:t>
            </a:r>
          </a:p>
          <a:p>
            <a:endParaRPr lang="es-UY" dirty="0"/>
          </a:p>
        </p:txBody>
      </p:sp>
    </p:spTree>
    <p:extLst>
      <p:ext uri="{BB962C8B-B14F-4D97-AF65-F5344CB8AC3E}">
        <p14:creationId xmlns:p14="http://schemas.microsoft.com/office/powerpoint/2010/main" val="1063741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99C5C2-EFFD-42C0-7DE0-BA1375FE9F53}"/>
              </a:ext>
            </a:extLst>
          </p:cNvPr>
          <p:cNvSpPr>
            <a:spLocks noGrp="1"/>
          </p:cNvSpPr>
          <p:nvPr>
            <p:ph type="title"/>
          </p:nvPr>
        </p:nvSpPr>
        <p:spPr/>
        <p:txBody>
          <a:bodyPr/>
          <a:lstStyle/>
          <a:p>
            <a:r>
              <a:rPr lang="es-UY" dirty="0"/>
              <a:t>Temor a la muerte y a los dioses</a:t>
            </a:r>
          </a:p>
        </p:txBody>
      </p:sp>
      <p:sp>
        <p:nvSpPr>
          <p:cNvPr id="3" name="Marcador de contenido 2">
            <a:extLst>
              <a:ext uri="{FF2B5EF4-FFF2-40B4-BE49-F238E27FC236}">
                <a16:creationId xmlns:a16="http://schemas.microsoft.com/office/drawing/2014/main" id="{9A92DBE7-09A7-F02D-6387-BD9235D86C21}"/>
              </a:ext>
            </a:extLst>
          </p:cNvPr>
          <p:cNvSpPr>
            <a:spLocks noGrp="1"/>
          </p:cNvSpPr>
          <p:nvPr>
            <p:ph idx="1"/>
          </p:nvPr>
        </p:nvSpPr>
        <p:spPr/>
        <p:txBody>
          <a:bodyPr>
            <a:normAutofit/>
          </a:bodyPr>
          <a:lstStyle/>
          <a:p>
            <a:r>
              <a:rPr lang="es-UY" sz="2400" dirty="0">
                <a:effectLst/>
                <a:latin typeface="+mj-lt"/>
                <a:ea typeface="Droid Sans Fallback"/>
                <a:cs typeface="FreeSans"/>
              </a:rPr>
              <a:t>Lucrecio: El temor a la muerte es finalmente la base de todas las pasiones que hacen desdichados a los hombres. (Y a las decisiones divinas).</a:t>
            </a:r>
          </a:p>
          <a:p>
            <a:r>
              <a:rPr lang="es-UY" sz="2400" dirty="0">
                <a:latin typeface="+mj-lt"/>
                <a:ea typeface="Droid Sans Fallback"/>
                <a:cs typeface="FreeSans"/>
              </a:rPr>
              <a:t>Epicuro: </a:t>
            </a:r>
            <a:r>
              <a:rPr lang="es-UY" sz="2400" dirty="0">
                <a:effectLst/>
                <a:latin typeface="+mj-lt"/>
                <a:ea typeface="Droid Sans Fallback"/>
                <a:cs typeface="FreeSans"/>
              </a:rPr>
              <a:t>“La muerte no es nada para nosotros; mientras estamos aquí nosotros mismos, la muerte no está y, cuando la muerte está aquí, ya no estamos” (Epicuro Carla a Meneceo &amp;124-125).</a:t>
            </a:r>
          </a:p>
        </p:txBody>
      </p:sp>
    </p:spTree>
    <p:extLst>
      <p:ext uri="{BB962C8B-B14F-4D97-AF65-F5344CB8AC3E}">
        <p14:creationId xmlns:p14="http://schemas.microsoft.com/office/powerpoint/2010/main" val="13327222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6770C7-1FD9-79F5-5FFC-68139DE0772A}"/>
              </a:ext>
            </a:extLst>
          </p:cNvPr>
          <p:cNvSpPr>
            <a:spLocks noGrp="1"/>
          </p:cNvSpPr>
          <p:nvPr>
            <p:ph type="title"/>
          </p:nvPr>
        </p:nvSpPr>
        <p:spPr/>
        <p:txBody>
          <a:bodyPr/>
          <a:lstStyle/>
          <a:p>
            <a:r>
              <a:rPr lang="es-UY" dirty="0"/>
              <a:t>Meditar; el cuádruple remedio</a:t>
            </a:r>
          </a:p>
        </p:txBody>
      </p:sp>
      <p:sp>
        <p:nvSpPr>
          <p:cNvPr id="3" name="Marcador de contenido 2">
            <a:extLst>
              <a:ext uri="{FF2B5EF4-FFF2-40B4-BE49-F238E27FC236}">
                <a16:creationId xmlns:a16="http://schemas.microsoft.com/office/drawing/2014/main" id="{159283AD-0AAE-0D9F-7C0E-5272AB47ECE9}"/>
              </a:ext>
            </a:extLst>
          </p:cNvPr>
          <p:cNvSpPr>
            <a:spLocks noGrp="1"/>
          </p:cNvSpPr>
          <p:nvPr>
            <p:ph idx="1"/>
          </p:nvPr>
        </p:nvSpPr>
        <p:spPr/>
        <p:txBody>
          <a:bodyPr/>
          <a:lstStyle/>
          <a:p>
            <a:pPr algn="just"/>
            <a:r>
              <a:rPr lang="es-UY" sz="2800" b="1" kern="150" dirty="0">
                <a:effectLst/>
                <a:ea typeface="Droid Sans Fallback"/>
                <a:cs typeface="FreeSans"/>
              </a:rPr>
              <a:t>los dioses no son de temer,</a:t>
            </a:r>
            <a:endParaRPr lang="es-UY" sz="2800" kern="150" dirty="0">
              <a:effectLst/>
              <a:ea typeface="Droid Sans Fallback"/>
              <a:cs typeface="FreeSans"/>
            </a:endParaRPr>
          </a:p>
          <a:p>
            <a:pPr algn="just"/>
            <a:r>
              <a:rPr lang="es-UY" sz="2800" b="1" kern="150" dirty="0">
                <a:effectLst/>
                <a:ea typeface="Droid Sans Fallback"/>
                <a:cs typeface="FreeSans"/>
              </a:rPr>
              <a:t>la muerte no es temible,</a:t>
            </a:r>
            <a:endParaRPr lang="es-UY" sz="2800" kern="150" dirty="0">
              <a:effectLst/>
              <a:ea typeface="Droid Sans Fallback"/>
              <a:cs typeface="FreeSans"/>
            </a:endParaRPr>
          </a:p>
          <a:p>
            <a:pPr algn="just"/>
            <a:r>
              <a:rPr lang="es-UY" sz="2800" b="1" kern="150" dirty="0">
                <a:effectLst/>
                <a:ea typeface="Droid Sans Fallback"/>
                <a:cs typeface="FreeSans"/>
              </a:rPr>
              <a:t>el bien fácil de adquirir,</a:t>
            </a:r>
            <a:endParaRPr lang="es-UY" sz="2800" kern="150" dirty="0">
              <a:effectLst/>
              <a:ea typeface="Droid Sans Fallback"/>
              <a:cs typeface="FreeSans"/>
            </a:endParaRPr>
          </a:p>
          <a:p>
            <a:pPr algn="just"/>
            <a:r>
              <a:rPr lang="es-UY" sz="2800" b="1" kern="150" dirty="0">
                <a:effectLst/>
                <a:ea typeface="Droid Sans Fallback"/>
                <a:cs typeface="FreeSans"/>
              </a:rPr>
              <a:t>el mal fácil de soportar.</a:t>
            </a:r>
            <a:endParaRPr lang="es-UY" sz="2800" kern="150" dirty="0">
              <a:effectLst/>
              <a:ea typeface="Droid Sans Fallback"/>
              <a:cs typeface="FreeSans"/>
            </a:endParaRPr>
          </a:p>
          <a:p>
            <a:endParaRPr lang="es-UY" dirty="0"/>
          </a:p>
        </p:txBody>
      </p:sp>
    </p:spTree>
    <p:extLst>
      <p:ext uri="{BB962C8B-B14F-4D97-AF65-F5344CB8AC3E}">
        <p14:creationId xmlns:p14="http://schemas.microsoft.com/office/powerpoint/2010/main" val="14138100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331F36-E19A-03EF-F58A-21F48CE10D9E}"/>
              </a:ext>
            </a:extLst>
          </p:cNvPr>
          <p:cNvSpPr>
            <a:spLocks noGrp="1"/>
          </p:cNvSpPr>
          <p:nvPr>
            <p:ph type="title"/>
          </p:nvPr>
        </p:nvSpPr>
        <p:spPr/>
        <p:txBody>
          <a:bodyPr/>
          <a:lstStyle/>
          <a:p>
            <a:r>
              <a:rPr lang="es-UY" dirty="0"/>
              <a:t>La amistad</a:t>
            </a:r>
          </a:p>
        </p:txBody>
      </p:sp>
      <p:sp>
        <p:nvSpPr>
          <p:cNvPr id="3" name="Marcador de contenido 2">
            <a:extLst>
              <a:ext uri="{FF2B5EF4-FFF2-40B4-BE49-F238E27FC236}">
                <a16:creationId xmlns:a16="http://schemas.microsoft.com/office/drawing/2014/main" id="{10CC0A81-40AC-374B-1E43-D55F96584868}"/>
              </a:ext>
            </a:extLst>
          </p:cNvPr>
          <p:cNvSpPr>
            <a:spLocks noGrp="1"/>
          </p:cNvSpPr>
          <p:nvPr>
            <p:ph idx="1"/>
          </p:nvPr>
        </p:nvSpPr>
        <p:spPr/>
        <p:txBody>
          <a:bodyPr/>
          <a:lstStyle/>
          <a:p>
            <a:r>
              <a:rPr lang="es-UY" sz="2800" i="1" kern="150" dirty="0">
                <a:effectLst/>
                <a:ea typeface="Droid Sans Fallback"/>
                <a:cs typeface="FreeSans"/>
              </a:rPr>
              <a:t>“Todas estas enseñanzas medítalas, pues, día y noche, por ti solo, y también con un compañero semejante a ti. Así no experimentarás perturbación ni en sueño ni en vigilia, más vivirás como un dios entre los hombres. Habitúate a vivir con este pensamiento de que la muerte no es nada para nosotros”</a:t>
            </a:r>
            <a:r>
              <a:rPr lang="es-UY" sz="2800" kern="150" dirty="0">
                <a:effectLst/>
                <a:ea typeface="Droid Sans Fallback"/>
                <a:cs typeface="FreeSans"/>
              </a:rPr>
              <a:t>;</a:t>
            </a:r>
            <a:r>
              <a:rPr lang="es-UY" sz="2800" i="1" kern="150" dirty="0">
                <a:effectLst/>
                <a:ea typeface="Droid Sans Fallback"/>
                <a:cs typeface="FreeSans"/>
              </a:rPr>
              <a:t> </a:t>
            </a:r>
            <a:r>
              <a:rPr lang="es-UY" sz="2800" kern="150" dirty="0">
                <a:effectLst/>
                <a:ea typeface="Droid Sans Fallback"/>
                <a:cs typeface="FreeSans"/>
              </a:rPr>
              <a:t>(Epicuro, carta a Meneceo &amp;124 y &amp;135).</a:t>
            </a:r>
          </a:p>
          <a:p>
            <a:endParaRPr lang="es-UY" dirty="0"/>
          </a:p>
        </p:txBody>
      </p:sp>
    </p:spTree>
    <p:extLst>
      <p:ext uri="{BB962C8B-B14F-4D97-AF65-F5344CB8AC3E}">
        <p14:creationId xmlns:p14="http://schemas.microsoft.com/office/powerpoint/2010/main" val="28736939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8E44BE-8E9C-2C82-AFC5-107D0BC652A4}"/>
              </a:ext>
            </a:extLst>
          </p:cNvPr>
          <p:cNvSpPr>
            <a:spLocks noGrp="1"/>
          </p:cNvSpPr>
          <p:nvPr>
            <p:ph type="title"/>
          </p:nvPr>
        </p:nvSpPr>
        <p:spPr/>
        <p:txBody>
          <a:bodyPr/>
          <a:lstStyle/>
          <a:p>
            <a:r>
              <a:rPr lang="es-UY" dirty="0"/>
              <a:t>epicureísmo</a:t>
            </a:r>
          </a:p>
        </p:txBody>
      </p:sp>
      <p:sp>
        <p:nvSpPr>
          <p:cNvPr id="3" name="Marcador de contenido 2">
            <a:extLst>
              <a:ext uri="{FF2B5EF4-FFF2-40B4-BE49-F238E27FC236}">
                <a16:creationId xmlns:a16="http://schemas.microsoft.com/office/drawing/2014/main" id="{C42E0FE5-B4C5-047F-A66E-AB4FC02AA0FF}"/>
              </a:ext>
            </a:extLst>
          </p:cNvPr>
          <p:cNvSpPr>
            <a:spLocks noGrp="1"/>
          </p:cNvSpPr>
          <p:nvPr>
            <p:ph idx="1"/>
          </p:nvPr>
        </p:nvSpPr>
        <p:spPr/>
        <p:txBody>
          <a:bodyPr/>
          <a:lstStyle/>
          <a:p>
            <a:r>
              <a:rPr lang="es-UY" sz="2400" dirty="0"/>
              <a:t>Importancia del examen de conciencia, vivido en vínculos de amistad</a:t>
            </a:r>
          </a:p>
          <a:p>
            <a:r>
              <a:rPr lang="es-UY" sz="2400" dirty="0"/>
              <a:t>Placeres de conocimiento: “En el ejercicio de la sabiduría (la filosofía), el placer va a la par con el conocimiento. Pues no se goza después de haber aprendido, al mismo tiempo se aprende y se goza”; (Epicuro, Sentencias vaticanas, 27).</a:t>
            </a:r>
          </a:p>
          <a:p>
            <a:endParaRPr lang="es-UY" dirty="0"/>
          </a:p>
        </p:txBody>
      </p:sp>
    </p:spTree>
    <p:extLst>
      <p:ext uri="{BB962C8B-B14F-4D97-AF65-F5344CB8AC3E}">
        <p14:creationId xmlns:p14="http://schemas.microsoft.com/office/powerpoint/2010/main" val="9571704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0A9714-F522-FD39-3032-EB5A149FC6D5}"/>
              </a:ext>
            </a:extLst>
          </p:cNvPr>
          <p:cNvSpPr>
            <a:spLocks noGrp="1"/>
          </p:cNvSpPr>
          <p:nvPr>
            <p:ph type="title"/>
          </p:nvPr>
        </p:nvSpPr>
        <p:spPr/>
        <p:txBody>
          <a:bodyPr/>
          <a:lstStyle/>
          <a:p>
            <a:r>
              <a:rPr lang="es-UY" dirty="0"/>
              <a:t>Placeres estables</a:t>
            </a:r>
          </a:p>
        </p:txBody>
      </p:sp>
      <p:sp>
        <p:nvSpPr>
          <p:cNvPr id="3" name="Marcador de contenido 2">
            <a:extLst>
              <a:ext uri="{FF2B5EF4-FFF2-40B4-BE49-F238E27FC236}">
                <a16:creationId xmlns:a16="http://schemas.microsoft.com/office/drawing/2014/main" id="{DEA90CE4-5076-0539-64D1-CA48E0E1410B}"/>
              </a:ext>
            </a:extLst>
          </p:cNvPr>
          <p:cNvSpPr>
            <a:spLocks noGrp="1"/>
          </p:cNvSpPr>
          <p:nvPr>
            <p:ph idx="1"/>
          </p:nvPr>
        </p:nvSpPr>
        <p:spPr/>
        <p:txBody>
          <a:bodyPr>
            <a:normAutofit/>
          </a:bodyPr>
          <a:lstStyle/>
          <a:p>
            <a:r>
              <a:rPr lang="es-UY" sz="2400" dirty="0"/>
              <a:t>Contemplar la infinidad del universo</a:t>
            </a:r>
          </a:p>
          <a:p>
            <a:r>
              <a:rPr lang="es-UY" sz="2400" dirty="0"/>
              <a:t>Placer por la discusión</a:t>
            </a:r>
          </a:p>
          <a:p>
            <a:r>
              <a:rPr lang="es-UY" sz="2400" dirty="0"/>
              <a:t>Placer de una vida en común</a:t>
            </a:r>
          </a:p>
          <a:p>
            <a:r>
              <a:rPr lang="es-UY" sz="2400" dirty="0"/>
              <a:t>Placer de tomar conciencia de lo maravilloso que hay en la existencia</a:t>
            </a:r>
          </a:p>
        </p:txBody>
      </p:sp>
    </p:spTree>
    <p:extLst>
      <p:ext uri="{BB962C8B-B14F-4D97-AF65-F5344CB8AC3E}">
        <p14:creationId xmlns:p14="http://schemas.microsoft.com/office/powerpoint/2010/main" val="18654390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33C34B-20C4-4C5D-605C-2AB6FF976455}"/>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24752F8C-1A14-929D-0251-32EEFCE7EF57}"/>
              </a:ext>
            </a:extLst>
          </p:cNvPr>
          <p:cNvSpPr>
            <a:spLocks noGrp="1"/>
          </p:cNvSpPr>
          <p:nvPr>
            <p:ph idx="1"/>
          </p:nvPr>
        </p:nvSpPr>
        <p:spPr/>
        <p:txBody>
          <a:bodyPr>
            <a:normAutofit/>
          </a:bodyPr>
          <a:lstStyle/>
          <a:p>
            <a:r>
              <a:rPr lang="es-UY" sz="2800" dirty="0">
                <a:effectLst/>
                <a:ea typeface="Droid Sans Fallback"/>
                <a:cs typeface="FreeSans"/>
              </a:rPr>
              <a:t>“Haz todo como si Epicuro te mirara” (Séneca, Epístolas morales a </a:t>
            </a:r>
            <a:r>
              <a:rPr lang="es-UY" sz="2800" dirty="0" err="1">
                <a:effectLst/>
                <a:ea typeface="Droid Sans Fallback"/>
                <a:cs typeface="FreeSans"/>
              </a:rPr>
              <a:t>Lucilium</a:t>
            </a:r>
            <a:r>
              <a:rPr lang="es-UY" sz="2800" dirty="0">
                <a:effectLst/>
                <a:ea typeface="Droid Sans Fallback"/>
                <a:cs typeface="FreeSans"/>
              </a:rPr>
              <a:t>) </a:t>
            </a:r>
          </a:p>
          <a:p>
            <a:r>
              <a:rPr lang="es-UY" sz="2800" dirty="0">
                <a:effectLst/>
                <a:ea typeface="Droid Sans Fallback"/>
                <a:cs typeface="FreeSans"/>
              </a:rPr>
              <a:t>“Obedeceremos a Epicuro cuya forma de vida elegimos”. </a:t>
            </a:r>
            <a:endParaRPr lang="es-UY" sz="2800" dirty="0"/>
          </a:p>
        </p:txBody>
      </p:sp>
    </p:spTree>
    <p:extLst>
      <p:ext uri="{BB962C8B-B14F-4D97-AF65-F5344CB8AC3E}">
        <p14:creationId xmlns:p14="http://schemas.microsoft.com/office/powerpoint/2010/main" val="17966534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FBAF31-90DB-4310-08E4-0C54C4266547}"/>
              </a:ext>
            </a:extLst>
          </p:cNvPr>
          <p:cNvSpPr>
            <a:spLocks noGrp="1"/>
          </p:cNvSpPr>
          <p:nvPr>
            <p:ph type="title"/>
          </p:nvPr>
        </p:nvSpPr>
        <p:spPr/>
        <p:txBody>
          <a:bodyPr/>
          <a:lstStyle/>
          <a:p>
            <a:r>
              <a:rPr lang="es-UY" dirty="0"/>
              <a:t>Estoicismo: elección fundamental</a:t>
            </a:r>
          </a:p>
        </p:txBody>
      </p:sp>
      <p:sp>
        <p:nvSpPr>
          <p:cNvPr id="3" name="Marcador de contenido 2">
            <a:extLst>
              <a:ext uri="{FF2B5EF4-FFF2-40B4-BE49-F238E27FC236}">
                <a16:creationId xmlns:a16="http://schemas.microsoft.com/office/drawing/2014/main" id="{C4F7A13B-81D0-97D9-D85E-877824FE28D5}"/>
              </a:ext>
            </a:extLst>
          </p:cNvPr>
          <p:cNvSpPr>
            <a:spLocks noGrp="1"/>
          </p:cNvSpPr>
          <p:nvPr>
            <p:ph idx="1"/>
          </p:nvPr>
        </p:nvSpPr>
        <p:spPr>
          <a:xfrm>
            <a:off x="1451579" y="1853754"/>
            <a:ext cx="9603275" cy="3612591"/>
          </a:xfrm>
        </p:spPr>
        <p:txBody>
          <a:bodyPr>
            <a:noAutofit/>
          </a:bodyPr>
          <a:lstStyle/>
          <a:p>
            <a:r>
              <a:rPr lang="es-UY" sz="2200" dirty="0"/>
              <a:t>“Para el hombre de bien, no hay mal posible, ya sea vivo o muerto” (Sócrates, Apología).</a:t>
            </a:r>
          </a:p>
          <a:p>
            <a:r>
              <a:rPr lang="es-UY" sz="2200" dirty="0"/>
              <a:t>La felicidad no consiste en el placer o en el interés individual, sino en la exigencia del bien, dictada por la razón y que trasciende al individuo.</a:t>
            </a:r>
          </a:p>
          <a:p>
            <a:r>
              <a:rPr lang="es-UY" sz="2200" dirty="0"/>
              <a:t>El bien moral es algo que debe ser accesible a todos y aquí abajo</a:t>
            </a:r>
          </a:p>
          <a:p>
            <a:r>
              <a:rPr lang="es-UY" sz="2200" dirty="0"/>
              <a:t>Balanza: existe algo, una sola cosa, que depende de nosotros y que nada puede arrancarnos: la voluntad de hacer el bien, la voluntad de actuar conforme a la razón</a:t>
            </a:r>
          </a:p>
        </p:txBody>
      </p:sp>
    </p:spTree>
    <p:extLst>
      <p:ext uri="{BB962C8B-B14F-4D97-AF65-F5344CB8AC3E}">
        <p14:creationId xmlns:p14="http://schemas.microsoft.com/office/powerpoint/2010/main" val="20038127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ED3638-21C2-12B1-79C2-ABB889711F41}"/>
              </a:ext>
            </a:extLst>
          </p:cNvPr>
          <p:cNvSpPr>
            <a:spLocks noGrp="1"/>
          </p:cNvSpPr>
          <p:nvPr>
            <p:ph type="title"/>
          </p:nvPr>
        </p:nvSpPr>
        <p:spPr/>
        <p:txBody>
          <a:bodyPr/>
          <a:lstStyle/>
          <a:p>
            <a:r>
              <a:rPr lang="es-UY" dirty="0"/>
              <a:t>Sentencias de Zenón de </a:t>
            </a:r>
            <a:r>
              <a:rPr lang="es-UY" dirty="0" err="1"/>
              <a:t>citio</a:t>
            </a:r>
            <a:r>
              <a:rPr lang="es-UY" dirty="0"/>
              <a:t>: </a:t>
            </a:r>
          </a:p>
        </p:txBody>
      </p:sp>
      <p:sp>
        <p:nvSpPr>
          <p:cNvPr id="3" name="Marcador de contenido 2">
            <a:extLst>
              <a:ext uri="{FF2B5EF4-FFF2-40B4-BE49-F238E27FC236}">
                <a16:creationId xmlns:a16="http://schemas.microsoft.com/office/drawing/2014/main" id="{90F88059-B130-D19F-7603-C63C6C8D375E}"/>
              </a:ext>
            </a:extLst>
          </p:cNvPr>
          <p:cNvSpPr>
            <a:spLocks noGrp="1"/>
          </p:cNvSpPr>
          <p:nvPr>
            <p:ph idx="1"/>
          </p:nvPr>
        </p:nvSpPr>
        <p:spPr/>
        <p:txBody>
          <a:bodyPr/>
          <a:lstStyle/>
          <a:p>
            <a:pPr algn="just"/>
            <a:r>
              <a:rPr lang="es-UY" sz="2800" kern="150" dirty="0">
                <a:effectLst/>
                <a:ea typeface="Droid Sans Fallback"/>
                <a:cs typeface="FreeSans"/>
              </a:rPr>
              <a:t>“Tenemos dos orejas y una sola boca, justamente para oír más y hablar menos.”</a:t>
            </a:r>
          </a:p>
          <a:p>
            <a:pPr algn="just"/>
            <a:r>
              <a:rPr lang="es-UY" sz="2800" kern="150" dirty="0">
                <a:effectLst/>
                <a:ea typeface="Droid Sans Fallback"/>
                <a:cs typeface="FreeSans"/>
              </a:rPr>
              <a:t>“Cuando pones fe, esperanza y amor juntos, puedes criar niños positivos en un mundo negativo.”</a:t>
            </a:r>
          </a:p>
          <a:p>
            <a:pPr algn="just"/>
            <a:r>
              <a:rPr lang="es-UY" sz="2800" kern="150" dirty="0">
                <a:effectLst/>
                <a:ea typeface="Droid Sans Fallback"/>
                <a:cs typeface="FreeSans"/>
              </a:rPr>
              <a:t>“Ninguna pérdida debe sernos más sensible que la del tiempo, puesto que es irreparable.”</a:t>
            </a:r>
          </a:p>
          <a:p>
            <a:endParaRPr lang="es-UY" dirty="0"/>
          </a:p>
        </p:txBody>
      </p:sp>
    </p:spTree>
    <p:extLst>
      <p:ext uri="{BB962C8B-B14F-4D97-AF65-F5344CB8AC3E}">
        <p14:creationId xmlns:p14="http://schemas.microsoft.com/office/powerpoint/2010/main" val="4016272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885BEE-4EBB-5886-D901-908EEC76C25D}"/>
              </a:ext>
            </a:extLst>
          </p:cNvPr>
          <p:cNvSpPr>
            <a:spLocks noGrp="1"/>
          </p:cNvSpPr>
          <p:nvPr>
            <p:ph type="title"/>
          </p:nvPr>
        </p:nvSpPr>
        <p:spPr/>
        <p:txBody>
          <a:bodyPr/>
          <a:lstStyle/>
          <a:p>
            <a:r>
              <a:rPr lang="es-UY" dirty="0"/>
              <a:t>Eclipse de la vida ciudadana</a:t>
            </a:r>
          </a:p>
        </p:txBody>
      </p:sp>
      <p:sp>
        <p:nvSpPr>
          <p:cNvPr id="3" name="Marcador de contenido 2">
            <a:extLst>
              <a:ext uri="{FF2B5EF4-FFF2-40B4-BE49-F238E27FC236}">
                <a16:creationId xmlns:a16="http://schemas.microsoft.com/office/drawing/2014/main" id="{69BE4322-C0D9-8DF4-D322-F6B5CBB939B5}"/>
              </a:ext>
            </a:extLst>
          </p:cNvPr>
          <p:cNvSpPr>
            <a:spLocks noGrp="1"/>
          </p:cNvSpPr>
          <p:nvPr>
            <p:ph idx="1"/>
          </p:nvPr>
        </p:nvSpPr>
        <p:spPr/>
        <p:txBody>
          <a:bodyPr/>
          <a:lstStyle/>
          <a:p>
            <a:r>
              <a:rPr lang="es-UY" sz="2400" dirty="0">
                <a:effectLst/>
                <a:ea typeface="Calibri" panose="020F0502020204030204" pitchFamily="34" charset="0"/>
                <a:cs typeface="Times New Roman" panose="02020603050405020304" pitchFamily="18" charset="0"/>
              </a:rPr>
              <a:t>Foucault: «Me llama la atención el hecho de que en nuestra sociedad el arte se haya convertido en algo que atañe a los objetos y no a la vida ni a los individuos. ¿Por qué un hombre cualquiera no puede hacer de su vida una obra de arte? ¿Por qué una determinada lámpara o una casa pueden ser obras de arte y no puede serlo mi vida?». </a:t>
            </a:r>
          </a:p>
          <a:p>
            <a:r>
              <a:rPr lang="es-UY" sz="2400" dirty="0">
                <a:ea typeface="Calibri" panose="020F0502020204030204" pitchFamily="34" charset="0"/>
                <a:cs typeface="Times New Roman" panose="02020603050405020304" pitchFamily="18" charset="0"/>
              </a:rPr>
              <a:t>“</a:t>
            </a:r>
            <a:r>
              <a:rPr lang="es-UY" sz="2400" dirty="0">
                <a:effectLst/>
                <a:ea typeface="Calibri" panose="020F0502020204030204" pitchFamily="34" charset="0"/>
                <a:cs typeface="Times New Roman" panose="02020603050405020304" pitchFamily="18" charset="0"/>
              </a:rPr>
              <a:t>A veces se olvida que esta antigua fe en la cultura nació como un credo religioso”.</a:t>
            </a:r>
          </a:p>
          <a:p>
            <a:endParaRPr lang="es-UY" dirty="0"/>
          </a:p>
        </p:txBody>
      </p:sp>
    </p:spTree>
    <p:extLst>
      <p:ext uri="{BB962C8B-B14F-4D97-AF65-F5344CB8AC3E}">
        <p14:creationId xmlns:p14="http://schemas.microsoft.com/office/powerpoint/2010/main" val="20899111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C15AAA-2755-9DDE-B45C-14D2F7E9B0F1}"/>
              </a:ext>
            </a:extLst>
          </p:cNvPr>
          <p:cNvSpPr>
            <a:spLocks noGrp="1"/>
          </p:cNvSpPr>
          <p:nvPr>
            <p:ph type="title"/>
          </p:nvPr>
        </p:nvSpPr>
        <p:spPr/>
        <p:txBody>
          <a:bodyPr/>
          <a:lstStyle/>
          <a:p>
            <a:r>
              <a:rPr lang="es-UY" dirty="0"/>
              <a:t>Zenón:</a:t>
            </a:r>
          </a:p>
        </p:txBody>
      </p:sp>
      <p:sp>
        <p:nvSpPr>
          <p:cNvPr id="3" name="Marcador de contenido 2">
            <a:extLst>
              <a:ext uri="{FF2B5EF4-FFF2-40B4-BE49-F238E27FC236}">
                <a16:creationId xmlns:a16="http://schemas.microsoft.com/office/drawing/2014/main" id="{ED0362CF-26D0-8F9B-4CF2-EE47033AE5CE}"/>
              </a:ext>
            </a:extLst>
          </p:cNvPr>
          <p:cNvSpPr>
            <a:spLocks noGrp="1"/>
          </p:cNvSpPr>
          <p:nvPr>
            <p:ph idx="1"/>
          </p:nvPr>
        </p:nvSpPr>
        <p:spPr/>
        <p:txBody>
          <a:bodyPr/>
          <a:lstStyle/>
          <a:p>
            <a:pPr algn="just"/>
            <a:r>
              <a:rPr lang="es-UY" sz="2800" kern="150" dirty="0">
                <a:effectLst/>
                <a:ea typeface="Droid Sans Fallback"/>
                <a:cs typeface="FreeSans"/>
              </a:rPr>
              <a:t>“El pensamiento debe ser más fuerte que la materia, y la voluntad más poderosa que el sufrimiento físico o moral”</a:t>
            </a:r>
          </a:p>
          <a:p>
            <a:pPr algn="just"/>
            <a:r>
              <a:rPr lang="es-UY" sz="2800" kern="150" dirty="0">
                <a:effectLst/>
                <a:ea typeface="Droid Sans Fallback"/>
                <a:cs typeface="FreeSans"/>
              </a:rPr>
              <a:t>“La fortuna quiere que tenga yo mayor libertad para filosofar”</a:t>
            </a:r>
          </a:p>
          <a:p>
            <a:endParaRPr lang="es-UY" dirty="0"/>
          </a:p>
        </p:txBody>
      </p:sp>
    </p:spTree>
    <p:extLst>
      <p:ext uri="{BB962C8B-B14F-4D97-AF65-F5344CB8AC3E}">
        <p14:creationId xmlns:p14="http://schemas.microsoft.com/office/powerpoint/2010/main" val="11154423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C173B7-0EF1-C303-5CD9-38A9415A1CAB}"/>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3F463832-FB40-7D95-54BE-CD52E1A88B49}"/>
              </a:ext>
            </a:extLst>
          </p:cNvPr>
          <p:cNvSpPr>
            <a:spLocks noGrp="1"/>
          </p:cNvSpPr>
          <p:nvPr>
            <p:ph idx="1"/>
          </p:nvPr>
        </p:nvSpPr>
        <p:spPr/>
        <p:txBody>
          <a:bodyPr>
            <a:normAutofit/>
          </a:bodyPr>
          <a:lstStyle/>
          <a:p>
            <a:r>
              <a:rPr lang="es-UY" sz="2400" dirty="0"/>
              <a:t>Será moral, es decir: bueno o malo, lo que dependa de nosotros; será indiferente lo que no dependa de nosotros.</a:t>
            </a:r>
          </a:p>
          <a:p>
            <a:r>
              <a:rPr lang="es-UY" sz="2400" dirty="0"/>
              <a:t>“No procures que lo que sucede suceda como lo quieres, sino quiere que lo que sucede suceda como sucede, y serás feliz”.</a:t>
            </a:r>
          </a:p>
        </p:txBody>
      </p:sp>
    </p:spTree>
    <p:extLst>
      <p:ext uri="{BB962C8B-B14F-4D97-AF65-F5344CB8AC3E}">
        <p14:creationId xmlns:p14="http://schemas.microsoft.com/office/powerpoint/2010/main" val="20974184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A348BE-57D1-3851-8566-8EB81AA58A03}"/>
              </a:ext>
            </a:extLst>
          </p:cNvPr>
          <p:cNvSpPr>
            <a:spLocks noGrp="1"/>
          </p:cNvSpPr>
          <p:nvPr>
            <p:ph type="title"/>
          </p:nvPr>
        </p:nvSpPr>
        <p:spPr/>
        <p:txBody>
          <a:bodyPr/>
          <a:lstStyle/>
          <a:p>
            <a:r>
              <a:rPr lang="es-UY" dirty="0"/>
              <a:t>Ejercicios espirituales estoicismo</a:t>
            </a:r>
          </a:p>
        </p:txBody>
      </p:sp>
      <p:sp>
        <p:nvSpPr>
          <p:cNvPr id="3" name="Marcador de contenido 2">
            <a:extLst>
              <a:ext uri="{FF2B5EF4-FFF2-40B4-BE49-F238E27FC236}">
                <a16:creationId xmlns:a16="http://schemas.microsoft.com/office/drawing/2014/main" id="{64B02B15-405C-A1C2-A4D8-2B5CE7D0E66B}"/>
              </a:ext>
            </a:extLst>
          </p:cNvPr>
          <p:cNvSpPr>
            <a:spLocks noGrp="1"/>
          </p:cNvSpPr>
          <p:nvPr>
            <p:ph idx="1"/>
          </p:nvPr>
        </p:nvSpPr>
        <p:spPr/>
        <p:txBody>
          <a:bodyPr>
            <a:normAutofit/>
          </a:bodyPr>
          <a:lstStyle/>
          <a:p>
            <a:r>
              <a:rPr lang="es-UY" sz="2400" dirty="0"/>
              <a:t>La definición: “verlo él mismo tal cual es en su esencia, en su desnudez, y decirse a uno mismo el nombre que le es propio”.</a:t>
            </a:r>
          </a:p>
          <a:p>
            <a:r>
              <a:rPr lang="es-UY" sz="2400" dirty="0"/>
              <a:t>Reconocerse como parte del TODO. Perspectiva cósmica. Ver a cada instante las cosas en proceso de </a:t>
            </a:r>
            <a:r>
              <a:rPr lang="es-UY" sz="2400" dirty="0" err="1"/>
              <a:t>matamorfosis</a:t>
            </a:r>
            <a:endParaRPr lang="es-UY" sz="2400" dirty="0"/>
          </a:p>
          <a:p>
            <a:r>
              <a:rPr lang="es-UY" sz="2400" dirty="0" err="1"/>
              <a:t>Praemeditatio</a:t>
            </a:r>
            <a:r>
              <a:rPr lang="es-UY" sz="2400" dirty="0"/>
              <a:t> de los males</a:t>
            </a:r>
          </a:p>
        </p:txBody>
      </p:sp>
    </p:spTree>
    <p:extLst>
      <p:ext uri="{BB962C8B-B14F-4D97-AF65-F5344CB8AC3E}">
        <p14:creationId xmlns:p14="http://schemas.microsoft.com/office/powerpoint/2010/main" val="678707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3FBE67-9094-9D50-D251-F12BFB2B4BB8}"/>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DA80E228-C472-5CD2-401D-2B388E0B0FA5}"/>
              </a:ext>
            </a:extLst>
          </p:cNvPr>
          <p:cNvSpPr>
            <a:spLocks noGrp="1"/>
          </p:cNvSpPr>
          <p:nvPr>
            <p:ph idx="1"/>
          </p:nvPr>
        </p:nvSpPr>
        <p:spPr/>
        <p:txBody>
          <a:bodyPr>
            <a:normAutofit/>
          </a:bodyPr>
          <a:lstStyle/>
          <a:p>
            <a:r>
              <a:rPr lang="es-UY" sz="2400" dirty="0"/>
              <a:t>Se va enriqueciendo la idea de PAIDEIA (HUMANITAS)</a:t>
            </a:r>
          </a:p>
          <a:p>
            <a:r>
              <a:rPr lang="es-UY" sz="2400" dirty="0"/>
              <a:t>La instrucción es la única de nuestras cosas que es inmortal y divina</a:t>
            </a:r>
          </a:p>
          <a:p>
            <a:r>
              <a:rPr lang="es-UY" sz="2400" dirty="0"/>
              <a:t>Durante los siglos III a I ac los libros encontraron cobijo en nuevos horizontes</a:t>
            </a:r>
          </a:p>
        </p:txBody>
      </p:sp>
    </p:spTree>
    <p:extLst>
      <p:ext uri="{BB962C8B-B14F-4D97-AF65-F5344CB8AC3E}">
        <p14:creationId xmlns:p14="http://schemas.microsoft.com/office/powerpoint/2010/main" val="153416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E8DB39-6CAB-AC0E-4B26-AECFD279D612}"/>
              </a:ext>
            </a:extLst>
          </p:cNvPr>
          <p:cNvSpPr>
            <a:spLocks noGrp="1"/>
          </p:cNvSpPr>
          <p:nvPr>
            <p:ph type="title"/>
          </p:nvPr>
        </p:nvSpPr>
        <p:spPr/>
        <p:txBody>
          <a:bodyPr/>
          <a:lstStyle/>
          <a:p>
            <a:r>
              <a:rPr lang="es-UY" dirty="0"/>
              <a:t>Es el otro quien me cuenta la historia</a:t>
            </a:r>
          </a:p>
        </p:txBody>
      </p:sp>
      <p:sp>
        <p:nvSpPr>
          <p:cNvPr id="3" name="Marcador de contenido 2">
            <a:extLst>
              <a:ext uri="{FF2B5EF4-FFF2-40B4-BE49-F238E27FC236}">
                <a16:creationId xmlns:a16="http://schemas.microsoft.com/office/drawing/2014/main" id="{E47655F2-BCF7-A5FB-D427-463F4AEA5594}"/>
              </a:ext>
            </a:extLst>
          </p:cNvPr>
          <p:cNvSpPr>
            <a:spLocks noGrp="1"/>
          </p:cNvSpPr>
          <p:nvPr>
            <p:ph idx="1"/>
          </p:nvPr>
        </p:nvSpPr>
        <p:spPr/>
        <p:txBody>
          <a:bodyPr>
            <a:normAutofit/>
          </a:bodyPr>
          <a:lstStyle/>
          <a:p>
            <a:r>
              <a:rPr lang="es-UY" sz="2400" dirty="0"/>
              <a:t>“teatro” = lugar para mirar</a:t>
            </a:r>
          </a:p>
          <a:p>
            <a:r>
              <a:rPr lang="es-UY" sz="2400" b="1" kern="150" dirty="0">
                <a:effectLst/>
                <a:latin typeface="Liberation Serif"/>
                <a:ea typeface="WenQuanYi Micro Hei"/>
                <a:cs typeface="Lohit Devanagari"/>
              </a:rPr>
              <a:t>“La tragedia nace cuando se empieza a contemplar el mito con ojo de ciudadano</a:t>
            </a:r>
            <a:r>
              <a:rPr lang="es-UY" sz="2400" kern="150" dirty="0">
                <a:effectLst/>
                <a:latin typeface="Liberation Serif"/>
                <a:ea typeface="WenQuanYi Micro Hei"/>
                <a:cs typeface="Lohit Devanagari"/>
              </a:rPr>
              <a:t>, pero no es solamente el universo del mito lo que pierde su consistencia y se disuelve bajo esa mirada. El mundo de la ciudad se ve, a la vez, cuestionado y contestado a través del debate de sus valores fundamentales”. (García Gual)</a:t>
            </a:r>
          </a:p>
          <a:p>
            <a:r>
              <a:rPr lang="es-UY" sz="2400" dirty="0"/>
              <a:t>“Los persas”, Esquilo (basada en hechos reales)</a:t>
            </a:r>
          </a:p>
        </p:txBody>
      </p:sp>
    </p:spTree>
    <p:extLst>
      <p:ext uri="{BB962C8B-B14F-4D97-AF65-F5344CB8AC3E}">
        <p14:creationId xmlns:p14="http://schemas.microsoft.com/office/powerpoint/2010/main" val="519830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D5E660-03D0-DC49-EFAC-C0DCDD9F92B7}"/>
              </a:ext>
            </a:extLst>
          </p:cNvPr>
          <p:cNvSpPr>
            <a:spLocks noGrp="1"/>
          </p:cNvSpPr>
          <p:nvPr>
            <p:ph type="title"/>
          </p:nvPr>
        </p:nvSpPr>
        <p:spPr/>
        <p:txBody>
          <a:bodyPr/>
          <a:lstStyle/>
          <a:p>
            <a:r>
              <a:rPr lang="es-UY" dirty="0"/>
              <a:t>Es el otro quien…</a:t>
            </a:r>
          </a:p>
        </p:txBody>
      </p:sp>
      <p:sp>
        <p:nvSpPr>
          <p:cNvPr id="3" name="Marcador de contenido 2">
            <a:extLst>
              <a:ext uri="{FF2B5EF4-FFF2-40B4-BE49-F238E27FC236}">
                <a16:creationId xmlns:a16="http://schemas.microsoft.com/office/drawing/2014/main" id="{C25FC25E-2536-A6C3-1A30-B5F31EFFDA7A}"/>
              </a:ext>
            </a:extLst>
          </p:cNvPr>
          <p:cNvSpPr>
            <a:spLocks noGrp="1"/>
          </p:cNvSpPr>
          <p:nvPr>
            <p:ph idx="1"/>
          </p:nvPr>
        </p:nvSpPr>
        <p:spPr>
          <a:xfrm>
            <a:off x="1451579" y="1894709"/>
            <a:ext cx="9603275" cy="3450613"/>
          </a:xfrm>
        </p:spPr>
        <p:txBody>
          <a:bodyPr>
            <a:normAutofit/>
          </a:bodyPr>
          <a:lstStyle/>
          <a:p>
            <a:r>
              <a:rPr lang="es-UY" sz="2400" dirty="0"/>
              <a:t>Heródoto: “</a:t>
            </a:r>
            <a:r>
              <a:rPr lang="es-UY" sz="2400" dirty="0" err="1"/>
              <a:t>históriai</a:t>
            </a:r>
            <a:r>
              <a:rPr lang="es-UY" sz="2400" dirty="0"/>
              <a:t>” = pesquisas, investigaciones</a:t>
            </a:r>
          </a:p>
          <a:p>
            <a:r>
              <a:rPr lang="es-UY" sz="2400" dirty="0"/>
              <a:t>Sólo entenderemos nuestra identidad si la</a:t>
            </a:r>
          </a:p>
          <a:p>
            <a:pPr marL="0" indent="0">
              <a:buNone/>
            </a:pPr>
            <a:r>
              <a:rPr lang="es-UY" sz="2400" dirty="0"/>
              <a:t>contrastamos con otras identidades</a:t>
            </a:r>
          </a:p>
        </p:txBody>
      </p:sp>
      <p:pic>
        <p:nvPicPr>
          <p:cNvPr id="1026" name="Picture 2" descr="Heródoto - Wikipedia, la enciclopedia libre">
            <a:extLst>
              <a:ext uri="{FF2B5EF4-FFF2-40B4-BE49-F238E27FC236}">
                <a16:creationId xmlns:a16="http://schemas.microsoft.com/office/drawing/2014/main" id="{1B0E9AE3-2537-B090-00ED-1E52FAAA0A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8671" y="119406"/>
            <a:ext cx="3810000" cy="593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4989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0F52B1-573D-8DED-85D8-8EDAF944A738}"/>
              </a:ext>
            </a:extLst>
          </p:cNvPr>
          <p:cNvSpPr>
            <a:spLocks noGrp="1"/>
          </p:cNvSpPr>
          <p:nvPr>
            <p:ph type="title"/>
          </p:nvPr>
        </p:nvSpPr>
        <p:spPr/>
        <p:txBody>
          <a:bodyPr/>
          <a:lstStyle/>
          <a:p>
            <a:r>
              <a:rPr lang="es-UY" dirty="0" err="1"/>
              <a:t>Enheduana</a:t>
            </a:r>
            <a:r>
              <a:rPr lang="es-UY"/>
              <a:t>, Cleobulina</a:t>
            </a:r>
            <a:r>
              <a:rPr lang="es-UY" dirty="0"/>
              <a:t>, safo</a:t>
            </a:r>
          </a:p>
        </p:txBody>
      </p:sp>
      <p:pic>
        <p:nvPicPr>
          <p:cNvPr id="2050" name="Picture 2" descr="Ateneas: CLEOBULINA (Eumetis)">
            <a:extLst>
              <a:ext uri="{FF2B5EF4-FFF2-40B4-BE49-F238E27FC236}">
                <a16:creationId xmlns:a16="http://schemas.microsoft.com/office/drawing/2014/main" id="{37BC124C-18A3-F3BF-15C7-BCC206E8B78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96987" y="2113130"/>
            <a:ext cx="5647765" cy="2891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7865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87CA4F-3CB1-2088-5EB2-04590B975F62}"/>
              </a:ext>
            </a:extLst>
          </p:cNvPr>
          <p:cNvSpPr>
            <a:spLocks noGrp="1"/>
          </p:cNvSpPr>
          <p:nvPr>
            <p:ph type="title"/>
          </p:nvPr>
        </p:nvSpPr>
        <p:spPr/>
        <p:txBody>
          <a:bodyPr/>
          <a:lstStyle/>
          <a:p>
            <a:r>
              <a:rPr lang="es-UY" dirty="0"/>
              <a:t>Fase de decadencia?</a:t>
            </a:r>
          </a:p>
        </p:txBody>
      </p:sp>
      <p:sp>
        <p:nvSpPr>
          <p:cNvPr id="3" name="Marcador de contenido 2">
            <a:extLst>
              <a:ext uri="{FF2B5EF4-FFF2-40B4-BE49-F238E27FC236}">
                <a16:creationId xmlns:a16="http://schemas.microsoft.com/office/drawing/2014/main" id="{08592185-815C-7378-F896-A0952DA86437}"/>
              </a:ext>
            </a:extLst>
          </p:cNvPr>
          <p:cNvSpPr>
            <a:spLocks noGrp="1"/>
          </p:cNvSpPr>
          <p:nvPr>
            <p:ph idx="1"/>
          </p:nvPr>
        </p:nvSpPr>
        <p:spPr/>
        <p:txBody>
          <a:bodyPr>
            <a:normAutofit/>
          </a:bodyPr>
          <a:lstStyle/>
          <a:p>
            <a:r>
              <a:rPr lang="es-UY" sz="2800" dirty="0"/>
              <a:t>1. Prejuicio clásico que fija a priori un modelo de conducta</a:t>
            </a:r>
          </a:p>
          <a:p>
            <a:r>
              <a:rPr lang="es-UY" sz="2800" dirty="0"/>
              <a:t>El fin de la libertad política provocó la extinción de la vida pública en las ciudades griegas </a:t>
            </a:r>
          </a:p>
          <a:p>
            <a:r>
              <a:rPr lang="es-UY" sz="2800" dirty="0"/>
              <a:t>(refugio en la vida interior?)</a:t>
            </a:r>
          </a:p>
        </p:txBody>
      </p:sp>
    </p:spTree>
    <p:extLst>
      <p:ext uri="{BB962C8B-B14F-4D97-AF65-F5344CB8AC3E}">
        <p14:creationId xmlns:p14="http://schemas.microsoft.com/office/powerpoint/2010/main" val="2235043417"/>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2975</TotalTime>
  <Words>2130</Words>
  <Application>Microsoft Office PowerPoint</Application>
  <PresentationFormat>Panorámica</PresentationFormat>
  <Paragraphs>144</Paragraphs>
  <Slides>42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42</vt:i4>
      </vt:variant>
    </vt:vector>
  </HeadingPairs>
  <TitlesOfParts>
    <vt:vector size="49" baseType="lpstr">
      <vt:lpstr>Arial</vt:lpstr>
      <vt:lpstr>Calibri</vt:lpstr>
      <vt:lpstr>Droid Sans Fallback</vt:lpstr>
      <vt:lpstr>Gill Sans MT</vt:lpstr>
      <vt:lpstr>Liberation Serif</vt:lpstr>
      <vt:lpstr>Times New Roman</vt:lpstr>
      <vt:lpstr>Galería</vt:lpstr>
      <vt:lpstr>Historia de la educación </vt:lpstr>
      <vt:lpstr>Periodo helenístico</vt:lpstr>
      <vt:lpstr>Vallejo: eclipse de la vida ciudadana</vt:lpstr>
      <vt:lpstr>Eclipse de la vida ciudadana</vt:lpstr>
      <vt:lpstr>Presentación de PowerPoint</vt:lpstr>
      <vt:lpstr>Es el otro quien me cuenta la historia</vt:lpstr>
      <vt:lpstr>Es el otro quien…</vt:lpstr>
      <vt:lpstr>Enheduana, Cleobulina, safo</vt:lpstr>
      <vt:lpstr>Fase de decadencia?</vt:lpstr>
      <vt:lpstr>Pierre hadot:</vt:lpstr>
      <vt:lpstr>Presentación de PowerPoint</vt:lpstr>
      <vt:lpstr>Características de las escuelas filosóficas</vt:lpstr>
      <vt:lpstr>Estética de la existencia</vt:lpstr>
      <vt:lpstr>Consecuencia:</vt:lpstr>
      <vt:lpstr>Ejercicios espirituales</vt:lpstr>
      <vt:lpstr>Siglo IV a.c.</vt:lpstr>
      <vt:lpstr>Presentación de PowerPoint</vt:lpstr>
      <vt:lpstr>Escuelas filosóficas</vt:lpstr>
      <vt:lpstr>Estoicismo y epicureísmo</vt:lpstr>
      <vt:lpstr>Presentación de PowerPoint</vt:lpstr>
      <vt:lpstr>Diferencias: </vt:lpstr>
      <vt:lpstr>Método de enseñanza </vt:lpstr>
      <vt:lpstr>Método de enseñanza</vt:lpstr>
      <vt:lpstr>sistema</vt:lpstr>
      <vt:lpstr>dogmática</vt:lpstr>
      <vt:lpstr>Sentencias de Epicuro:</vt:lpstr>
      <vt:lpstr>epicuro</vt:lpstr>
      <vt:lpstr>Marco aurelio</vt:lpstr>
      <vt:lpstr>Ascesis de los deseos</vt:lpstr>
      <vt:lpstr>Presentación de PowerPoint</vt:lpstr>
      <vt:lpstr>Presentación de PowerPoint</vt:lpstr>
      <vt:lpstr>Temor a la muerte y a los dioses</vt:lpstr>
      <vt:lpstr>Meditar; el cuádruple remedio</vt:lpstr>
      <vt:lpstr>La amistad</vt:lpstr>
      <vt:lpstr>epicureísmo</vt:lpstr>
      <vt:lpstr>Placeres estables</vt:lpstr>
      <vt:lpstr>Presentación de PowerPoint</vt:lpstr>
      <vt:lpstr>Estoicismo: elección fundamental</vt:lpstr>
      <vt:lpstr>Sentencias de Zenón de citio: </vt:lpstr>
      <vt:lpstr>Zenón:</vt:lpstr>
      <vt:lpstr>Presentación de PowerPoint</vt:lpstr>
      <vt:lpstr>Ejercicios espirituales estoicismo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 educación</dc:title>
  <dc:creator>Gerardo Garay Montaner</dc:creator>
  <cp:lastModifiedBy>Gerardo Garay</cp:lastModifiedBy>
  <cp:revision>12</cp:revision>
  <dcterms:created xsi:type="dcterms:W3CDTF">2023-03-15T14:44:06Z</dcterms:created>
  <dcterms:modified xsi:type="dcterms:W3CDTF">2025-04-02T19:34:34Z</dcterms:modified>
</cp:coreProperties>
</file>