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5" r:id="rId4"/>
    <p:sldId id="258" r:id="rId5"/>
    <p:sldId id="259" r:id="rId6"/>
    <p:sldId id="267" r:id="rId7"/>
    <p:sldId id="268" r:id="rId8"/>
    <p:sldId id="269" r:id="rId9"/>
    <p:sldId id="270" r:id="rId10"/>
    <p:sldId id="272" r:id="rId11"/>
    <p:sldId id="271" r:id="rId12"/>
    <p:sldId id="265" r:id="rId13"/>
    <p:sldId id="257" r:id="rId14"/>
    <p:sldId id="260" r:id="rId15"/>
    <p:sldId id="261" r:id="rId16"/>
    <p:sldId id="262" r:id="rId17"/>
    <p:sldId id="263"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2" r:id="rId32"/>
    <p:sldId id="293"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362EF-ABEE-5982-2C22-E2E88CEA4185}"/>
              </a:ext>
            </a:extLst>
          </p:cNvPr>
          <p:cNvSpPr>
            <a:spLocks noGrp="1"/>
          </p:cNvSpPr>
          <p:nvPr>
            <p:ph type="ctrTitle"/>
          </p:nvPr>
        </p:nvSpPr>
        <p:spPr/>
        <p:txBody>
          <a:bodyPr/>
          <a:lstStyle/>
          <a:p>
            <a:r>
              <a:rPr lang="es-UY" dirty="0"/>
              <a:t>Historia de la educación </a:t>
            </a:r>
          </a:p>
        </p:txBody>
      </p:sp>
      <p:sp>
        <p:nvSpPr>
          <p:cNvPr id="3" name="Subtítulo 2">
            <a:extLst>
              <a:ext uri="{FF2B5EF4-FFF2-40B4-BE49-F238E27FC236}">
                <a16:creationId xmlns:a16="http://schemas.microsoft.com/office/drawing/2014/main" id="{835AFA72-1525-CA52-E06F-C84AFFC6E203}"/>
              </a:ext>
            </a:extLst>
          </p:cNvPr>
          <p:cNvSpPr>
            <a:spLocks noGrp="1"/>
          </p:cNvSpPr>
          <p:nvPr>
            <p:ph type="subTitle" idx="1"/>
          </p:nvPr>
        </p:nvSpPr>
        <p:spPr/>
        <p:txBody>
          <a:bodyPr/>
          <a:lstStyle/>
          <a:p>
            <a:r>
              <a:rPr lang="es-UY" dirty="0"/>
              <a:t>Licenciatura en educación,  año 2025</a:t>
            </a:r>
          </a:p>
        </p:txBody>
      </p:sp>
    </p:spTree>
    <p:extLst>
      <p:ext uri="{BB962C8B-B14F-4D97-AF65-F5344CB8AC3E}">
        <p14:creationId xmlns:p14="http://schemas.microsoft.com/office/powerpoint/2010/main" val="260590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850B6-5A95-D7EA-4640-26762AFB9664}"/>
              </a:ext>
            </a:extLst>
          </p:cNvPr>
          <p:cNvSpPr>
            <a:spLocks noGrp="1"/>
          </p:cNvSpPr>
          <p:nvPr>
            <p:ph type="title"/>
          </p:nvPr>
        </p:nvSpPr>
        <p:spPr/>
        <p:txBody>
          <a:bodyPr/>
          <a:lstStyle/>
          <a:p>
            <a:r>
              <a:rPr lang="es-UY" dirty="0"/>
              <a:t>CLEOPATRA (30 A.C.) Hipatia (415 D.C.)</a:t>
            </a:r>
          </a:p>
        </p:txBody>
      </p:sp>
      <p:pic>
        <p:nvPicPr>
          <p:cNvPr id="9218" name="Picture 2" descr="Biografía de Cleopatra &gt;&gt; vida y amoríos&gt;&gt; - Dossier Interactivo">
            <a:extLst>
              <a:ext uri="{FF2B5EF4-FFF2-40B4-BE49-F238E27FC236}">
                <a16:creationId xmlns:a16="http://schemas.microsoft.com/office/drawing/2014/main" id="{2FA02E47-3D51-0726-B7C7-30F4A2EF01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6356" y="2609850"/>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ipatia - Wikipedia, la enciclopedia libre">
            <a:extLst>
              <a:ext uri="{FF2B5EF4-FFF2-40B4-BE49-F238E27FC236}">
                <a16:creationId xmlns:a16="http://schemas.microsoft.com/office/drawing/2014/main" id="{E9B62328-6D71-7B97-2657-E52E9AD2D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022" y="2440081"/>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3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850B6-5A95-D7EA-4640-26762AFB9664}"/>
              </a:ext>
            </a:extLst>
          </p:cNvPr>
          <p:cNvSpPr>
            <a:spLocks noGrp="1"/>
          </p:cNvSpPr>
          <p:nvPr>
            <p:ph type="title"/>
          </p:nvPr>
        </p:nvSpPr>
        <p:spPr/>
        <p:txBody>
          <a:bodyPr/>
          <a:lstStyle/>
          <a:p>
            <a:r>
              <a:rPr lang="es-UY" dirty="0"/>
              <a:t>Demetrio de </a:t>
            </a:r>
            <a:r>
              <a:rPr lang="es-UY" dirty="0" err="1"/>
              <a:t>falero</a:t>
            </a:r>
            <a:endParaRPr lang="es-UY" dirty="0"/>
          </a:p>
        </p:txBody>
      </p:sp>
      <p:pic>
        <p:nvPicPr>
          <p:cNvPr id="11266" name="Picture 2" descr="Demetrio de Falero, el inventor del oficio bibliotecario | Universo Abierto">
            <a:extLst>
              <a:ext uri="{FF2B5EF4-FFF2-40B4-BE49-F238E27FC236}">
                <a16:creationId xmlns:a16="http://schemas.microsoft.com/office/drawing/2014/main" id="{8909BE44-8C61-5CC9-B97F-D9EA45551B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888" y="2016125"/>
            <a:ext cx="5202548"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9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D536-9BD5-8C2B-38DB-20FD148EF3CE}"/>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10C92141-D40B-D85D-8282-F4E8F1DE3942}"/>
              </a:ext>
            </a:extLst>
          </p:cNvPr>
          <p:cNvSpPr>
            <a:spLocks noGrp="1"/>
          </p:cNvSpPr>
          <p:nvPr>
            <p:ph idx="1"/>
          </p:nvPr>
        </p:nvSpPr>
        <p:spPr/>
        <p:txBody>
          <a:bodyPr/>
          <a:lstStyle/>
          <a:p>
            <a:pPr marL="0" indent="0">
              <a:buNone/>
            </a:pPr>
            <a:r>
              <a:rPr lang="es-UY" sz="2400" dirty="0">
                <a:effectLst/>
                <a:ea typeface="Calibri" panose="020F0502020204030204" pitchFamily="34" charset="0"/>
                <a:cs typeface="Times New Roman" panose="02020603050405020304" pitchFamily="18" charset="0"/>
              </a:rPr>
              <a:t>La Biblioteca hizo realidad la mejor </a:t>
            </a:r>
          </a:p>
          <a:p>
            <a:pPr marL="0" indent="0">
              <a:buNone/>
            </a:pPr>
            <a:r>
              <a:rPr lang="es-UY" sz="2400" dirty="0">
                <a:effectLst/>
                <a:ea typeface="Calibri" panose="020F0502020204030204" pitchFamily="34" charset="0"/>
                <a:cs typeface="Times New Roman" panose="02020603050405020304" pitchFamily="18" charset="0"/>
              </a:rPr>
              <a:t>parte del sueño de Alejandro: </a:t>
            </a:r>
          </a:p>
          <a:p>
            <a:pPr marL="0" indent="0">
              <a:buNone/>
            </a:pPr>
            <a:r>
              <a:rPr lang="es-UY" sz="2400" dirty="0">
                <a:effectLst/>
                <a:ea typeface="Calibri" panose="020F0502020204030204" pitchFamily="34" charset="0"/>
                <a:cs typeface="Times New Roman" panose="02020603050405020304" pitchFamily="18" charset="0"/>
              </a:rPr>
              <a:t>su universalidad, su afán de conocimiento, </a:t>
            </a:r>
          </a:p>
          <a:p>
            <a:pPr marL="0" indent="0">
              <a:buNone/>
            </a:pPr>
            <a:r>
              <a:rPr lang="es-UY" sz="2400" dirty="0">
                <a:effectLst/>
                <a:ea typeface="Calibri" panose="020F0502020204030204" pitchFamily="34" charset="0"/>
                <a:cs typeface="Times New Roman" panose="02020603050405020304" pitchFamily="18" charset="0"/>
              </a:rPr>
              <a:t>su inusual deseo de fusión.</a:t>
            </a:r>
            <a:endParaRPr lang="es-UY" sz="2400" dirty="0"/>
          </a:p>
          <a:p>
            <a:endParaRPr lang="es-UY" dirty="0"/>
          </a:p>
        </p:txBody>
      </p:sp>
      <p:pic>
        <p:nvPicPr>
          <p:cNvPr id="4098" name="Picture 2" descr="Historia de las civilizaciones: Plano de la Antigua Alejandría">
            <a:extLst>
              <a:ext uri="{FF2B5EF4-FFF2-40B4-BE49-F238E27FC236}">
                <a16:creationId xmlns:a16="http://schemas.microsoft.com/office/drawing/2014/main" id="{5E50690B-1767-C560-267E-2AA9A442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246" y="1946999"/>
            <a:ext cx="4088608" cy="358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6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088F0-63F4-A32A-724E-F7764660693F}"/>
              </a:ext>
            </a:extLst>
          </p:cNvPr>
          <p:cNvSpPr>
            <a:spLocks noGrp="1"/>
          </p:cNvSpPr>
          <p:nvPr>
            <p:ph type="title"/>
          </p:nvPr>
        </p:nvSpPr>
        <p:spPr/>
        <p:txBody>
          <a:bodyPr/>
          <a:lstStyle/>
          <a:p>
            <a:r>
              <a:rPr lang="es-UY" dirty="0"/>
              <a:t>Demetrio de </a:t>
            </a:r>
            <a:r>
              <a:rPr lang="es-UY" dirty="0" err="1"/>
              <a:t>falero</a:t>
            </a:r>
            <a:endParaRPr lang="es-UY" dirty="0"/>
          </a:p>
        </p:txBody>
      </p:sp>
      <p:sp>
        <p:nvSpPr>
          <p:cNvPr id="3" name="Marcador de contenido 2">
            <a:extLst>
              <a:ext uri="{FF2B5EF4-FFF2-40B4-BE49-F238E27FC236}">
                <a16:creationId xmlns:a16="http://schemas.microsoft.com/office/drawing/2014/main" id="{20C64D3C-58DE-35DE-BC1D-B61C1CA503D2}"/>
              </a:ext>
            </a:extLst>
          </p:cNvPr>
          <p:cNvSpPr>
            <a:spLocks noGrp="1"/>
          </p:cNvSpPr>
          <p:nvPr>
            <p:ph idx="1"/>
          </p:nvPr>
        </p:nvSpPr>
        <p:spPr/>
        <p:txBody>
          <a:bodyPr/>
          <a:lstStyle/>
          <a:p>
            <a:r>
              <a:rPr lang="es-UY" sz="2800" dirty="0">
                <a:ea typeface="Calibri" panose="020F0502020204030204" pitchFamily="34" charset="0"/>
                <a:cs typeface="Times New Roman" panose="02020603050405020304" pitchFamily="18" charset="0"/>
              </a:rPr>
              <a:t>P</a:t>
            </a:r>
            <a:r>
              <a:rPr lang="es-UY" sz="2800" dirty="0">
                <a:effectLst/>
                <a:ea typeface="Calibri" panose="020F0502020204030204" pitchFamily="34" charset="0"/>
                <a:cs typeface="Times New Roman" panose="02020603050405020304" pitchFamily="18" charset="0"/>
              </a:rPr>
              <a:t>eripatético</a:t>
            </a:r>
          </a:p>
          <a:p>
            <a:r>
              <a:rPr lang="es-UY" sz="2800" dirty="0">
                <a:ea typeface="Calibri" panose="020F0502020204030204" pitchFamily="34" charset="0"/>
                <a:cs typeface="Times New Roman" panose="02020603050405020304" pitchFamily="18" charset="0"/>
              </a:rPr>
              <a:t>Inventor del oficio de bibliotecario</a:t>
            </a:r>
          </a:p>
          <a:p>
            <a:r>
              <a:rPr lang="es-UY" sz="2800" dirty="0">
                <a:ea typeface="Calibri" panose="020F0502020204030204" pitchFamily="34" charset="0"/>
                <a:cs typeface="Times New Roman" panose="02020603050405020304" pitchFamily="18" charset="0"/>
              </a:rPr>
              <a:t>“Aristóteles enseñó a los alejandrinos a organizar una biblioteca”</a:t>
            </a:r>
          </a:p>
          <a:p>
            <a:endParaRPr lang="es-UY" sz="2800" dirty="0"/>
          </a:p>
        </p:txBody>
      </p:sp>
    </p:spTree>
    <p:extLst>
      <p:ext uri="{BB962C8B-B14F-4D97-AF65-F5344CB8AC3E}">
        <p14:creationId xmlns:p14="http://schemas.microsoft.com/office/powerpoint/2010/main" val="70556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8D5F8-885A-12FF-3189-F0406E7B084D}"/>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B67D74B1-0575-FAC9-C54D-394BD21A7214}"/>
              </a:ext>
            </a:extLst>
          </p:cNvPr>
          <p:cNvSpPr>
            <a:spLocks noGrp="1"/>
          </p:cNvSpPr>
          <p:nvPr>
            <p:ph idx="1"/>
          </p:nvPr>
        </p:nvSpPr>
        <p:spPr/>
        <p:txBody>
          <a:bodyPr>
            <a:normAutofit/>
          </a:bodyPr>
          <a:lstStyle/>
          <a:p>
            <a:r>
              <a:rPr lang="es-UY" sz="2800" dirty="0">
                <a:effectLst/>
                <a:ea typeface="Calibri" panose="020F0502020204030204" pitchFamily="34" charset="0"/>
                <a:cs typeface="Times New Roman" panose="02020603050405020304" pitchFamily="18" charset="0"/>
              </a:rPr>
              <a:t>Un esfuerzo por unir los pedazos dispersos del universo hasta formar un conjunto dotado de sentido: física, biología, astronomía, lógica, ética, estética, retórica, política, metafísica.</a:t>
            </a:r>
            <a:endParaRPr lang="es-UY" sz="2800" dirty="0"/>
          </a:p>
        </p:txBody>
      </p:sp>
    </p:spTree>
    <p:extLst>
      <p:ext uri="{BB962C8B-B14F-4D97-AF65-F5344CB8AC3E}">
        <p14:creationId xmlns:p14="http://schemas.microsoft.com/office/powerpoint/2010/main" val="406285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0B644-9E37-586A-C4CC-24CF976EEDC9}"/>
              </a:ext>
            </a:extLst>
          </p:cNvPr>
          <p:cNvSpPr>
            <a:spLocks noGrp="1"/>
          </p:cNvSpPr>
          <p:nvPr>
            <p:ph type="title"/>
          </p:nvPr>
        </p:nvSpPr>
        <p:spPr>
          <a:xfrm>
            <a:off x="1515357" y="804519"/>
            <a:ext cx="9539497" cy="1049235"/>
          </a:xfrm>
        </p:spPr>
        <p:txBody>
          <a:bodyPr/>
          <a:lstStyle/>
          <a:p>
            <a:endParaRPr lang="es-UY" dirty="0"/>
          </a:p>
        </p:txBody>
      </p:sp>
      <p:sp>
        <p:nvSpPr>
          <p:cNvPr id="3" name="Marcador de contenido 2">
            <a:extLst>
              <a:ext uri="{FF2B5EF4-FFF2-40B4-BE49-F238E27FC236}">
                <a16:creationId xmlns:a16="http://schemas.microsoft.com/office/drawing/2014/main" id="{0FEDC602-7598-41D4-07C6-8A083E01D40F}"/>
              </a:ext>
            </a:extLst>
          </p:cNvPr>
          <p:cNvSpPr>
            <a:spLocks noGrp="1"/>
          </p:cNvSpPr>
          <p:nvPr>
            <p:ph idx="1"/>
          </p:nvPr>
        </p:nvSpPr>
        <p:spPr/>
        <p:txBody>
          <a:bodyPr>
            <a:normAutofit/>
          </a:bodyPr>
          <a:lstStyle/>
          <a:p>
            <a:r>
              <a:rPr lang="es-UY" sz="2800" dirty="0">
                <a:effectLst/>
                <a:ea typeface="Calibri" panose="020F0502020204030204" pitchFamily="34" charset="0"/>
                <a:cs typeface="Times New Roman" panose="02020603050405020304" pitchFamily="18" charset="0"/>
              </a:rPr>
              <a:t>«Al gran rey, de parte de Demetrio. Obedeciendo su orden de añadir a la colección de la Biblioteca, para completarla, los libros que todavía faltan, y de restaurar adecuadamente aquellos que fueron maltratados por los azares de la fortuna, he puesto gran cuidado en mi tarea y ahora le hago rendición de cuentas».</a:t>
            </a:r>
            <a:endParaRPr lang="es-UY" sz="2800" dirty="0"/>
          </a:p>
        </p:txBody>
      </p:sp>
    </p:spTree>
    <p:extLst>
      <p:ext uri="{BB962C8B-B14F-4D97-AF65-F5344CB8AC3E}">
        <p14:creationId xmlns:p14="http://schemas.microsoft.com/office/powerpoint/2010/main" val="269264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3DC0-576F-0E6A-C2FA-45A35A13818C}"/>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B41A8F48-653A-D690-4797-9092E29D35AE}"/>
              </a:ext>
            </a:extLst>
          </p:cNvPr>
          <p:cNvSpPr>
            <a:spLocks noGrp="1"/>
          </p:cNvSpPr>
          <p:nvPr>
            <p:ph idx="1"/>
          </p:nvPr>
        </p:nvSpPr>
        <p:spPr/>
        <p:txBody>
          <a:bodyPr>
            <a:normAutofit/>
          </a:bodyPr>
          <a:lstStyle/>
          <a:p>
            <a:r>
              <a:rPr lang="es-UY" sz="2800" dirty="0">
                <a:effectLst/>
                <a:ea typeface="Calibri" panose="020F0502020204030204" pitchFamily="34" charset="0"/>
                <a:cs typeface="Times New Roman" panose="02020603050405020304" pitchFamily="18" charset="0"/>
              </a:rPr>
              <a:t>«De cada pueblo se reclutaron sabios, los cuales, además de dominar la propia lengua, conocían a la maravilla el griego; a cada grupo le fueron confiados sus textos respectivos, y así se preparó de todos una traducción»</a:t>
            </a:r>
            <a:endParaRPr lang="es-UY" sz="2800" dirty="0"/>
          </a:p>
        </p:txBody>
      </p:sp>
    </p:spTree>
    <p:extLst>
      <p:ext uri="{BB962C8B-B14F-4D97-AF65-F5344CB8AC3E}">
        <p14:creationId xmlns:p14="http://schemas.microsoft.com/office/powerpoint/2010/main" val="338825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69C3B-49D9-DDB5-513F-4A0C30459283}"/>
              </a:ext>
            </a:extLst>
          </p:cNvPr>
          <p:cNvSpPr>
            <a:spLocks noGrp="1"/>
          </p:cNvSpPr>
          <p:nvPr>
            <p:ph type="title"/>
          </p:nvPr>
        </p:nvSpPr>
        <p:spPr/>
        <p:txBody>
          <a:bodyPr/>
          <a:lstStyle/>
          <a:p>
            <a:r>
              <a:rPr lang="es-UY" dirty="0"/>
              <a:t>Traducciones al griego</a:t>
            </a:r>
          </a:p>
        </p:txBody>
      </p:sp>
      <p:sp>
        <p:nvSpPr>
          <p:cNvPr id="3" name="Marcador de contenido 2">
            <a:extLst>
              <a:ext uri="{FF2B5EF4-FFF2-40B4-BE49-F238E27FC236}">
                <a16:creationId xmlns:a16="http://schemas.microsoft.com/office/drawing/2014/main" id="{B33B4CB2-2191-A8F5-0CAD-53A025C17737}"/>
              </a:ext>
            </a:extLst>
          </p:cNvPr>
          <p:cNvSpPr>
            <a:spLocks noGrp="1"/>
          </p:cNvSpPr>
          <p:nvPr>
            <p:ph idx="1"/>
          </p:nvPr>
        </p:nvSpPr>
        <p:spPr/>
        <p:txBody>
          <a:bodyPr>
            <a:noAutofit/>
          </a:bodyPr>
          <a:lstStyle/>
          <a:p>
            <a:r>
              <a:rPr lang="es-UY" dirty="0">
                <a:effectLst/>
                <a:ea typeface="Calibri" panose="020F0502020204030204" pitchFamily="34" charset="0"/>
                <a:cs typeface="Times New Roman" panose="02020603050405020304" pitchFamily="18" charset="0"/>
              </a:rPr>
              <a:t>Versión griega de la Torá judía conocida como Biblia de los Setenta. </a:t>
            </a:r>
          </a:p>
          <a:p>
            <a:r>
              <a:rPr lang="es-UY" dirty="0">
                <a:ea typeface="Calibri" panose="020F0502020204030204" pitchFamily="34" charset="0"/>
                <a:cs typeface="Times New Roman" panose="02020603050405020304" pitchFamily="18" charset="0"/>
              </a:rPr>
              <a:t>T</a:t>
            </a:r>
            <a:r>
              <a:rPr lang="es-UY" dirty="0">
                <a:effectLst/>
                <a:ea typeface="Calibri" panose="020F0502020204030204" pitchFamily="34" charset="0"/>
                <a:cs typeface="Times New Roman" panose="02020603050405020304" pitchFamily="18" charset="0"/>
              </a:rPr>
              <a:t>raducción de los textos iranios atribuidos a Zoroastro, de más de dos millones de versos</a:t>
            </a:r>
          </a:p>
          <a:p>
            <a:r>
              <a:rPr lang="es-UY" dirty="0">
                <a:effectLst/>
                <a:ea typeface="Calibri" panose="020F0502020204030204" pitchFamily="34" charset="0"/>
                <a:cs typeface="Times New Roman" panose="02020603050405020304" pitchFamily="18" charset="0"/>
              </a:rPr>
              <a:t>Un sacerdote egipcio llamado </a:t>
            </a:r>
            <a:r>
              <a:rPr lang="es-UY" dirty="0" err="1">
                <a:effectLst/>
                <a:ea typeface="Calibri" panose="020F0502020204030204" pitchFamily="34" charset="0"/>
                <a:cs typeface="Times New Roman" panose="02020603050405020304" pitchFamily="18" charset="0"/>
              </a:rPr>
              <a:t>Manetón</a:t>
            </a:r>
            <a:r>
              <a:rPr lang="es-UY" dirty="0">
                <a:effectLst/>
                <a:ea typeface="Calibri" panose="020F0502020204030204" pitchFamily="34" charset="0"/>
                <a:cs typeface="Times New Roman" panose="02020603050405020304" pitchFamily="18" charset="0"/>
              </a:rPr>
              <a:t> compuso para la Biblioteca una lista de las dinastías faraónicas y sus hazañas desde tiempos míticos hasta la conquista de Alejandro.</a:t>
            </a:r>
          </a:p>
          <a:p>
            <a:r>
              <a:rPr lang="es-UY" dirty="0" err="1">
                <a:effectLst/>
                <a:ea typeface="Calibri" panose="020F0502020204030204" pitchFamily="34" charset="0"/>
                <a:cs typeface="Times New Roman" panose="02020603050405020304" pitchFamily="18" charset="0"/>
              </a:rPr>
              <a:t>Beroso</a:t>
            </a:r>
            <a:r>
              <a:rPr lang="es-UY" dirty="0">
                <a:effectLst/>
                <a:ea typeface="Calibri" panose="020F0502020204030204" pitchFamily="34" charset="0"/>
                <a:cs typeface="Times New Roman" panose="02020603050405020304" pitchFamily="18" charset="0"/>
              </a:rPr>
              <a:t>, conocedor de la literatura cuneiforme, volcó al griego las tradiciones babilonias. </a:t>
            </a:r>
          </a:p>
          <a:p>
            <a:r>
              <a:rPr lang="es-UY" dirty="0">
                <a:ea typeface="Calibri" panose="020F0502020204030204" pitchFamily="34" charset="0"/>
                <a:cs typeface="Times New Roman" panose="02020603050405020304" pitchFamily="18" charset="0"/>
              </a:rPr>
              <a:t>T</a:t>
            </a:r>
            <a:r>
              <a:rPr lang="es-UY" dirty="0">
                <a:effectLst/>
                <a:ea typeface="Calibri" panose="020F0502020204030204" pitchFamily="34" charset="0"/>
                <a:cs typeface="Times New Roman" panose="02020603050405020304" pitchFamily="18" charset="0"/>
              </a:rPr>
              <a:t>ratado sobre la India que escribió, basándose en fuentes locales, un embajador griego en la corte de </a:t>
            </a:r>
            <a:r>
              <a:rPr lang="es-UY" dirty="0" err="1">
                <a:effectLst/>
                <a:ea typeface="Calibri" panose="020F0502020204030204" pitchFamily="34" charset="0"/>
                <a:cs typeface="Times New Roman" panose="02020603050405020304" pitchFamily="18" charset="0"/>
              </a:rPr>
              <a:t>Pataliputra</a:t>
            </a:r>
            <a:r>
              <a:rPr lang="es-UY" dirty="0">
                <a:effectLst/>
                <a:ea typeface="Calibri" panose="020F0502020204030204" pitchFamily="34" charset="0"/>
                <a:cs typeface="Times New Roman" panose="02020603050405020304" pitchFamily="18" charset="0"/>
              </a:rPr>
              <a:t>, ciudad del noreste de la India localizada a orillas del Ganges.</a:t>
            </a:r>
            <a:endParaRPr lang="es-UY" dirty="0"/>
          </a:p>
        </p:txBody>
      </p:sp>
    </p:spTree>
    <p:extLst>
      <p:ext uri="{BB962C8B-B14F-4D97-AF65-F5344CB8AC3E}">
        <p14:creationId xmlns:p14="http://schemas.microsoft.com/office/powerpoint/2010/main" val="34523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00B37-C2AE-11BE-59B3-6496A9EF27C5}"/>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800863A-1F0E-7F96-4807-98AB5982B26D}"/>
              </a:ext>
            </a:extLst>
          </p:cNvPr>
          <p:cNvSpPr>
            <a:spLocks noGrp="1"/>
          </p:cNvSpPr>
          <p:nvPr>
            <p:ph idx="1"/>
          </p:nvPr>
        </p:nvSpPr>
        <p:spPr/>
        <p:txBody>
          <a:bodyPr>
            <a:normAutofit/>
          </a:bodyPr>
          <a:lstStyle/>
          <a:p>
            <a:r>
              <a:rPr lang="es-UY" sz="2800" dirty="0">
                <a:effectLst/>
                <a:ea typeface="Calibri" panose="020F0502020204030204" pitchFamily="34" charset="0"/>
                <a:cs typeface="Times New Roman" panose="02020603050405020304" pitchFamily="18" charset="0"/>
              </a:rPr>
              <a:t>La Biblioteca de Alejandría no nació solo para ofrecer un refugio al pasado y su herencia. Era también la avanzadilla de una sociedad que podríamos considerar globalizada, como la nuestra.</a:t>
            </a:r>
            <a:endParaRPr lang="es-UY" sz="2800" dirty="0"/>
          </a:p>
        </p:txBody>
      </p:sp>
    </p:spTree>
    <p:extLst>
      <p:ext uri="{BB962C8B-B14F-4D97-AF65-F5344CB8AC3E}">
        <p14:creationId xmlns:p14="http://schemas.microsoft.com/office/powerpoint/2010/main" val="257881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7F7FC-1BE4-1323-CF3D-0A3805CC7B82}"/>
              </a:ext>
            </a:extLst>
          </p:cNvPr>
          <p:cNvSpPr>
            <a:spLocks noGrp="1"/>
          </p:cNvSpPr>
          <p:nvPr>
            <p:ph type="title"/>
          </p:nvPr>
        </p:nvSpPr>
        <p:spPr/>
        <p:txBody>
          <a:bodyPr/>
          <a:lstStyle/>
          <a:p>
            <a:r>
              <a:rPr lang="es-UY" dirty="0"/>
              <a:t>Museo de </a:t>
            </a:r>
            <a:r>
              <a:rPr lang="es-UY" dirty="0" err="1"/>
              <a:t>alejandría</a:t>
            </a:r>
            <a:endParaRPr lang="es-UY" dirty="0"/>
          </a:p>
        </p:txBody>
      </p:sp>
      <p:pic>
        <p:nvPicPr>
          <p:cNvPr id="13314" name="Picture 2" descr="Biblioteca de Alejandría – El corazón del conocimiento | Compartir Palabra  maestra">
            <a:extLst>
              <a:ext uri="{FF2B5EF4-FFF2-40B4-BE49-F238E27FC236}">
                <a16:creationId xmlns:a16="http://schemas.microsoft.com/office/drawing/2014/main" id="{569C6931-A75A-5412-3FF3-649B75EAFB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3787" y="2312194"/>
            <a:ext cx="523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0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E1C3-E5C1-92CF-31C2-AD097DE17C47}"/>
              </a:ext>
            </a:extLst>
          </p:cNvPr>
          <p:cNvSpPr>
            <a:spLocks noGrp="1"/>
          </p:cNvSpPr>
          <p:nvPr>
            <p:ph type="title"/>
          </p:nvPr>
        </p:nvSpPr>
        <p:spPr/>
        <p:txBody>
          <a:bodyPr/>
          <a:lstStyle/>
          <a:p>
            <a:r>
              <a:rPr lang="es-UY" dirty="0"/>
              <a:t>Alejandro magno (356 – 323 a.C.)</a:t>
            </a:r>
          </a:p>
        </p:txBody>
      </p:sp>
      <p:pic>
        <p:nvPicPr>
          <p:cNvPr id="10242" name="Picture 2" descr="Alejandro Magno y la conquista del nuevo mundo">
            <a:extLst>
              <a:ext uri="{FF2B5EF4-FFF2-40B4-BE49-F238E27FC236}">
                <a16:creationId xmlns:a16="http://schemas.microsoft.com/office/drawing/2014/main" id="{84C5072A-E340-ED99-49E6-4E4D5525EA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05458" y="2043019"/>
            <a:ext cx="5749396"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45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FD49A-6249-E1D4-059F-18AD4E798095}"/>
              </a:ext>
            </a:extLst>
          </p:cNvPr>
          <p:cNvSpPr>
            <a:spLocks noGrp="1"/>
          </p:cNvSpPr>
          <p:nvPr>
            <p:ph type="title"/>
          </p:nvPr>
        </p:nvSpPr>
        <p:spPr/>
        <p:txBody>
          <a:bodyPr/>
          <a:lstStyle/>
          <a:p>
            <a:r>
              <a:rPr lang="es-UY" dirty="0"/>
              <a:t>museo</a:t>
            </a:r>
          </a:p>
        </p:txBody>
      </p:sp>
      <p:sp>
        <p:nvSpPr>
          <p:cNvPr id="3" name="Marcador de contenido 2">
            <a:extLst>
              <a:ext uri="{FF2B5EF4-FFF2-40B4-BE49-F238E27FC236}">
                <a16:creationId xmlns:a16="http://schemas.microsoft.com/office/drawing/2014/main" id="{316D94FB-48E3-84EF-BC3B-067E117E515E}"/>
              </a:ext>
            </a:extLst>
          </p:cNvPr>
          <p:cNvSpPr>
            <a:spLocks noGrp="1"/>
          </p:cNvSpPr>
          <p:nvPr>
            <p:ph idx="1"/>
          </p:nvPr>
        </p:nvSpPr>
        <p:spPr>
          <a:xfrm>
            <a:off x="1451579" y="1853754"/>
            <a:ext cx="9603275" cy="3612591"/>
          </a:xfrm>
        </p:spPr>
        <p:txBody>
          <a:bodyPr>
            <a:noAutofit/>
          </a:bodyPr>
          <a:lstStyle/>
          <a:p>
            <a:pPr algn="just"/>
            <a:r>
              <a:rPr lang="es-UY" sz="2400" dirty="0">
                <a:effectLst/>
                <a:ea typeface="Calibri" panose="020F0502020204030204" pitchFamily="34" charset="0"/>
                <a:cs typeface="Times New Roman" panose="02020603050405020304" pitchFamily="18" charset="0"/>
              </a:rPr>
              <a:t>Para un griego, un museo era un recinto sagrado en honor de las musas, las hijas de la Memoria, las diosas de la inspiración. La Academia de Platón y, más tarde, el Liceo de Aristóteles tenían su sede en bosquecillos consagrados a las musas porque el ejercicio del pensamiento y la educación podían entenderse como actos metafóricos y luminosos de culto a las nueve diosas. El Museo de Ptolomeo llegó más lejos: fue una de las instituciones más ambiciosas del helenismo, una primitiva versión de nuestros centros de investigación, universidades y laboratorios de ideas.</a:t>
            </a:r>
            <a:endParaRPr lang="es-UY" sz="2400" dirty="0"/>
          </a:p>
        </p:txBody>
      </p:sp>
    </p:spTree>
    <p:extLst>
      <p:ext uri="{BB962C8B-B14F-4D97-AF65-F5344CB8AC3E}">
        <p14:creationId xmlns:p14="http://schemas.microsoft.com/office/powerpoint/2010/main" val="348807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FC5ED-CEF3-8AC0-337D-5E9E58E976FE}"/>
              </a:ext>
            </a:extLst>
          </p:cNvPr>
          <p:cNvSpPr>
            <a:spLocks noGrp="1"/>
          </p:cNvSpPr>
          <p:nvPr>
            <p:ph type="title"/>
          </p:nvPr>
        </p:nvSpPr>
        <p:spPr/>
        <p:txBody>
          <a:bodyPr/>
          <a:lstStyle/>
          <a:p>
            <a:r>
              <a:rPr lang="es-UY" dirty="0"/>
              <a:t>estudiosos</a:t>
            </a:r>
          </a:p>
        </p:txBody>
      </p:sp>
      <p:sp>
        <p:nvSpPr>
          <p:cNvPr id="3" name="Marcador de contenido 2">
            <a:extLst>
              <a:ext uri="{FF2B5EF4-FFF2-40B4-BE49-F238E27FC236}">
                <a16:creationId xmlns:a16="http://schemas.microsoft.com/office/drawing/2014/main" id="{430110C7-306C-FB2E-9813-F463D09CBAE6}"/>
              </a:ext>
            </a:extLst>
          </p:cNvPr>
          <p:cNvSpPr>
            <a:spLocks noGrp="1"/>
          </p:cNvSpPr>
          <p:nvPr>
            <p:ph idx="1"/>
          </p:nvPr>
        </p:nvSpPr>
        <p:spPr>
          <a:xfrm>
            <a:off x="1451579" y="1853754"/>
            <a:ext cx="9603275" cy="3612591"/>
          </a:xfrm>
        </p:spPr>
        <p:txBody>
          <a:bodyPr>
            <a:noAutofit/>
          </a:bodyPr>
          <a:lstStyle/>
          <a:p>
            <a:r>
              <a:rPr lang="es-UY" sz="2800" dirty="0">
                <a:effectLst/>
                <a:ea typeface="Calibri" panose="020F0502020204030204" pitchFamily="34" charset="0"/>
                <a:cs typeface="Times New Roman" panose="02020603050405020304" pitchFamily="18" charset="0"/>
              </a:rPr>
              <a:t>El matemático Euclides, que formuló los teoremas de la geometría; </a:t>
            </a:r>
            <a:r>
              <a:rPr lang="es-UY" sz="2800" dirty="0" err="1">
                <a:effectLst/>
                <a:ea typeface="Calibri" panose="020F0502020204030204" pitchFamily="34" charset="0"/>
                <a:cs typeface="Times New Roman" panose="02020603050405020304" pitchFamily="18" charset="0"/>
              </a:rPr>
              <a:t>Estratón</a:t>
            </a:r>
            <a:r>
              <a:rPr lang="es-UY" sz="2800" dirty="0">
                <a:effectLst/>
                <a:ea typeface="Calibri" panose="020F0502020204030204" pitchFamily="34" charset="0"/>
                <a:cs typeface="Times New Roman" panose="02020603050405020304" pitchFamily="18" charset="0"/>
              </a:rPr>
              <a:t>, el mejor físico de la época; el astrónomo Aristarco; Eratóstenes, que calculó el perímetro de la Tierra con pasmosa exactitud; Herófilo, pionero de la anatomía; Arquímedes, inventor de la hidrostática; Dionisio de Tracia, que escribió el primer tratado de gramática; los poetas Calímaco y Apolonio de Rodas.</a:t>
            </a:r>
            <a:endParaRPr lang="es-UY" sz="2800" dirty="0"/>
          </a:p>
        </p:txBody>
      </p:sp>
    </p:spTree>
    <p:extLst>
      <p:ext uri="{BB962C8B-B14F-4D97-AF65-F5344CB8AC3E}">
        <p14:creationId xmlns:p14="http://schemas.microsoft.com/office/powerpoint/2010/main" val="56979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821AE5-E086-4A22-DB0F-8430A46B2556}"/>
              </a:ext>
            </a:extLst>
          </p:cNvPr>
          <p:cNvSpPr>
            <a:spLocks noGrp="1"/>
          </p:cNvSpPr>
          <p:nvPr>
            <p:ph type="title"/>
          </p:nvPr>
        </p:nvSpPr>
        <p:spPr/>
        <p:txBody>
          <a:bodyPr/>
          <a:lstStyle/>
          <a:p>
            <a:r>
              <a:rPr lang="es-UY" dirty="0"/>
              <a:t>Teorías revolucionarias</a:t>
            </a:r>
          </a:p>
        </p:txBody>
      </p:sp>
      <p:sp>
        <p:nvSpPr>
          <p:cNvPr id="3" name="Marcador de contenido 2">
            <a:extLst>
              <a:ext uri="{FF2B5EF4-FFF2-40B4-BE49-F238E27FC236}">
                <a16:creationId xmlns:a16="http://schemas.microsoft.com/office/drawing/2014/main" id="{07E9B5E0-076E-F4A5-9144-52F45779289C}"/>
              </a:ext>
            </a:extLst>
          </p:cNvPr>
          <p:cNvSpPr>
            <a:spLocks noGrp="1"/>
          </p:cNvSpPr>
          <p:nvPr>
            <p:ph idx="1"/>
          </p:nvPr>
        </p:nvSpPr>
        <p:spPr/>
        <p:txBody>
          <a:bodyPr>
            <a:normAutofit/>
          </a:bodyPr>
          <a:lstStyle/>
          <a:p>
            <a:pPr algn="just"/>
            <a:r>
              <a:rPr lang="es-UY" dirty="0">
                <a:effectLst/>
                <a:ea typeface="Calibri" panose="020F0502020204030204" pitchFamily="34" charset="0"/>
                <a:cs typeface="Times New Roman" panose="02020603050405020304" pitchFamily="18" charset="0"/>
              </a:rPr>
              <a:t>modelo heliocéntrico del sistema solar, que, rescatado en el siglo XVI, provocaría el giro copernicano y la condena de Galileo. Se rompió el tabú de las disecciones de cadáveres —y también, según las malas lenguas, de presos vivos de las cárceles—, que permitieron avanzar a la medicina. Se desarrollaron nuevas ramas de saber, como la trigonometría, la gramática y la conservación de manuscritos. Allí, el estudio filológico de los textos desplegó las alas. Se hicieron grandes descubrimientos, como el tornillo sin fin, que todavía se utiliza para el bombeo. Herón de Alejandría describió una máquina de vapor, </a:t>
            </a:r>
            <a:endParaRPr lang="es-UY" dirty="0"/>
          </a:p>
        </p:txBody>
      </p:sp>
    </p:spTree>
    <p:extLst>
      <p:ext uri="{BB962C8B-B14F-4D97-AF65-F5344CB8AC3E}">
        <p14:creationId xmlns:p14="http://schemas.microsoft.com/office/powerpoint/2010/main" val="328718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76512-43CF-3066-7B71-E9B9AE1C804A}"/>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262135FB-E1A4-C476-3A01-E107DD4D1A3D}"/>
              </a:ext>
            </a:extLst>
          </p:cNvPr>
          <p:cNvSpPr>
            <a:spLocks noGrp="1"/>
          </p:cNvSpPr>
          <p:nvPr>
            <p:ph idx="1"/>
          </p:nvPr>
        </p:nvSpPr>
        <p:spPr/>
        <p:txBody>
          <a:bodyPr>
            <a:normAutofit/>
          </a:bodyPr>
          <a:lstStyle/>
          <a:p>
            <a:r>
              <a:rPr lang="es-UY" sz="2800" dirty="0">
                <a:effectLst/>
                <a:ea typeface="Calibri" panose="020F0502020204030204" pitchFamily="34" charset="0"/>
                <a:cs typeface="Times New Roman" panose="02020603050405020304" pitchFamily="18" charset="0"/>
              </a:rPr>
              <a:t>Pocas veces en la historia se ha hecho un esfuerzo parecido, consciente y deliberado, por reunir en un único lugar a la mentes más brillantes de la época. Y nunca antes los mejores pensadores habían tenido acceso a tantos libros, a la memoria del saber anterior, a los susurros del pasado con los que aprender el oficio de pensar.</a:t>
            </a:r>
            <a:endParaRPr lang="es-UY" sz="2800" dirty="0"/>
          </a:p>
        </p:txBody>
      </p:sp>
    </p:spTree>
    <p:extLst>
      <p:ext uri="{BB962C8B-B14F-4D97-AF65-F5344CB8AC3E}">
        <p14:creationId xmlns:p14="http://schemas.microsoft.com/office/powerpoint/2010/main" val="67108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D3B37-35F5-5E0A-16F3-8999C8969DEC}"/>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5FA4043-A1B9-63A6-0EF9-FF77209E5781}"/>
              </a:ext>
            </a:extLst>
          </p:cNvPr>
          <p:cNvSpPr>
            <a:spLocks noGrp="1"/>
          </p:cNvSpPr>
          <p:nvPr>
            <p:ph idx="1"/>
          </p:nvPr>
        </p:nvSpPr>
        <p:spPr/>
        <p:txBody>
          <a:bodyPr/>
          <a:lstStyle/>
          <a:p>
            <a:r>
              <a:rPr lang="es-UY" sz="2400" dirty="0">
                <a:effectLst/>
                <a:ea typeface="Calibri" panose="020F0502020204030204" pitchFamily="34" charset="0"/>
                <a:cs typeface="Times New Roman" panose="02020603050405020304" pitchFamily="18" charset="0"/>
              </a:rPr>
              <a:t>«En la populosa tierra de Egipto engordan muchos eruditos que garabatean libros y se dan picotazos en la jaula de las musas».</a:t>
            </a:r>
            <a:endParaRPr lang="es-UY" sz="2400" dirty="0"/>
          </a:p>
        </p:txBody>
      </p:sp>
    </p:spTree>
    <p:extLst>
      <p:ext uri="{BB962C8B-B14F-4D97-AF65-F5344CB8AC3E}">
        <p14:creationId xmlns:p14="http://schemas.microsoft.com/office/powerpoint/2010/main" val="372654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5F7A9-303E-AD60-D315-47E020B1B12D}"/>
              </a:ext>
            </a:extLst>
          </p:cNvPr>
          <p:cNvSpPr>
            <a:spLocks noGrp="1"/>
          </p:cNvSpPr>
          <p:nvPr>
            <p:ph type="title"/>
          </p:nvPr>
        </p:nvSpPr>
        <p:spPr/>
        <p:txBody>
          <a:bodyPr/>
          <a:lstStyle/>
          <a:p>
            <a:r>
              <a:rPr lang="es-UY" dirty="0"/>
              <a:t>Estrabón (24 </a:t>
            </a:r>
            <a:r>
              <a:rPr lang="es-UY" dirty="0" err="1"/>
              <a:t>a.c.</a:t>
            </a:r>
            <a:r>
              <a:rPr lang="es-UY" dirty="0"/>
              <a:t>)</a:t>
            </a:r>
          </a:p>
        </p:txBody>
      </p:sp>
      <p:sp>
        <p:nvSpPr>
          <p:cNvPr id="3" name="Marcador de contenido 2">
            <a:extLst>
              <a:ext uri="{FF2B5EF4-FFF2-40B4-BE49-F238E27FC236}">
                <a16:creationId xmlns:a16="http://schemas.microsoft.com/office/drawing/2014/main" id="{A917721A-521C-F76E-4CC6-6F02045D43F7}"/>
              </a:ext>
            </a:extLst>
          </p:cNvPr>
          <p:cNvSpPr>
            <a:spLocks noGrp="1"/>
          </p:cNvSpPr>
          <p:nvPr>
            <p:ph idx="1"/>
          </p:nvPr>
        </p:nvSpPr>
        <p:spPr/>
        <p:txBody>
          <a:bodyPr>
            <a:normAutofit/>
          </a:bodyPr>
          <a:lstStyle/>
          <a:p>
            <a:pPr algn="just"/>
            <a:r>
              <a:rPr lang="es-UY" sz="2800" dirty="0">
                <a:effectLst/>
                <a:ea typeface="Calibri" panose="020F0502020204030204" pitchFamily="34" charset="0"/>
                <a:cs typeface="Times New Roman" panose="02020603050405020304" pitchFamily="18" charset="0"/>
              </a:rPr>
              <a:t>El Museo comprende el </a:t>
            </a:r>
            <a:r>
              <a:rPr lang="es-UY" sz="2800" dirty="0" err="1">
                <a:effectLst/>
                <a:ea typeface="Calibri" panose="020F0502020204030204" pitchFamily="34" charset="0"/>
                <a:cs typeface="Times New Roman" panose="02020603050405020304" pitchFamily="18" charset="0"/>
              </a:rPr>
              <a:t>perípato</a:t>
            </a:r>
            <a:r>
              <a:rPr lang="es-UY" sz="2800" dirty="0">
                <a:effectLst/>
                <a:ea typeface="Calibri" panose="020F0502020204030204" pitchFamily="34" charset="0"/>
                <a:cs typeface="Times New Roman" panose="02020603050405020304" pitchFamily="18" charset="0"/>
              </a:rPr>
              <a:t> (una galería cubierta y adornada con columnas), la exedra (una zona semicircular al aire libre, con asientos) y una sala grande, en la cual comen juntos los sabios. Viven en comunidad de bienes y tienen un sacerdote, que es jefe del Museo, antiguamente nombrado por los soberanos y ahora por Augusto.</a:t>
            </a:r>
            <a:endParaRPr lang="es-UY" sz="2800" dirty="0"/>
          </a:p>
        </p:txBody>
      </p:sp>
    </p:spTree>
    <p:extLst>
      <p:ext uri="{BB962C8B-B14F-4D97-AF65-F5344CB8AC3E}">
        <p14:creationId xmlns:p14="http://schemas.microsoft.com/office/powerpoint/2010/main" val="233924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AA59E-041D-DCC2-8790-127D4FC590EC}"/>
              </a:ext>
            </a:extLst>
          </p:cNvPr>
          <p:cNvSpPr>
            <a:spLocks noGrp="1"/>
          </p:cNvSpPr>
          <p:nvPr>
            <p:ph type="title"/>
          </p:nvPr>
        </p:nvSpPr>
        <p:spPr/>
        <p:txBody>
          <a:bodyPr/>
          <a:lstStyle/>
          <a:p>
            <a:r>
              <a:rPr lang="es-UY" dirty="0"/>
              <a:t>exedra</a:t>
            </a:r>
          </a:p>
        </p:txBody>
      </p:sp>
      <p:pic>
        <p:nvPicPr>
          <p:cNvPr id="14338" name="Picture 2" descr="Qué es una exedra? | Entre piedras y cipreses">
            <a:extLst>
              <a:ext uri="{FF2B5EF4-FFF2-40B4-BE49-F238E27FC236}">
                <a16:creationId xmlns:a16="http://schemas.microsoft.com/office/drawing/2014/main" id="{4BFAEAB5-890A-62FF-76A7-EF1012B5EA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3965" y="2029572"/>
            <a:ext cx="5539828"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2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D4636-FF65-3799-0E40-CD67478670FD}"/>
              </a:ext>
            </a:extLst>
          </p:cNvPr>
          <p:cNvSpPr>
            <a:spLocks noGrp="1"/>
          </p:cNvSpPr>
          <p:nvPr>
            <p:ph type="title"/>
          </p:nvPr>
        </p:nvSpPr>
        <p:spPr/>
        <p:txBody>
          <a:bodyPr/>
          <a:lstStyle/>
          <a:p>
            <a:r>
              <a:rPr lang="es-UY" dirty="0"/>
              <a:t>Dinastía </a:t>
            </a:r>
            <a:r>
              <a:rPr lang="es-UY" dirty="0" err="1"/>
              <a:t>ptolomaica</a:t>
            </a:r>
            <a:endParaRPr lang="es-UY" dirty="0"/>
          </a:p>
        </p:txBody>
      </p:sp>
      <p:pic>
        <p:nvPicPr>
          <p:cNvPr id="15362" name="Picture 2" descr="Dinastía ptolemaica - Wikipedia, la enciclopedia libre">
            <a:extLst>
              <a:ext uri="{FF2B5EF4-FFF2-40B4-BE49-F238E27FC236}">
                <a16:creationId xmlns:a16="http://schemas.microsoft.com/office/drawing/2014/main" id="{D4B88624-9125-DA9C-E985-77E322B42E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413" y="1948890"/>
            <a:ext cx="2936580"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BCD2E-06FE-DC5F-97F9-7CFEB44F0EA4}"/>
              </a:ext>
            </a:extLst>
          </p:cNvPr>
          <p:cNvSpPr>
            <a:spLocks noGrp="1"/>
          </p:cNvSpPr>
          <p:nvPr>
            <p:ph type="title"/>
          </p:nvPr>
        </p:nvSpPr>
        <p:spPr/>
        <p:txBody>
          <a:bodyPr/>
          <a:lstStyle/>
          <a:p>
            <a:r>
              <a:rPr lang="es-UY" dirty="0"/>
              <a:t>Ptolomeo </a:t>
            </a:r>
            <a:r>
              <a:rPr lang="es-UY" dirty="0" err="1"/>
              <a:t>iii</a:t>
            </a:r>
            <a:endParaRPr lang="es-UY" dirty="0"/>
          </a:p>
        </p:txBody>
      </p:sp>
      <p:sp>
        <p:nvSpPr>
          <p:cNvPr id="3" name="Marcador de contenido 2">
            <a:extLst>
              <a:ext uri="{FF2B5EF4-FFF2-40B4-BE49-F238E27FC236}">
                <a16:creationId xmlns:a16="http://schemas.microsoft.com/office/drawing/2014/main" id="{DBBC725E-A4E3-AAE1-9145-E2146F908F0D}"/>
              </a:ext>
            </a:extLst>
          </p:cNvPr>
          <p:cNvSpPr>
            <a:spLocks noGrp="1"/>
          </p:cNvSpPr>
          <p:nvPr>
            <p:ph idx="1"/>
          </p:nvPr>
        </p:nvSpPr>
        <p:spPr>
          <a:xfrm>
            <a:off x="1451579" y="1847433"/>
            <a:ext cx="9603275" cy="2523684"/>
          </a:xfrm>
        </p:spPr>
        <p:txBody>
          <a:bodyPr/>
          <a:lstStyle/>
          <a:p>
            <a:r>
              <a:rPr lang="es-UY" sz="2800" dirty="0"/>
              <a:t>Biblioteca fuera de palacio: </a:t>
            </a:r>
            <a:r>
              <a:rPr lang="es-UY" sz="2800" dirty="0">
                <a:effectLst/>
                <a:ea typeface="Calibri" panose="020F0502020204030204" pitchFamily="34" charset="0"/>
                <a:cs typeface="Times New Roman" panose="02020603050405020304" pitchFamily="18" charset="0"/>
              </a:rPr>
              <a:t>los libros del </a:t>
            </a:r>
            <a:r>
              <a:rPr lang="es-UY" sz="2800" dirty="0" err="1">
                <a:effectLst/>
                <a:ea typeface="Calibri" panose="020F0502020204030204" pitchFamily="34" charset="0"/>
                <a:cs typeface="Times New Roman" panose="02020603050405020304" pitchFamily="18" charset="0"/>
              </a:rPr>
              <a:t>Serapeo</a:t>
            </a:r>
            <a:r>
              <a:rPr lang="es-UY" sz="2800" dirty="0">
                <a:effectLst/>
                <a:ea typeface="Calibri" panose="020F0502020204030204" pitchFamily="34" charset="0"/>
                <a:cs typeface="Times New Roman" panose="02020603050405020304" pitchFamily="18" charset="0"/>
              </a:rPr>
              <a:t> </a:t>
            </a:r>
          </a:p>
          <a:p>
            <a:pPr marL="0" indent="0">
              <a:buNone/>
            </a:pPr>
            <a:r>
              <a:rPr lang="es-UY" sz="2800" dirty="0">
                <a:effectLst/>
                <a:ea typeface="Calibri" panose="020F0502020204030204" pitchFamily="34" charset="0"/>
                <a:cs typeface="Times New Roman" panose="02020603050405020304" pitchFamily="18" charset="0"/>
              </a:rPr>
              <a:t>«ponían a toda la ciudad </a:t>
            </a:r>
          </a:p>
          <a:p>
            <a:pPr marL="0" indent="0">
              <a:buNone/>
            </a:pPr>
            <a:r>
              <a:rPr lang="es-UY" sz="2800" dirty="0">
                <a:effectLst/>
                <a:ea typeface="Calibri" panose="020F0502020204030204" pitchFamily="34" charset="0"/>
                <a:cs typeface="Times New Roman" panose="02020603050405020304" pitchFamily="18" charset="0"/>
              </a:rPr>
              <a:t>en condiciones de filosofar». </a:t>
            </a:r>
          </a:p>
          <a:p>
            <a:endParaRPr lang="es-UY" dirty="0"/>
          </a:p>
        </p:txBody>
      </p:sp>
      <p:pic>
        <p:nvPicPr>
          <p:cNvPr id="16386" name="Picture 2" descr="Dios egipcio serapis fotografías e imágenes de alta resolución - Alamy">
            <a:extLst>
              <a:ext uri="{FF2B5EF4-FFF2-40B4-BE49-F238E27FC236}">
                <a16:creationId xmlns:a16="http://schemas.microsoft.com/office/drawing/2014/main" id="{1332AA1F-652E-65EC-3DEB-840FD5E47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398" y="2433918"/>
            <a:ext cx="3118971" cy="338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2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DFE0C-F46B-66B1-6B20-5FD983321B6F}"/>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AD691B2A-21B8-8786-40D2-9FF75D71B180}"/>
              </a:ext>
            </a:extLst>
          </p:cNvPr>
          <p:cNvSpPr>
            <a:spLocks noGrp="1"/>
          </p:cNvSpPr>
          <p:nvPr>
            <p:ph idx="1"/>
          </p:nvPr>
        </p:nvSpPr>
        <p:spPr/>
        <p:txBody>
          <a:bodyPr>
            <a:normAutofit/>
          </a:bodyPr>
          <a:lstStyle/>
          <a:p>
            <a:r>
              <a:rPr lang="es-UY" sz="2800" dirty="0">
                <a:effectLst/>
                <a:ea typeface="Calibri" panose="020F0502020204030204" pitchFamily="34" charset="0"/>
                <a:cs typeface="Times New Roman" panose="02020603050405020304" pitchFamily="18" charset="0"/>
              </a:rPr>
              <a:t>Un catálogo no es un simple apéndice de la biblioteca; es su concepto, su nexo y su apogeo.</a:t>
            </a:r>
            <a:endParaRPr lang="es-UY" sz="2800" dirty="0"/>
          </a:p>
        </p:txBody>
      </p:sp>
    </p:spTree>
    <p:extLst>
      <p:ext uri="{BB962C8B-B14F-4D97-AF65-F5344CB8AC3E}">
        <p14:creationId xmlns:p14="http://schemas.microsoft.com/office/powerpoint/2010/main" val="415947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22610-4056-BDE3-5773-678C31F2882F}"/>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A5590EDB-B155-3E26-251C-A901B1FD1D67}"/>
              </a:ext>
            </a:extLst>
          </p:cNvPr>
          <p:cNvSpPr>
            <a:spLocks noGrp="1"/>
          </p:cNvSpPr>
          <p:nvPr>
            <p:ph idx="1"/>
          </p:nvPr>
        </p:nvSpPr>
        <p:spPr/>
        <p:txBody>
          <a:bodyPr/>
          <a:lstStyle/>
          <a:p>
            <a:r>
              <a:rPr lang="es-UY" sz="2400" dirty="0">
                <a:effectLst/>
                <a:ea typeface="Calibri" panose="020F0502020204030204" pitchFamily="34" charset="0"/>
                <a:cs typeface="Times New Roman" panose="02020603050405020304" pitchFamily="18" charset="0"/>
              </a:rPr>
              <a:t>«La Tierra, la considero mía». </a:t>
            </a:r>
          </a:p>
          <a:p>
            <a:pPr marL="0" indent="0">
              <a:buNone/>
            </a:pPr>
            <a:r>
              <a:rPr lang="es-UY" sz="2400" dirty="0">
                <a:effectLst/>
                <a:ea typeface="Calibri" panose="020F0502020204030204" pitchFamily="34" charset="0"/>
                <a:cs typeface="Times New Roman" panose="02020603050405020304" pitchFamily="18" charset="0"/>
              </a:rPr>
              <a:t>Reunir todos los libros existentes </a:t>
            </a:r>
          </a:p>
          <a:p>
            <a:pPr marL="0" indent="0">
              <a:buNone/>
            </a:pPr>
            <a:r>
              <a:rPr lang="es-UY" sz="2400" dirty="0">
                <a:effectLst/>
                <a:ea typeface="Calibri" panose="020F0502020204030204" pitchFamily="34" charset="0"/>
                <a:cs typeface="Times New Roman" panose="02020603050405020304" pitchFamily="18" charset="0"/>
              </a:rPr>
              <a:t>es otra forma —simbólica, mental, pacífica— </a:t>
            </a:r>
          </a:p>
          <a:p>
            <a:pPr marL="0" indent="0">
              <a:buNone/>
            </a:pPr>
            <a:r>
              <a:rPr lang="es-UY" sz="2400" dirty="0">
                <a:effectLst/>
                <a:ea typeface="Calibri" panose="020F0502020204030204" pitchFamily="34" charset="0"/>
                <a:cs typeface="Times New Roman" panose="02020603050405020304" pitchFamily="18" charset="0"/>
              </a:rPr>
              <a:t>de poseer el mundo.</a:t>
            </a:r>
            <a:endParaRPr lang="es-UY" sz="2400" dirty="0"/>
          </a:p>
          <a:p>
            <a:endParaRPr lang="es-UY" dirty="0"/>
          </a:p>
        </p:txBody>
      </p:sp>
    </p:spTree>
    <p:extLst>
      <p:ext uri="{BB962C8B-B14F-4D97-AF65-F5344CB8AC3E}">
        <p14:creationId xmlns:p14="http://schemas.microsoft.com/office/powerpoint/2010/main" val="127676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C6D8B-65BA-AE7C-9CB2-FD627C7DA3EA}"/>
              </a:ext>
            </a:extLst>
          </p:cNvPr>
          <p:cNvSpPr>
            <a:spLocks noGrp="1"/>
          </p:cNvSpPr>
          <p:nvPr>
            <p:ph type="title"/>
          </p:nvPr>
        </p:nvSpPr>
        <p:spPr/>
        <p:txBody>
          <a:bodyPr/>
          <a:lstStyle/>
          <a:p>
            <a:r>
              <a:rPr lang="es-UY" dirty="0"/>
              <a:t>Piedra de </a:t>
            </a:r>
            <a:r>
              <a:rPr lang="es-UY" dirty="0" err="1"/>
              <a:t>rosetta</a:t>
            </a:r>
            <a:endParaRPr lang="es-UY" dirty="0"/>
          </a:p>
        </p:txBody>
      </p:sp>
      <p:pic>
        <p:nvPicPr>
          <p:cNvPr id="17410" name="Picture 2" descr="Piedra de Rosetta - Wikipedia, la enciclopedia libre">
            <a:extLst>
              <a:ext uri="{FF2B5EF4-FFF2-40B4-BE49-F238E27FC236}">
                <a16:creationId xmlns:a16="http://schemas.microsoft.com/office/drawing/2014/main" id="{2192511F-8F6F-E15E-C581-878276816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057" y="2191030"/>
            <a:ext cx="2501153" cy="290540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El descubrimiento de la piedra de Rosetta">
            <a:extLst>
              <a:ext uri="{FF2B5EF4-FFF2-40B4-BE49-F238E27FC236}">
                <a16:creationId xmlns:a16="http://schemas.microsoft.com/office/drawing/2014/main" id="{461832A8-0AC3-CF96-01CB-A65830D4CF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2575" y="2191030"/>
            <a:ext cx="2695575" cy="290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2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12FBA-19FB-4F52-CE96-D2D65B2CD11E}"/>
              </a:ext>
            </a:extLst>
          </p:cNvPr>
          <p:cNvSpPr>
            <a:spLocks noGrp="1"/>
          </p:cNvSpPr>
          <p:nvPr>
            <p:ph type="title"/>
          </p:nvPr>
        </p:nvSpPr>
        <p:spPr/>
        <p:txBody>
          <a:bodyPr/>
          <a:lstStyle/>
          <a:p>
            <a:r>
              <a:rPr lang="es-UY" dirty="0"/>
              <a:t>Piedra de </a:t>
            </a:r>
            <a:r>
              <a:rPr lang="es-UY" dirty="0" err="1"/>
              <a:t>rosetta</a:t>
            </a:r>
            <a:endParaRPr lang="es-UY" dirty="0"/>
          </a:p>
        </p:txBody>
      </p:sp>
      <p:sp>
        <p:nvSpPr>
          <p:cNvPr id="3" name="Marcador de contenido 2">
            <a:extLst>
              <a:ext uri="{FF2B5EF4-FFF2-40B4-BE49-F238E27FC236}">
                <a16:creationId xmlns:a16="http://schemas.microsoft.com/office/drawing/2014/main" id="{1DB19482-26E8-C135-FD35-8F8AD1F1E299}"/>
              </a:ext>
            </a:extLst>
          </p:cNvPr>
          <p:cNvSpPr>
            <a:spLocks noGrp="1"/>
          </p:cNvSpPr>
          <p:nvPr>
            <p:ph idx="1"/>
          </p:nvPr>
        </p:nvSpPr>
        <p:spPr/>
        <p:txBody>
          <a:bodyPr>
            <a:normAutofit lnSpcReduction="10000"/>
          </a:bodyPr>
          <a:lstStyle/>
          <a:p>
            <a:pPr algn="l">
              <a:buFont typeface="+mj-lt"/>
              <a:buAutoNum type="arabicPeriod"/>
            </a:pPr>
            <a:r>
              <a:rPr lang="es-MX" b="0" i="0" dirty="0">
                <a:solidFill>
                  <a:srgbClr val="0D0D0D"/>
                </a:solidFill>
                <a:effectLst/>
                <a:latin typeface="Söhne"/>
              </a:rPr>
              <a:t>Jeroglíficos egipcios: Esta versión utiliza los caracteres pictográficos y simbólicos tradicionales de la escritura jeroglífica egipcia, que era utilizada para inscripciones monumentales y religiosas.</a:t>
            </a:r>
          </a:p>
          <a:p>
            <a:pPr algn="l">
              <a:buFont typeface="+mj-lt"/>
              <a:buAutoNum type="arabicPeriod"/>
            </a:pPr>
            <a:r>
              <a:rPr lang="es-MX" b="0" i="0" dirty="0">
                <a:solidFill>
                  <a:srgbClr val="0D0D0D"/>
                </a:solidFill>
                <a:effectLst/>
                <a:latin typeface="Söhne"/>
              </a:rPr>
              <a:t>Escritura demótica: Esta forma de escritura era la variante cuneiforme y simplificada del antiguo egipcio que se utilizaba para propósitos cotidianos y administrativos durante el período tardío de la historia egipcia. Se escribía de manera continua y era más accesible para el uso diario que los jeroglíficos.</a:t>
            </a:r>
          </a:p>
          <a:p>
            <a:pPr algn="l">
              <a:buFont typeface="+mj-lt"/>
              <a:buAutoNum type="arabicPeriod"/>
            </a:pPr>
            <a:r>
              <a:rPr lang="es-MX" b="0" i="0" dirty="0">
                <a:solidFill>
                  <a:srgbClr val="0D0D0D"/>
                </a:solidFill>
                <a:effectLst/>
                <a:latin typeface="Söhne"/>
              </a:rPr>
              <a:t>Griego antiguo: La tercera versión de texto en la Piedra de Rosetta está escrita en griego, que era el idioma de la administración en Egipto durante la época helenística</a:t>
            </a:r>
          </a:p>
          <a:p>
            <a:endParaRPr lang="es-UY" dirty="0"/>
          </a:p>
        </p:txBody>
      </p:sp>
    </p:spTree>
    <p:extLst>
      <p:ext uri="{BB962C8B-B14F-4D97-AF65-F5344CB8AC3E}">
        <p14:creationId xmlns:p14="http://schemas.microsoft.com/office/powerpoint/2010/main" val="398009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EBFEF-5D28-F872-D189-124956DC5435}"/>
              </a:ext>
            </a:extLst>
          </p:cNvPr>
          <p:cNvSpPr>
            <a:spLocks noGrp="1"/>
          </p:cNvSpPr>
          <p:nvPr>
            <p:ph type="title"/>
          </p:nvPr>
        </p:nvSpPr>
        <p:spPr/>
        <p:txBody>
          <a:bodyPr/>
          <a:lstStyle/>
          <a:p>
            <a:r>
              <a:rPr lang="es-UY" dirty="0"/>
              <a:t>Piedra de </a:t>
            </a:r>
            <a:r>
              <a:rPr lang="es-UY" dirty="0" err="1"/>
              <a:t>rosetta</a:t>
            </a:r>
            <a:endParaRPr lang="es-UY" dirty="0"/>
          </a:p>
        </p:txBody>
      </p:sp>
      <p:pic>
        <p:nvPicPr>
          <p:cNvPr id="5" name="Marcador de contenido 4">
            <a:extLst>
              <a:ext uri="{FF2B5EF4-FFF2-40B4-BE49-F238E27FC236}">
                <a16:creationId xmlns:a16="http://schemas.microsoft.com/office/drawing/2014/main" id="{FD72EC1F-1462-599C-CC10-2124E50705E6}"/>
              </a:ext>
            </a:extLst>
          </p:cNvPr>
          <p:cNvPicPr>
            <a:picLocks noGrp="1" noChangeAspect="1"/>
          </p:cNvPicPr>
          <p:nvPr>
            <p:ph idx="1"/>
          </p:nvPr>
        </p:nvPicPr>
        <p:blipFill>
          <a:blip r:embed="rId2"/>
          <a:stretch>
            <a:fillRect/>
          </a:stretch>
        </p:blipFill>
        <p:spPr>
          <a:xfrm>
            <a:off x="3859307" y="1853754"/>
            <a:ext cx="4116026" cy="3982269"/>
          </a:xfrm>
        </p:spPr>
      </p:pic>
    </p:spTree>
    <p:extLst>
      <p:ext uri="{BB962C8B-B14F-4D97-AF65-F5344CB8AC3E}">
        <p14:creationId xmlns:p14="http://schemas.microsoft.com/office/powerpoint/2010/main" val="269902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98FD4-1315-2DBF-EDAE-583B77D9FBDB}"/>
              </a:ext>
            </a:extLst>
          </p:cNvPr>
          <p:cNvSpPr>
            <a:spLocks noGrp="1"/>
          </p:cNvSpPr>
          <p:nvPr>
            <p:ph type="title"/>
          </p:nvPr>
        </p:nvSpPr>
        <p:spPr/>
        <p:txBody>
          <a:bodyPr/>
          <a:lstStyle/>
          <a:p>
            <a:r>
              <a:rPr lang="es-UY" dirty="0"/>
              <a:t>Calimaco de Cirene (s. </a:t>
            </a:r>
            <a:r>
              <a:rPr lang="es-UY" dirty="0" err="1"/>
              <a:t>iii</a:t>
            </a:r>
            <a:r>
              <a:rPr lang="es-UY" dirty="0"/>
              <a:t> </a:t>
            </a:r>
            <a:r>
              <a:rPr lang="es-UY" dirty="0" err="1"/>
              <a:t>a.c.</a:t>
            </a:r>
            <a:r>
              <a:rPr lang="es-UY" dirty="0"/>
              <a:t>)</a:t>
            </a:r>
          </a:p>
        </p:txBody>
      </p:sp>
      <p:sp>
        <p:nvSpPr>
          <p:cNvPr id="3" name="Marcador de contenido 2">
            <a:extLst>
              <a:ext uri="{FF2B5EF4-FFF2-40B4-BE49-F238E27FC236}">
                <a16:creationId xmlns:a16="http://schemas.microsoft.com/office/drawing/2014/main" id="{47E633FD-6949-D592-1E3C-05FF2AEC0D65}"/>
              </a:ext>
            </a:extLst>
          </p:cNvPr>
          <p:cNvSpPr>
            <a:spLocks noGrp="1"/>
          </p:cNvSpPr>
          <p:nvPr>
            <p:ph idx="1"/>
          </p:nvPr>
        </p:nvSpPr>
        <p:spPr>
          <a:xfrm>
            <a:off x="1451579" y="1878761"/>
            <a:ext cx="9603275" cy="3450613"/>
          </a:xfrm>
        </p:spPr>
        <p:txBody>
          <a:bodyPr>
            <a:normAutofit/>
          </a:bodyPr>
          <a:lstStyle/>
          <a:p>
            <a:r>
              <a:rPr lang="es-UY" dirty="0">
                <a:effectLst/>
                <a:ea typeface="Calibri" panose="020F0502020204030204" pitchFamily="34" charset="0"/>
                <a:cs typeface="Times New Roman" panose="02020603050405020304" pitchFamily="18" charset="0"/>
              </a:rPr>
              <a:t>Ocho géneros o temas: drama, oratoria, poesía lírica, </a:t>
            </a:r>
          </a:p>
          <a:p>
            <a:pPr marL="0" indent="0">
              <a:buNone/>
            </a:pPr>
            <a:r>
              <a:rPr lang="es-UY" dirty="0">
                <a:effectLst/>
                <a:ea typeface="Calibri" panose="020F0502020204030204" pitchFamily="34" charset="0"/>
                <a:cs typeface="Times New Roman" panose="02020603050405020304" pitchFamily="18" charset="0"/>
              </a:rPr>
              <a:t>legislación, medicina, historia, filosofía y miscelánea.</a:t>
            </a:r>
          </a:p>
          <a:p>
            <a:r>
              <a:rPr lang="es-UY" dirty="0">
                <a:ea typeface="Calibri" panose="020F0502020204030204" pitchFamily="34" charset="0"/>
                <a:cs typeface="Times New Roman" panose="02020603050405020304" pitchFamily="18" charset="0"/>
              </a:rPr>
              <a:t>Ordenación alfabética</a:t>
            </a:r>
          </a:p>
          <a:p>
            <a:r>
              <a:rPr lang="es-UY" dirty="0">
                <a:effectLst/>
                <a:ea typeface="Calibri" panose="020F0502020204030204" pitchFamily="34" charset="0"/>
                <a:cs typeface="Times New Roman" panose="02020603050405020304" pitchFamily="18" charset="0"/>
              </a:rPr>
              <a:t>Christian Jacob: la biblioteca de Calimaco fue </a:t>
            </a:r>
          </a:p>
          <a:p>
            <a:pPr marL="0" indent="0">
              <a:buNone/>
            </a:pPr>
            <a:r>
              <a:rPr lang="es-UY" dirty="0">
                <a:effectLst/>
                <a:ea typeface="Calibri" panose="020F0502020204030204" pitchFamily="34" charset="0"/>
                <a:cs typeface="Times New Roman" panose="02020603050405020304" pitchFamily="18" charset="0"/>
              </a:rPr>
              <a:t>el primer ejemplo “de un lugar utópico </a:t>
            </a:r>
          </a:p>
          <a:p>
            <a:pPr marL="0" indent="0">
              <a:buNone/>
            </a:pPr>
            <a:r>
              <a:rPr lang="es-UY" dirty="0">
                <a:effectLst/>
                <a:ea typeface="Calibri" panose="020F0502020204030204" pitchFamily="34" charset="0"/>
                <a:cs typeface="Times New Roman" panose="02020603050405020304" pitchFamily="18" charset="0"/>
              </a:rPr>
              <a:t>para la crítica, donde los textos podían </a:t>
            </a:r>
          </a:p>
          <a:p>
            <a:pPr marL="0" indent="0">
              <a:buNone/>
            </a:pPr>
            <a:r>
              <a:rPr lang="es-UY" dirty="0">
                <a:effectLst/>
                <a:ea typeface="Calibri" panose="020F0502020204030204" pitchFamily="34" charset="0"/>
                <a:cs typeface="Times New Roman" panose="02020603050405020304" pitchFamily="18" charset="0"/>
              </a:rPr>
              <a:t>compararse, abiertos unos al lado de otros”</a:t>
            </a:r>
            <a:endParaRPr lang="es-UY" dirty="0"/>
          </a:p>
        </p:txBody>
      </p:sp>
      <p:pic>
        <p:nvPicPr>
          <p:cNvPr id="18434" name="Picture 2" descr="Biografia de Calímaco">
            <a:extLst>
              <a:ext uri="{FF2B5EF4-FFF2-40B4-BE49-F238E27FC236}">
                <a16:creationId xmlns:a16="http://schemas.microsoft.com/office/drawing/2014/main" id="{06502000-DE8A-8F14-9B3F-2C43DBB0D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354" y="1990725"/>
            <a:ext cx="32385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20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A97B2-0DE7-791A-18E4-C3163C9FB906}"/>
              </a:ext>
            </a:extLst>
          </p:cNvPr>
          <p:cNvSpPr>
            <a:spLocks noGrp="1"/>
          </p:cNvSpPr>
          <p:nvPr>
            <p:ph type="title"/>
          </p:nvPr>
        </p:nvSpPr>
        <p:spPr/>
        <p:txBody>
          <a:bodyPr/>
          <a:lstStyle/>
          <a:p>
            <a:r>
              <a:rPr lang="es-UY" dirty="0"/>
              <a:t>Teología y filosofía</a:t>
            </a:r>
          </a:p>
        </p:txBody>
      </p:sp>
      <p:pic>
        <p:nvPicPr>
          <p:cNvPr id="19458" name="Picture 2" descr="TRAS LAS HUELLAS DE HERÓDOTO. . . : CATEDRAL DE PIACENZA.">
            <a:extLst>
              <a:ext uri="{FF2B5EF4-FFF2-40B4-BE49-F238E27FC236}">
                <a16:creationId xmlns:a16="http://schemas.microsoft.com/office/drawing/2014/main" id="{AE621FEC-C008-327F-597E-2229A631AE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1989231"/>
            <a:ext cx="2587228" cy="344963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atedral de Piacenza - Wikipedia, la enciclopedia libre">
            <a:extLst>
              <a:ext uri="{FF2B5EF4-FFF2-40B4-BE49-F238E27FC236}">
                <a16:creationId xmlns:a16="http://schemas.microsoft.com/office/drawing/2014/main" id="{DFF7438B-68A7-E96D-3222-0AC17E98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271" y="1989229"/>
            <a:ext cx="3012140" cy="344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6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EE42A-C713-6A53-5266-3440E262FF99}"/>
              </a:ext>
            </a:extLst>
          </p:cNvPr>
          <p:cNvSpPr>
            <a:spLocks noGrp="1"/>
          </p:cNvSpPr>
          <p:nvPr>
            <p:ph type="title"/>
          </p:nvPr>
        </p:nvSpPr>
        <p:spPr>
          <a:xfrm>
            <a:off x="3452902" y="1125319"/>
            <a:ext cx="6399660" cy="527775"/>
          </a:xfrm>
        </p:spPr>
        <p:txBody>
          <a:bodyPr>
            <a:normAutofit fontScale="90000"/>
          </a:bodyPr>
          <a:lstStyle/>
          <a:p>
            <a:r>
              <a:rPr lang="es-UY" dirty="0" err="1"/>
              <a:t>piacenza</a:t>
            </a:r>
            <a:endParaRPr lang="es-UY" dirty="0"/>
          </a:p>
        </p:txBody>
      </p:sp>
      <p:pic>
        <p:nvPicPr>
          <p:cNvPr id="4" name="Picture 4" descr="TRAS LAS HUELLAS DE HERÓDOTO. . . : CATEDRAL DE PIACENZA.">
            <a:extLst>
              <a:ext uri="{FF2B5EF4-FFF2-40B4-BE49-F238E27FC236}">
                <a16:creationId xmlns:a16="http://schemas.microsoft.com/office/drawing/2014/main" id="{85C5C2F5-42DB-F353-BCFE-BEDEDA9A03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6384" y="2096807"/>
            <a:ext cx="2587228" cy="3449638"/>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Piacenza cathedral vertical fotografías e imágenes de alta resolución -  Alamy">
            <a:extLst>
              <a:ext uri="{FF2B5EF4-FFF2-40B4-BE49-F238E27FC236}">
                <a16:creationId xmlns:a16="http://schemas.microsoft.com/office/drawing/2014/main" id="{A3771E70-02B8-E95D-A05C-213D3094E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528" y="2096807"/>
            <a:ext cx="2837331"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0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1099A-AC35-C75D-79ED-01381AA701C3}"/>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A848006C-1971-EE77-0BF1-F007015C7648}"/>
              </a:ext>
            </a:extLst>
          </p:cNvPr>
          <p:cNvSpPr>
            <a:spLocks noGrp="1"/>
          </p:cNvSpPr>
          <p:nvPr>
            <p:ph idx="1"/>
          </p:nvPr>
        </p:nvSpPr>
        <p:spPr>
          <a:xfrm>
            <a:off x="1451579" y="1854366"/>
            <a:ext cx="9603275" cy="3450613"/>
          </a:xfrm>
        </p:spPr>
        <p:txBody>
          <a:bodyPr/>
          <a:lstStyle/>
          <a:p>
            <a:r>
              <a:rPr lang="es-UY" sz="1800" dirty="0">
                <a:effectLst/>
                <a:latin typeface="Bell MT" panose="02020503060305020303" pitchFamily="18" charset="0"/>
                <a:ea typeface="Calibri" panose="020F0502020204030204" pitchFamily="34" charset="0"/>
                <a:cs typeface="Times New Roman" panose="02020603050405020304" pitchFamily="18" charset="0"/>
              </a:rPr>
              <a:t>Seleuco, en Asia; Antígono, en Macedonia, y Ptolomeo, en Egipto.</a:t>
            </a:r>
            <a:endParaRPr lang="es-UY" dirty="0"/>
          </a:p>
        </p:txBody>
      </p:sp>
      <p:pic>
        <p:nvPicPr>
          <p:cNvPr id="1026" name="Picture 2" descr="Sucesión del Imperio de Alejandro Magno - Historia Universal">
            <a:extLst>
              <a:ext uri="{FF2B5EF4-FFF2-40B4-BE49-F238E27FC236}">
                <a16:creationId xmlns:a16="http://schemas.microsoft.com/office/drawing/2014/main" id="{92954F4A-F710-C08F-30DC-680C8AB1F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66" y="2319681"/>
            <a:ext cx="62865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9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82A9C-06E5-5C3E-F7A8-5F28FD3FC3DC}"/>
              </a:ext>
            </a:extLst>
          </p:cNvPr>
          <p:cNvSpPr>
            <a:spLocks noGrp="1"/>
          </p:cNvSpPr>
          <p:nvPr>
            <p:ph type="title"/>
          </p:nvPr>
        </p:nvSpPr>
        <p:spPr/>
        <p:txBody>
          <a:bodyPr/>
          <a:lstStyle/>
          <a:p>
            <a:r>
              <a:rPr lang="es-UY" dirty="0"/>
              <a:t>Alejandría (331 </a:t>
            </a:r>
            <a:r>
              <a:rPr lang="es-UY" dirty="0" err="1"/>
              <a:t>a.c.</a:t>
            </a:r>
            <a:r>
              <a:rPr lang="es-UY" dirty="0"/>
              <a:t>) y Nínive (VII </a:t>
            </a:r>
            <a:r>
              <a:rPr lang="es-UY" dirty="0" err="1"/>
              <a:t>a.c.</a:t>
            </a:r>
            <a:r>
              <a:rPr lang="es-UY" dirty="0"/>
              <a:t>)</a:t>
            </a:r>
          </a:p>
        </p:txBody>
      </p:sp>
      <p:sp>
        <p:nvSpPr>
          <p:cNvPr id="3" name="Marcador de contenido 2">
            <a:extLst>
              <a:ext uri="{FF2B5EF4-FFF2-40B4-BE49-F238E27FC236}">
                <a16:creationId xmlns:a16="http://schemas.microsoft.com/office/drawing/2014/main" id="{978D463B-8654-6009-656C-1211CD18D925}"/>
              </a:ext>
            </a:extLst>
          </p:cNvPr>
          <p:cNvSpPr>
            <a:spLocks noGrp="1"/>
          </p:cNvSpPr>
          <p:nvPr>
            <p:ph idx="1"/>
          </p:nvPr>
        </p:nvSpPr>
        <p:spPr>
          <a:xfrm>
            <a:off x="1451579" y="1853754"/>
            <a:ext cx="9603275" cy="3450613"/>
          </a:xfrm>
        </p:spPr>
        <p:txBody>
          <a:bodyPr>
            <a:normAutofit/>
          </a:bodyPr>
          <a:lstStyle/>
          <a:p>
            <a:r>
              <a:rPr lang="es-UY" dirty="0">
                <a:effectLst/>
                <a:ea typeface="Calibri" panose="020F0502020204030204" pitchFamily="34" charset="0"/>
                <a:cs typeface="Times New Roman" panose="02020603050405020304" pitchFamily="18" charset="0"/>
              </a:rPr>
              <a:t>Si tus súbditos desconfían de las novedades, haz que toda la audacia del pensamiento y la ciencia confluyan en su territorio.</a:t>
            </a:r>
            <a:endParaRPr lang="es-UY" dirty="0"/>
          </a:p>
        </p:txBody>
      </p:sp>
      <p:pic>
        <p:nvPicPr>
          <p:cNvPr id="2052" name="Picture 4" descr="La Biblioteca de Alejandría. Los libros en forma de rollos de papiro... |  Download Scientific Diagram">
            <a:extLst>
              <a:ext uri="{FF2B5EF4-FFF2-40B4-BE49-F238E27FC236}">
                <a16:creationId xmlns:a16="http://schemas.microsoft.com/office/drawing/2014/main" id="{F71AB260-596C-0897-CE54-1E194D1E6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756710"/>
            <a:ext cx="3860009" cy="2547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 Biblioteca de Ashurbanipal y la narración más antigua de la historia.">
            <a:extLst>
              <a:ext uri="{FF2B5EF4-FFF2-40B4-BE49-F238E27FC236}">
                <a16:creationId xmlns:a16="http://schemas.microsoft.com/office/drawing/2014/main" id="{7D2F3778-596C-B4F2-0B58-A0C497525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810" y="2756710"/>
            <a:ext cx="4156822" cy="251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7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17662-E87B-865C-844F-7E59889BD546}"/>
              </a:ext>
            </a:extLst>
          </p:cNvPr>
          <p:cNvSpPr>
            <a:spLocks noGrp="1"/>
          </p:cNvSpPr>
          <p:nvPr>
            <p:ph type="title"/>
          </p:nvPr>
        </p:nvSpPr>
        <p:spPr/>
        <p:txBody>
          <a:bodyPr/>
          <a:lstStyle/>
          <a:p>
            <a:endParaRPr lang="es-UY"/>
          </a:p>
        </p:txBody>
      </p:sp>
      <p:pic>
        <p:nvPicPr>
          <p:cNvPr id="5122" name="Picture 2" descr="Alejandría antigua fotografías e imágenes de alta resolución - Alamy">
            <a:extLst>
              <a:ext uri="{FF2B5EF4-FFF2-40B4-BE49-F238E27FC236}">
                <a16:creationId xmlns:a16="http://schemas.microsoft.com/office/drawing/2014/main" id="{EBE490AA-1655-D8CF-4A98-22F0B67342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146033"/>
            <a:ext cx="3962400" cy="3270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262 Ilustraciones de Alejandría - Getty Images">
            <a:extLst>
              <a:ext uri="{FF2B5EF4-FFF2-40B4-BE49-F238E27FC236}">
                <a16:creationId xmlns:a16="http://schemas.microsoft.com/office/drawing/2014/main" id="{341EF082-FBA5-4289-A8B3-1040F5B0E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609" y="2146033"/>
            <a:ext cx="5399245" cy="327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C3F35-15A7-3C68-B56B-BA4428CC922B}"/>
              </a:ext>
            </a:extLst>
          </p:cNvPr>
          <p:cNvSpPr>
            <a:spLocks noGrp="1"/>
          </p:cNvSpPr>
          <p:nvPr>
            <p:ph type="title"/>
          </p:nvPr>
        </p:nvSpPr>
        <p:spPr/>
        <p:txBody>
          <a:bodyPr/>
          <a:lstStyle/>
          <a:p>
            <a:endParaRPr lang="es-UY"/>
          </a:p>
        </p:txBody>
      </p:sp>
      <p:pic>
        <p:nvPicPr>
          <p:cNvPr id="6146" name="Picture 2" descr="Geografía de Egipto - Wikipedia, la enciclopedia libre">
            <a:extLst>
              <a:ext uri="{FF2B5EF4-FFF2-40B4-BE49-F238E27FC236}">
                <a16:creationId xmlns:a16="http://schemas.microsoft.com/office/drawing/2014/main" id="{97C0B593-3804-BA7C-4E27-FB43205144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096807"/>
            <a:ext cx="2881903" cy="34496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lejandría, el gran faro del Mediterráneo antiguo | Blog Cátedra de  Historia y Patrimonio Naval">
            <a:extLst>
              <a:ext uri="{FF2B5EF4-FFF2-40B4-BE49-F238E27FC236}">
                <a16:creationId xmlns:a16="http://schemas.microsoft.com/office/drawing/2014/main" id="{42069640-F268-2170-3317-B5AA3496E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479" y="2686050"/>
            <a:ext cx="30861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4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E3AE6-9419-4F68-3468-1F323C97B512}"/>
              </a:ext>
            </a:extLst>
          </p:cNvPr>
          <p:cNvSpPr>
            <a:spLocks noGrp="1"/>
          </p:cNvSpPr>
          <p:nvPr>
            <p:ph type="title"/>
          </p:nvPr>
        </p:nvSpPr>
        <p:spPr/>
        <p:txBody>
          <a:bodyPr/>
          <a:lstStyle/>
          <a:p>
            <a:endParaRPr lang="es-UY"/>
          </a:p>
        </p:txBody>
      </p:sp>
      <p:pic>
        <p:nvPicPr>
          <p:cNvPr id="7170" name="Picture 2" descr="Plano Alejandría. Fundada por Alejandro Magno y construida por los  arquitectos Dinocrates de Rodas y Sóst… | Biblioteca de alejandria,  Alejandría egipto, Alejandria">
            <a:extLst>
              <a:ext uri="{FF2B5EF4-FFF2-40B4-BE49-F238E27FC236}">
                <a16:creationId xmlns:a16="http://schemas.microsoft.com/office/drawing/2014/main" id="{E5105C9A-011F-72E8-DA93-C0BA7049B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2712" y="2366528"/>
            <a:ext cx="3903288" cy="25553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ro de Alejandría: localización, historia, descripción, ruinas">
            <a:extLst>
              <a:ext uri="{FF2B5EF4-FFF2-40B4-BE49-F238E27FC236}">
                <a16:creationId xmlns:a16="http://schemas.microsoft.com/office/drawing/2014/main" id="{3FED2905-8EB6-EDD8-5765-681164672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506" y="2366528"/>
            <a:ext cx="3396782" cy="24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3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850B6-5A95-D7EA-4640-26762AFB9664}"/>
              </a:ext>
            </a:extLst>
          </p:cNvPr>
          <p:cNvSpPr>
            <a:spLocks noGrp="1"/>
          </p:cNvSpPr>
          <p:nvPr>
            <p:ph type="title"/>
          </p:nvPr>
        </p:nvSpPr>
        <p:spPr/>
        <p:txBody>
          <a:bodyPr/>
          <a:lstStyle/>
          <a:p>
            <a:endParaRPr lang="es-UY"/>
          </a:p>
        </p:txBody>
      </p:sp>
      <p:pic>
        <p:nvPicPr>
          <p:cNvPr id="8194" name="Picture 2" descr="Ágora e Hipatia - Mujeres con ciencia">
            <a:extLst>
              <a:ext uri="{FF2B5EF4-FFF2-40B4-BE49-F238E27FC236}">
                <a16:creationId xmlns:a16="http://schemas.microsoft.com/office/drawing/2014/main" id="{7B6ED026-0C44-E3D5-5FE1-6BBEBACA4F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3524" y="2016125"/>
            <a:ext cx="6899276"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69706"/>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2519</TotalTime>
  <Words>1141</Words>
  <Application>Microsoft Office PowerPoint</Application>
  <PresentationFormat>Panorámica</PresentationFormat>
  <Paragraphs>64</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Bell MT</vt:lpstr>
      <vt:lpstr>Calibri</vt:lpstr>
      <vt:lpstr>Gill Sans MT</vt:lpstr>
      <vt:lpstr>Söhne</vt:lpstr>
      <vt:lpstr>Galería</vt:lpstr>
      <vt:lpstr>Historia de la educación </vt:lpstr>
      <vt:lpstr>Alejandro magno (356 – 323 a.C.)</vt:lpstr>
      <vt:lpstr>Presentación de PowerPoint</vt:lpstr>
      <vt:lpstr>Presentación de PowerPoint</vt:lpstr>
      <vt:lpstr>Alejandría (331 a.c.) y Nínive (VII a.c.)</vt:lpstr>
      <vt:lpstr>Presentación de PowerPoint</vt:lpstr>
      <vt:lpstr>Presentación de PowerPoint</vt:lpstr>
      <vt:lpstr>Presentación de PowerPoint</vt:lpstr>
      <vt:lpstr>Presentación de PowerPoint</vt:lpstr>
      <vt:lpstr>CLEOPATRA (30 A.C.) Hipatia (415 D.C.)</vt:lpstr>
      <vt:lpstr>Demetrio de falero</vt:lpstr>
      <vt:lpstr>Presentación de PowerPoint</vt:lpstr>
      <vt:lpstr>Demetrio de falero</vt:lpstr>
      <vt:lpstr>Presentación de PowerPoint</vt:lpstr>
      <vt:lpstr>Presentación de PowerPoint</vt:lpstr>
      <vt:lpstr>Presentación de PowerPoint</vt:lpstr>
      <vt:lpstr>Traducciones al griego</vt:lpstr>
      <vt:lpstr>Presentación de PowerPoint</vt:lpstr>
      <vt:lpstr>Museo de alejandría</vt:lpstr>
      <vt:lpstr>museo</vt:lpstr>
      <vt:lpstr>estudiosos</vt:lpstr>
      <vt:lpstr>Teorías revolucionarias</vt:lpstr>
      <vt:lpstr>Presentación de PowerPoint</vt:lpstr>
      <vt:lpstr>Presentación de PowerPoint</vt:lpstr>
      <vt:lpstr>Estrabón (24 a.c.)</vt:lpstr>
      <vt:lpstr>exedra</vt:lpstr>
      <vt:lpstr>Dinastía ptolomaica</vt:lpstr>
      <vt:lpstr>Ptolomeo iii</vt:lpstr>
      <vt:lpstr>Presentación de PowerPoint</vt:lpstr>
      <vt:lpstr>Piedra de rosetta</vt:lpstr>
      <vt:lpstr>Piedra de rosetta</vt:lpstr>
      <vt:lpstr>Piedra de rosetta</vt:lpstr>
      <vt:lpstr>Calimaco de Cirene (s. iii a.c.)</vt:lpstr>
      <vt:lpstr>Teología y filosofía</vt:lpstr>
      <vt:lpstr>piacenza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educación</dc:title>
  <dc:creator>Gerardo Garay Montaner</dc:creator>
  <cp:lastModifiedBy>Gerardo Garay</cp:lastModifiedBy>
  <cp:revision>10</cp:revision>
  <dcterms:created xsi:type="dcterms:W3CDTF">2023-03-15T14:44:06Z</dcterms:created>
  <dcterms:modified xsi:type="dcterms:W3CDTF">2025-04-03T17:29:28Z</dcterms:modified>
</cp:coreProperties>
</file>