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1"/>
  </p:notesMasterIdLst>
  <p:sldIdLst>
    <p:sldId id="256" r:id="rId4"/>
    <p:sldId id="902" r:id="rId5"/>
    <p:sldId id="257" r:id="rId6"/>
    <p:sldId id="298" r:id="rId7"/>
    <p:sldId id="296" r:id="rId8"/>
    <p:sldId id="295" r:id="rId9"/>
    <p:sldId id="259" r:id="rId10"/>
    <p:sldId id="261" r:id="rId11"/>
    <p:sldId id="265" r:id="rId12"/>
    <p:sldId id="263" r:id="rId13"/>
    <p:sldId id="285" r:id="rId14"/>
    <p:sldId id="286" r:id="rId15"/>
    <p:sldId id="891" r:id="rId16"/>
    <p:sldId id="892" r:id="rId17"/>
    <p:sldId id="893" r:id="rId18"/>
    <p:sldId id="262" r:id="rId19"/>
    <p:sldId id="297" r:id="rId20"/>
    <p:sldId id="362" r:id="rId21"/>
    <p:sldId id="413" r:id="rId22"/>
    <p:sldId id="881" r:id="rId23"/>
    <p:sldId id="276" r:id="rId24"/>
    <p:sldId id="278" r:id="rId25"/>
    <p:sldId id="277" r:id="rId26"/>
    <p:sldId id="289" r:id="rId27"/>
    <p:sldId id="281" r:id="rId28"/>
    <p:sldId id="292" r:id="rId29"/>
    <p:sldId id="885" r:id="rId30"/>
    <p:sldId id="886" r:id="rId31"/>
    <p:sldId id="887" r:id="rId32"/>
    <p:sldId id="291" r:id="rId33"/>
    <p:sldId id="888" r:id="rId34"/>
    <p:sldId id="274" r:id="rId35"/>
    <p:sldId id="889" r:id="rId36"/>
    <p:sldId id="299" r:id="rId37"/>
    <p:sldId id="890" r:id="rId38"/>
    <p:sldId id="280" r:id="rId39"/>
    <p:sldId id="314" r:id="rId40"/>
    <p:sldId id="334" r:id="rId41"/>
    <p:sldId id="305" r:id="rId42"/>
    <p:sldId id="310" r:id="rId43"/>
    <p:sldId id="318" r:id="rId44"/>
    <p:sldId id="311" r:id="rId45"/>
    <p:sldId id="309" r:id="rId46"/>
    <p:sldId id="319" r:id="rId47"/>
    <p:sldId id="323" r:id="rId48"/>
    <p:sldId id="320" r:id="rId49"/>
    <p:sldId id="324" r:id="rId50"/>
    <p:sldId id="325" r:id="rId51"/>
    <p:sldId id="326" r:id="rId52"/>
    <p:sldId id="327" r:id="rId53"/>
    <p:sldId id="328" r:id="rId54"/>
    <p:sldId id="329" r:id="rId55"/>
    <p:sldId id="330" r:id="rId56"/>
    <p:sldId id="331" r:id="rId57"/>
    <p:sldId id="333" r:id="rId58"/>
    <p:sldId id="332" r:id="rId59"/>
    <p:sldId id="313" r:id="rId60"/>
    <p:sldId id="882" r:id="rId61"/>
    <p:sldId id="897" r:id="rId62"/>
    <p:sldId id="898" r:id="rId63"/>
    <p:sldId id="899" r:id="rId64"/>
    <p:sldId id="900" r:id="rId65"/>
    <p:sldId id="901" r:id="rId66"/>
    <p:sldId id="883" r:id="rId67"/>
    <p:sldId id="895" r:id="rId68"/>
    <p:sldId id="894" r:id="rId69"/>
    <p:sldId id="260" r:id="rId7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2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r>
              <a:rPr lang="es-ES" sz="2400" dirty="0"/>
              <a:t>Extranjerismos según la lengua de origen</a:t>
            </a:r>
          </a:p>
        </c:rich>
      </c:tx>
      <c:overlay val="0"/>
      <c:spPr>
        <a:noFill/>
        <a:ln>
          <a:noFill/>
        </a:ln>
        <a:effectLst/>
      </c:spPr>
      <c:txPr>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Francés</c:v>
                </c:pt>
              </c:strCache>
            </c:strRef>
          </c:tx>
          <c:spPr>
            <a:solidFill>
              <a:schemeClr val="accent1">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General</c:formatCode>
                <c:ptCount val="1"/>
                <c:pt idx="0">
                  <c:v>102</c:v>
                </c:pt>
              </c:numCache>
            </c:numRef>
          </c:val>
          <c:extLst>
            <c:ext xmlns:c16="http://schemas.microsoft.com/office/drawing/2014/chart" uri="{C3380CC4-5D6E-409C-BE32-E72D297353CC}">
              <c16:uniqueId val="{00000000-36B0-4C2B-A3E5-4AF2244F412C}"/>
            </c:ext>
          </c:extLst>
        </c:ser>
        <c:ser>
          <c:idx val="1"/>
          <c:order val="1"/>
          <c:tx>
            <c:strRef>
              <c:f>Hoja1!$C$1</c:f>
              <c:strCache>
                <c:ptCount val="1"/>
                <c:pt idx="0">
                  <c:v>Inglés</c:v>
                </c:pt>
              </c:strCache>
            </c:strRef>
          </c:tx>
          <c:spPr>
            <a:solidFill>
              <a:schemeClr val="accent1">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General</c:formatCode>
                <c:ptCount val="1"/>
                <c:pt idx="0">
                  <c:v>83</c:v>
                </c:pt>
              </c:numCache>
            </c:numRef>
          </c:val>
          <c:extLst>
            <c:ext xmlns:c16="http://schemas.microsoft.com/office/drawing/2014/chart" uri="{C3380CC4-5D6E-409C-BE32-E72D297353CC}">
              <c16:uniqueId val="{00000001-36B0-4C2B-A3E5-4AF2244F412C}"/>
            </c:ext>
          </c:extLst>
        </c:ser>
        <c:ser>
          <c:idx val="2"/>
          <c:order val="2"/>
          <c:tx>
            <c:strRef>
              <c:f>Hoja1!$D$1</c:f>
              <c:strCache>
                <c:ptCount val="1"/>
                <c:pt idx="0">
                  <c:v>Italiano</c:v>
                </c:pt>
              </c:strCache>
            </c:strRef>
          </c:tx>
          <c:spPr>
            <a:solidFill>
              <a:schemeClr val="accent1">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General</c:formatCode>
                <c:ptCount val="1"/>
                <c:pt idx="0">
                  <c:v>35</c:v>
                </c:pt>
              </c:numCache>
            </c:numRef>
          </c:val>
          <c:extLst>
            <c:ext xmlns:c16="http://schemas.microsoft.com/office/drawing/2014/chart" uri="{C3380CC4-5D6E-409C-BE32-E72D297353CC}">
              <c16:uniqueId val="{00000002-36B0-4C2B-A3E5-4AF2244F412C}"/>
            </c:ext>
          </c:extLst>
        </c:ser>
        <c:ser>
          <c:idx val="3"/>
          <c:order val="3"/>
          <c:tx>
            <c:strRef>
              <c:f>Hoja1!$E$1</c:f>
              <c:strCache>
                <c:ptCount val="1"/>
                <c:pt idx="0">
                  <c:v>Alemán</c:v>
                </c:pt>
              </c:strCache>
            </c:strRef>
          </c:tx>
          <c:spPr>
            <a:solidFill>
              <a:schemeClr val="accent1">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Hoja1!$E$2</c:f>
              <c:numCache>
                <c:formatCode>General</c:formatCode>
                <c:ptCount val="1"/>
                <c:pt idx="0">
                  <c:v>9</c:v>
                </c:pt>
              </c:numCache>
            </c:numRef>
          </c:val>
          <c:extLst>
            <c:ext xmlns:c16="http://schemas.microsoft.com/office/drawing/2014/chart" uri="{C3380CC4-5D6E-409C-BE32-E72D297353CC}">
              <c16:uniqueId val="{00000003-36B0-4C2B-A3E5-4AF2244F412C}"/>
            </c:ext>
          </c:extLst>
        </c:ser>
        <c:ser>
          <c:idx val="4"/>
          <c:order val="4"/>
          <c:tx>
            <c:strRef>
              <c:f>Hoja1!$F$1</c:f>
              <c:strCache>
                <c:ptCount val="1"/>
                <c:pt idx="0">
                  <c:v>Portugués</c:v>
                </c:pt>
              </c:strCache>
            </c:strRef>
          </c:tx>
          <c:spPr>
            <a:solidFill>
              <a:schemeClr val="accent1">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Hoja1!$F$2</c:f>
              <c:numCache>
                <c:formatCode>General</c:formatCode>
                <c:ptCount val="1"/>
                <c:pt idx="0">
                  <c:v>4</c:v>
                </c:pt>
              </c:numCache>
            </c:numRef>
          </c:val>
          <c:extLst>
            <c:ext xmlns:c16="http://schemas.microsoft.com/office/drawing/2014/chart" uri="{C3380CC4-5D6E-409C-BE32-E72D297353CC}">
              <c16:uniqueId val="{00000004-36B0-4C2B-A3E5-4AF2244F412C}"/>
            </c:ext>
          </c:extLst>
        </c:ser>
        <c:ser>
          <c:idx val="5"/>
          <c:order val="5"/>
          <c:tx>
            <c:strRef>
              <c:f>Hoja1!$G$1</c:f>
              <c:strCache>
                <c:ptCount val="1"/>
                <c:pt idx="0">
                  <c:v>Catalán</c:v>
                </c:pt>
              </c:strCache>
            </c:strRef>
          </c:tx>
          <c:spPr>
            <a:solidFill>
              <a:schemeClr val="accent1">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Hoja1!$G$2</c:f>
              <c:numCache>
                <c:formatCode>General</c:formatCode>
                <c:ptCount val="1"/>
                <c:pt idx="0">
                  <c:v>1</c:v>
                </c:pt>
              </c:numCache>
            </c:numRef>
          </c:val>
          <c:extLst>
            <c:ext xmlns:c16="http://schemas.microsoft.com/office/drawing/2014/chart" uri="{C3380CC4-5D6E-409C-BE32-E72D297353CC}">
              <c16:uniqueId val="{00000000-1098-44B8-B758-CCB19647BCAB}"/>
            </c:ext>
          </c:extLst>
        </c:ser>
        <c:dLbls>
          <c:showLegendKey val="0"/>
          <c:showVal val="1"/>
          <c:showCatName val="0"/>
          <c:showSerName val="0"/>
          <c:showPercent val="0"/>
          <c:showBubbleSize val="0"/>
        </c:dLbls>
        <c:gapWidth val="219"/>
        <c:overlap val="-27"/>
        <c:axId val="169710720"/>
        <c:axId val="169712256"/>
      </c:barChart>
      <c:catAx>
        <c:axId val="16971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69712256"/>
        <c:crosses val="autoZero"/>
        <c:auto val="1"/>
        <c:lblAlgn val="ctr"/>
        <c:lblOffset val="100"/>
        <c:noMultiLvlLbl val="0"/>
      </c:catAx>
      <c:valAx>
        <c:axId val="16971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6971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r>
              <a:rPr lang="es-ES" dirty="0"/>
              <a:t>Extranjerismos según el tipo de texto</a:t>
            </a:r>
          </a:p>
        </c:rich>
      </c:tx>
      <c:overlay val="0"/>
      <c:spPr>
        <a:noFill/>
        <a:ln>
          <a:noFill/>
        </a:ln>
        <a:effectLst/>
      </c:spPr>
      <c:txPr>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Comentativos</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General</c:formatCode>
                <c:ptCount val="1"/>
                <c:pt idx="0">
                  <c:v>117</c:v>
                </c:pt>
              </c:numCache>
            </c:numRef>
          </c:val>
          <c:extLst>
            <c:ext xmlns:c16="http://schemas.microsoft.com/office/drawing/2014/chart" uri="{C3380CC4-5D6E-409C-BE32-E72D297353CC}">
              <c16:uniqueId val="{00000000-9B17-486E-963E-CAA0B1FD0ED6}"/>
            </c:ext>
          </c:extLst>
        </c:ser>
        <c:ser>
          <c:idx val="1"/>
          <c:order val="1"/>
          <c:tx>
            <c:strRef>
              <c:f>Hoja1!$C$1</c:f>
              <c:strCache>
                <c:ptCount val="1"/>
                <c:pt idx="0">
                  <c:v>Informativos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General</c:formatCode>
                <c:ptCount val="1"/>
                <c:pt idx="0">
                  <c:v>98</c:v>
                </c:pt>
              </c:numCache>
            </c:numRef>
          </c:val>
          <c:extLst>
            <c:ext xmlns:c16="http://schemas.microsoft.com/office/drawing/2014/chart" uri="{C3380CC4-5D6E-409C-BE32-E72D297353CC}">
              <c16:uniqueId val="{00000001-9B17-486E-963E-CAA0B1FD0ED6}"/>
            </c:ext>
          </c:extLst>
        </c:ser>
        <c:ser>
          <c:idx val="2"/>
          <c:order val="2"/>
          <c:tx>
            <c:strRef>
              <c:f>Hoja1!$D$1</c:f>
              <c:strCache>
                <c:ptCount val="1"/>
                <c:pt idx="0">
                  <c:v>Publicitarios</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General</c:formatCode>
                <c:ptCount val="1"/>
                <c:pt idx="0">
                  <c:v>19</c:v>
                </c:pt>
              </c:numCache>
            </c:numRef>
          </c:val>
          <c:extLst>
            <c:ext xmlns:c16="http://schemas.microsoft.com/office/drawing/2014/chart" uri="{C3380CC4-5D6E-409C-BE32-E72D297353CC}">
              <c16:uniqueId val="{00000003-9B17-486E-963E-CAA0B1FD0ED6}"/>
            </c:ext>
          </c:extLst>
        </c:ser>
        <c:dLbls>
          <c:showLegendKey val="0"/>
          <c:showVal val="1"/>
          <c:showCatName val="0"/>
          <c:showSerName val="0"/>
          <c:showPercent val="0"/>
          <c:showBubbleSize val="0"/>
        </c:dLbls>
        <c:gapWidth val="219"/>
        <c:overlap val="-27"/>
        <c:axId val="169847040"/>
        <c:axId val="169738240"/>
      </c:barChart>
      <c:catAx>
        <c:axId val="169847040"/>
        <c:scaling>
          <c:orientation val="minMax"/>
        </c:scaling>
        <c:delete val="1"/>
        <c:axPos val="b"/>
        <c:numFmt formatCode="General" sourceLinked="1"/>
        <c:majorTickMark val="out"/>
        <c:minorTickMark val="none"/>
        <c:tickLblPos val="nextTo"/>
        <c:crossAx val="169738240"/>
        <c:crosses val="autoZero"/>
        <c:auto val="1"/>
        <c:lblAlgn val="ctr"/>
        <c:lblOffset val="100"/>
        <c:noMultiLvlLbl val="0"/>
      </c:catAx>
      <c:valAx>
        <c:axId val="169738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6984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r>
              <a:rPr lang="es-ES" sz="2400" dirty="0"/>
              <a:t>Extranjerismos </a:t>
            </a:r>
            <a:r>
              <a:rPr lang="es-ES" sz="2400" baseline="0" dirty="0"/>
              <a:t>según su</a:t>
            </a:r>
            <a:r>
              <a:rPr lang="es-ES" sz="2400" dirty="0"/>
              <a:t> estructura gramatical</a:t>
            </a:r>
          </a:p>
        </c:rich>
      </c:tx>
      <c:overlay val="0"/>
      <c:spPr>
        <a:noFill/>
        <a:ln>
          <a:noFill/>
        </a:ln>
        <a:effectLst/>
      </c:spPr>
      <c:txPr>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Unidades léxicas simples</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Hoja1!$B$2</c:f>
              <c:numCache>
                <c:formatCode>General</c:formatCode>
                <c:ptCount val="1"/>
                <c:pt idx="0">
                  <c:v>159</c:v>
                </c:pt>
              </c:numCache>
            </c:numRef>
          </c:val>
          <c:extLst>
            <c:ext xmlns:c16="http://schemas.microsoft.com/office/drawing/2014/chart" uri="{C3380CC4-5D6E-409C-BE32-E72D297353CC}">
              <c16:uniqueId val="{00000000-9B17-486E-963E-CAA0B1FD0ED6}"/>
            </c:ext>
          </c:extLst>
        </c:ser>
        <c:ser>
          <c:idx val="1"/>
          <c:order val="1"/>
          <c:tx>
            <c:strRef>
              <c:f>Hoja1!$C$1</c:f>
              <c:strCache>
                <c:ptCount val="1"/>
                <c:pt idx="0">
                  <c:v>Unidades fraseológicas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Hoja1!$C$2</c:f>
              <c:numCache>
                <c:formatCode>General</c:formatCode>
                <c:ptCount val="1"/>
                <c:pt idx="0">
                  <c:v>19</c:v>
                </c:pt>
              </c:numCache>
            </c:numRef>
          </c:val>
          <c:extLst>
            <c:ext xmlns:c16="http://schemas.microsoft.com/office/drawing/2014/chart" uri="{C3380CC4-5D6E-409C-BE32-E72D297353CC}">
              <c16:uniqueId val="{00000001-9B17-486E-963E-CAA0B1FD0ED6}"/>
            </c:ext>
          </c:extLst>
        </c:ser>
        <c:ser>
          <c:idx val="2"/>
          <c:order val="2"/>
          <c:tx>
            <c:strRef>
              <c:f>Hoja1!$D$1</c:f>
              <c:strCache>
                <c:ptCount val="1"/>
                <c:pt idx="0">
                  <c:v>Otras estructuras</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c:f>
              <c:numCache>
                <c:formatCode>General</c:formatCode>
                <c:ptCount val="1"/>
              </c:numCache>
            </c:numRef>
          </c:cat>
          <c:val>
            <c:numRef>
              <c:f>Hoja1!$D$2</c:f>
              <c:numCache>
                <c:formatCode>General</c:formatCode>
                <c:ptCount val="1"/>
                <c:pt idx="0">
                  <c:v>56</c:v>
                </c:pt>
              </c:numCache>
            </c:numRef>
          </c:val>
          <c:extLst>
            <c:ext xmlns:c16="http://schemas.microsoft.com/office/drawing/2014/chart" uri="{C3380CC4-5D6E-409C-BE32-E72D297353CC}">
              <c16:uniqueId val="{00000003-9B17-486E-963E-CAA0B1FD0ED6}"/>
            </c:ext>
          </c:extLst>
        </c:ser>
        <c:dLbls>
          <c:showLegendKey val="0"/>
          <c:showVal val="1"/>
          <c:showCatName val="0"/>
          <c:showSerName val="0"/>
          <c:showPercent val="0"/>
          <c:showBubbleSize val="0"/>
        </c:dLbls>
        <c:gapWidth val="219"/>
        <c:overlap val="-27"/>
        <c:axId val="180638080"/>
        <c:axId val="180639616"/>
      </c:barChart>
      <c:catAx>
        <c:axId val="180638080"/>
        <c:scaling>
          <c:orientation val="minMax"/>
        </c:scaling>
        <c:delete val="1"/>
        <c:axPos val="b"/>
        <c:numFmt formatCode="General" sourceLinked="1"/>
        <c:majorTickMark val="out"/>
        <c:minorTickMark val="none"/>
        <c:tickLblPos val="nextTo"/>
        <c:crossAx val="180639616"/>
        <c:crosses val="autoZero"/>
        <c:auto val="1"/>
        <c:lblAlgn val="ctr"/>
        <c:lblOffset val="100"/>
        <c:noMultiLvlLbl val="0"/>
      </c:catAx>
      <c:valAx>
        <c:axId val="18063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8063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s-ES"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r>
              <a:rPr lang="es-ES" dirty="0"/>
              <a:t>Extranjerismos según lengua y tipo de texto</a:t>
            </a:r>
          </a:p>
        </c:rich>
      </c:tx>
      <c:overlay val="0"/>
      <c:spPr>
        <a:noFill/>
        <a:ln>
          <a:noFill/>
        </a:ln>
        <a:effectLst/>
      </c:spPr>
      <c:txPr>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Comentativos</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Galicismos</c:v>
                </c:pt>
                <c:pt idx="1">
                  <c:v>Anglicismos</c:v>
                </c:pt>
                <c:pt idx="2">
                  <c:v>Italianismos</c:v>
                </c:pt>
              </c:strCache>
            </c:strRef>
          </c:cat>
          <c:val>
            <c:numRef>
              <c:f>Hoja1!$B$2:$B$4</c:f>
              <c:numCache>
                <c:formatCode>General</c:formatCode>
                <c:ptCount val="3"/>
                <c:pt idx="0">
                  <c:v>67</c:v>
                </c:pt>
                <c:pt idx="1">
                  <c:v>25</c:v>
                </c:pt>
                <c:pt idx="2">
                  <c:v>22</c:v>
                </c:pt>
              </c:numCache>
            </c:numRef>
          </c:val>
          <c:extLst>
            <c:ext xmlns:c16="http://schemas.microsoft.com/office/drawing/2014/chart" uri="{C3380CC4-5D6E-409C-BE32-E72D297353CC}">
              <c16:uniqueId val="{00000000-4B9E-46CC-B333-7905124094ED}"/>
            </c:ext>
          </c:extLst>
        </c:ser>
        <c:ser>
          <c:idx val="1"/>
          <c:order val="1"/>
          <c:tx>
            <c:strRef>
              <c:f>Hoja1!$C$1</c:f>
              <c:strCache>
                <c:ptCount val="1"/>
                <c:pt idx="0">
                  <c:v>Informativos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Galicismos</c:v>
                </c:pt>
                <c:pt idx="1">
                  <c:v>Anglicismos</c:v>
                </c:pt>
                <c:pt idx="2">
                  <c:v>Italianismos</c:v>
                </c:pt>
              </c:strCache>
            </c:strRef>
          </c:cat>
          <c:val>
            <c:numRef>
              <c:f>Hoja1!$C$2:$C$4</c:f>
              <c:numCache>
                <c:formatCode>General</c:formatCode>
                <c:ptCount val="3"/>
                <c:pt idx="0">
                  <c:v>23</c:v>
                </c:pt>
                <c:pt idx="1">
                  <c:v>52</c:v>
                </c:pt>
                <c:pt idx="2">
                  <c:v>13</c:v>
                </c:pt>
              </c:numCache>
            </c:numRef>
          </c:val>
          <c:extLst>
            <c:ext xmlns:c16="http://schemas.microsoft.com/office/drawing/2014/chart" uri="{C3380CC4-5D6E-409C-BE32-E72D297353CC}">
              <c16:uniqueId val="{00000001-4B9E-46CC-B333-7905124094ED}"/>
            </c:ext>
          </c:extLst>
        </c:ser>
        <c:ser>
          <c:idx val="2"/>
          <c:order val="2"/>
          <c:tx>
            <c:strRef>
              <c:f>Hoja1!$D$1</c:f>
              <c:strCache>
                <c:ptCount val="1"/>
                <c:pt idx="0">
                  <c:v>Publicitarios</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Galicismos</c:v>
                </c:pt>
                <c:pt idx="1">
                  <c:v>Anglicismos</c:v>
                </c:pt>
                <c:pt idx="2">
                  <c:v>Italianismos</c:v>
                </c:pt>
              </c:strCache>
            </c:strRef>
          </c:cat>
          <c:val>
            <c:numRef>
              <c:f>Hoja1!$D$2:$D$4</c:f>
              <c:numCache>
                <c:formatCode>General</c:formatCode>
                <c:ptCount val="3"/>
                <c:pt idx="0">
                  <c:v>12</c:v>
                </c:pt>
                <c:pt idx="1">
                  <c:v>6</c:v>
                </c:pt>
                <c:pt idx="2">
                  <c:v>1</c:v>
                </c:pt>
              </c:numCache>
            </c:numRef>
          </c:val>
          <c:extLst>
            <c:ext xmlns:c16="http://schemas.microsoft.com/office/drawing/2014/chart" uri="{C3380CC4-5D6E-409C-BE32-E72D297353CC}">
              <c16:uniqueId val="{00000002-4B9E-46CC-B333-7905124094ED}"/>
            </c:ext>
          </c:extLst>
        </c:ser>
        <c:dLbls>
          <c:showLegendKey val="0"/>
          <c:showVal val="1"/>
          <c:showCatName val="0"/>
          <c:showSerName val="0"/>
          <c:showPercent val="0"/>
          <c:showBubbleSize val="0"/>
        </c:dLbls>
        <c:gapWidth val="219"/>
        <c:overlap val="-27"/>
        <c:axId val="187109376"/>
        <c:axId val="187110912"/>
      </c:barChart>
      <c:catAx>
        <c:axId val="18710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87110912"/>
        <c:crosses val="autoZero"/>
        <c:auto val="1"/>
        <c:lblAlgn val="ctr"/>
        <c:lblOffset val="100"/>
        <c:noMultiLvlLbl val="0"/>
      </c:catAx>
      <c:valAx>
        <c:axId val="18711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8710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r>
              <a:rPr lang="es-ES" sz="2100" dirty="0"/>
              <a:t>Extranjerismos según estructura gramatical y tipo de texto</a:t>
            </a:r>
          </a:p>
        </c:rich>
      </c:tx>
      <c:overlay val="0"/>
      <c:spPr>
        <a:noFill/>
        <a:ln>
          <a:noFill/>
        </a:ln>
        <a:effectLst/>
      </c:spPr>
      <c:txPr>
        <a:bodyPr rot="0" spcFirstLastPara="1" vertOverflow="ellipsis" vert="horz" wrap="square" anchor="ctr" anchorCtr="1"/>
        <a:lstStyle/>
        <a:p>
          <a:pPr>
            <a:defRPr lang="es-ES" sz="2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Unidades léxicas simples</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Comentativos</c:v>
                </c:pt>
                <c:pt idx="1">
                  <c:v>Informativos</c:v>
                </c:pt>
                <c:pt idx="2">
                  <c:v>Publicitarios</c:v>
                </c:pt>
              </c:strCache>
            </c:strRef>
          </c:cat>
          <c:val>
            <c:numRef>
              <c:f>Hoja1!$B$2:$B$4</c:f>
              <c:numCache>
                <c:formatCode>General</c:formatCode>
                <c:ptCount val="3"/>
                <c:pt idx="0">
                  <c:v>58</c:v>
                </c:pt>
                <c:pt idx="1">
                  <c:v>84</c:v>
                </c:pt>
                <c:pt idx="2">
                  <c:v>17</c:v>
                </c:pt>
              </c:numCache>
            </c:numRef>
          </c:val>
          <c:extLst>
            <c:ext xmlns:c16="http://schemas.microsoft.com/office/drawing/2014/chart" uri="{C3380CC4-5D6E-409C-BE32-E72D297353CC}">
              <c16:uniqueId val="{00000000-4B9E-46CC-B333-7905124094ED}"/>
            </c:ext>
          </c:extLst>
        </c:ser>
        <c:ser>
          <c:idx val="1"/>
          <c:order val="1"/>
          <c:tx>
            <c:strRef>
              <c:f>Hoja1!$C$1</c:f>
              <c:strCache>
                <c:ptCount val="1"/>
                <c:pt idx="0">
                  <c:v>Unidades fraseológicas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Comentativos</c:v>
                </c:pt>
                <c:pt idx="1">
                  <c:v>Informativos</c:v>
                </c:pt>
                <c:pt idx="2">
                  <c:v>Publicitarios</c:v>
                </c:pt>
              </c:strCache>
            </c:strRef>
          </c:cat>
          <c:val>
            <c:numRef>
              <c:f>Hoja1!$C$2:$C$4</c:f>
              <c:numCache>
                <c:formatCode>General</c:formatCode>
                <c:ptCount val="3"/>
                <c:pt idx="0">
                  <c:v>17</c:v>
                </c:pt>
                <c:pt idx="1">
                  <c:v>1</c:v>
                </c:pt>
                <c:pt idx="2">
                  <c:v>1</c:v>
                </c:pt>
              </c:numCache>
            </c:numRef>
          </c:val>
          <c:extLst>
            <c:ext xmlns:c16="http://schemas.microsoft.com/office/drawing/2014/chart" uri="{C3380CC4-5D6E-409C-BE32-E72D297353CC}">
              <c16:uniqueId val="{00000001-4B9E-46CC-B333-7905124094ED}"/>
            </c:ext>
          </c:extLst>
        </c:ser>
        <c:ser>
          <c:idx val="2"/>
          <c:order val="2"/>
          <c:tx>
            <c:strRef>
              <c:f>Hoja1!$D$1</c:f>
              <c:strCache>
                <c:ptCount val="1"/>
                <c:pt idx="0">
                  <c:v>Otras estructuras</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lang="es-ES" sz="20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Comentativos</c:v>
                </c:pt>
                <c:pt idx="1">
                  <c:v>Informativos</c:v>
                </c:pt>
                <c:pt idx="2">
                  <c:v>Publicitarios</c:v>
                </c:pt>
              </c:strCache>
            </c:strRef>
          </c:cat>
          <c:val>
            <c:numRef>
              <c:f>Hoja1!$D$2:$D$4</c:f>
              <c:numCache>
                <c:formatCode>General</c:formatCode>
                <c:ptCount val="3"/>
                <c:pt idx="0">
                  <c:v>42</c:v>
                </c:pt>
                <c:pt idx="1">
                  <c:v>13</c:v>
                </c:pt>
                <c:pt idx="2">
                  <c:v>1</c:v>
                </c:pt>
              </c:numCache>
            </c:numRef>
          </c:val>
          <c:extLst>
            <c:ext xmlns:c16="http://schemas.microsoft.com/office/drawing/2014/chart" uri="{C3380CC4-5D6E-409C-BE32-E72D297353CC}">
              <c16:uniqueId val="{00000002-4B9E-46CC-B333-7905124094ED}"/>
            </c:ext>
          </c:extLst>
        </c:ser>
        <c:dLbls>
          <c:showLegendKey val="0"/>
          <c:showVal val="1"/>
          <c:showCatName val="0"/>
          <c:showSerName val="0"/>
          <c:showPercent val="0"/>
          <c:showBubbleSize val="0"/>
        </c:dLbls>
        <c:gapWidth val="219"/>
        <c:overlap val="-27"/>
        <c:axId val="195025152"/>
        <c:axId val="194711552"/>
      </c:barChart>
      <c:catAx>
        <c:axId val="19502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94711552"/>
        <c:crosses val="autoZero"/>
        <c:auto val="1"/>
        <c:lblAlgn val="ctr"/>
        <c:lblOffset val="100"/>
        <c:noMultiLvlLbl val="0"/>
      </c:catAx>
      <c:valAx>
        <c:axId val="194711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2000" b="0" i="0" u="none" strike="noStrike" kern="1200" baseline="0">
                <a:solidFill>
                  <a:schemeClr val="tx1">
                    <a:lumMod val="65000"/>
                    <a:lumOff val="35000"/>
                  </a:schemeClr>
                </a:solidFill>
                <a:latin typeface="+mn-lt"/>
                <a:ea typeface="+mn-ea"/>
                <a:cs typeface="+mn-cs"/>
              </a:defRPr>
            </a:pPr>
            <a:endParaRPr lang="es-EC"/>
          </a:p>
        </c:txPr>
        <c:crossAx val="19502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s-ES"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20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FB00D-8645-43AE-A4CD-4285A9BCA9D6}"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s-UY"/>
        </a:p>
      </dgm:t>
    </dgm:pt>
    <dgm:pt modelId="{7867460A-A0C0-47AC-8517-59C889D8E0DF}">
      <dgm:prSet phldrT="[Texto]"/>
      <dgm:spPr>
        <a:blipFill dpi="0" rotWithShape="0">
          <a:blip xmlns:r="http://schemas.openxmlformats.org/officeDocument/2006/relationships" r:embed="rId1">
            <a:alphaModFix amt="60000"/>
          </a:blip>
          <a:srcRect/>
          <a:tile tx="0" ty="0" sx="100000" sy="100000" flip="none" algn="tl"/>
        </a:blipFill>
      </dgm:spPr>
      <dgm:t>
        <a:bodyPr/>
        <a:lstStyle/>
        <a:p>
          <a:r>
            <a:rPr lang="es-UY" dirty="0">
              <a:solidFill>
                <a:schemeClr val="tx1">
                  <a:lumMod val="95000"/>
                  <a:lumOff val="5000"/>
                </a:schemeClr>
              </a:solidFill>
            </a:rPr>
            <a:t>Analizar cómo el español del Uruguay introdujo extranjerismos en el último cuarto del siglo XIX a través de la prensa.</a:t>
          </a:r>
          <a:r>
            <a:rPr lang="es-UY" dirty="0"/>
            <a:t> </a:t>
          </a:r>
        </a:p>
      </dgm:t>
    </dgm:pt>
    <dgm:pt modelId="{E875A982-8663-4DF0-BBC6-05348D2C470A}" type="parTrans" cxnId="{FB8CC17C-0ABB-4A80-9B3A-A2CCD1529BFB}">
      <dgm:prSet/>
      <dgm:spPr/>
      <dgm:t>
        <a:bodyPr/>
        <a:lstStyle/>
        <a:p>
          <a:endParaRPr lang="es-UY"/>
        </a:p>
      </dgm:t>
    </dgm:pt>
    <dgm:pt modelId="{FE06DE9E-B7C0-479F-8342-247ED5CB76E3}" type="sibTrans" cxnId="{FB8CC17C-0ABB-4A80-9B3A-A2CCD1529BFB}">
      <dgm:prSet/>
      <dgm:spPr/>
      <dgm:t>
        <a:bodyPr/>
        <a:lstStyle/>
        <a:p>
          <a:endParaRPr lang="es-UY"/>
        </a:p>
      </dgm:t>
    </dgm:pt>
    <dgm:pt modelId="{30A5513B-B564-4E21-A6C2-80910792A9AA}">
      <dgm:prSet custT="1"/>
      <dgm:spPr/>
      <dgm:t>
        <a:bodyPr/>
        <a:lstStyle/>
        <a:p>
          <a:r>
            <a:rPr lang="es-UY" sz="2300" dirty="0"/>
            <a:t>Caracterizar las voces de acuerdo a su lengua de origen, el tipo de texto en el que ocurren y según sean unidades léxicas simples, unidades fraseológicas u otras estructuras.</a:t>
          </a:r>
        </a:p>
      </dgm:t>
    </dgm:pt>
    <dgm:pt modelId="{A5938026-C3E9-4D85-A05F-40F0CEB1DE93}" type="parTrans" cxnId="{B4366F9F-BD76-4745-A28B-BC9F42804CFB}">
      <dgm:prSet/>
      <dgm:spPr/>
      <dgm:t>
        <a:bodyPr/>
        <a:lstStyle/>
        <a:p>
          <a:endParaRPr lang="es-UY"/>
        </a:p>
      </dgm:t>
    </dgm:pt>
    <dgm:pt modelId="{8A8E20F8-98E5-43E1-91D8-9FF33C577815}" type="sibTrans" cxnId="{B4366F9F-BD76-4745-A28B-BC9F42804CFB}">
      <dgm:prSet/>
      <dgm:spPr/>
      <dgm:t>
        <a:bodyPr/>
        <a:lstStyle/>
        <a:p>
          <a:endParaRPr lang="es-UY"/>
        </a:p>
      </dgm:t>
    </dgm:pt>
    <dgm:pt modelId="{7A89F13D-C752-4EE9-88F3-9F80E6B4F685}" type="pres">
      <dgm:prSet presAssocID="{C8AFB00D-8645-43AE-A4CD-4285A9BCA9D6}" presName="diagram" presStyleCnt="0">
        <dgm:presLayoutVars>
          <dgm:chPref val="1"/>
          <dgm:dir/>
          <dgm:animOne val="branch"/>
          <dgm:animLvl val="lvl"/>
          <dgm:resizeHandles/>
        </dgm:presLayoutVars>
      </dgm:prSet>
      <dgm:spPr/>
    </dgm:pt>
    <dgm:pt modelId="{20FB9E42-AE6E-4893-B569-75B04860A169}" type="pres">
      <dgm:prSet presAssocID="{7867460A-A0C0-47AC-8517-59C889D8E0DF}" presName="root" presStyleCnt="0"/>
      <dgm:spPr/>
    </dgm:pt>
    <dgm:pt modelId="{FB86EF7F-B072-43C0-928E-6DDF80CF9AD5}" type="pres">
      <dgm:prSet presAssocID="{7867460A-A0C0-47AC-8517-59C889D8E0DF}" presName="rootComposite" presStyleCnt="0"/>
      <dgm:spPr/>
    </dgm:pt>
    <dgm:pt modelId="{4DB28454-E725-4CD0-B6E5-DEC8275C55C7}" type="pres">
      <dgm:prSet presAssocID="{7867460A-A0C0-47AC-8517-59C889D8E0DF}" presName="rootText" presStyleLbl="node1" presStyleIdx="0" presStyleCnt="1" custScaleX="123778"/>
      <dgm:spPr/>
    </dgm:pt>
    <dgm:pt modelId="{D0B2940F-807F-493D-AE10-B5B6024ED8C1}" type="pres">
      <dgm:prSet presAssocID="{7867460A-A0C0-47AC-8517-59C889D8E0DF}" presName="rootConnector" presStyleLbl="node1" presStyleIdx="0" presStyleCnt="1"/>
      <dgm:spPr/>
    </dgm:pt>
    <dgm:pt modelId="{A55F3B37-9CA5-4333-9C33-E52DEF124CA3}" type="pres">
      <dgm:prSet presAssocID="{7867460A-A0C0-47AC-8517-59C889D8E0DF}" presName="childShape" presStyleCnt="0"/>
      <dgm:spPr/>
    </dgm:pt>
    <dgm:pt modelId="{694626EE-3F6D-4787-B97C-62CB01802690}" type="pres">
      <dgm:prSet presAssocID="{A5938026-C3E9-4D85-A05F-40F0CEB1DE93}" presName="Name13" presStyleLbl="parChTrans1D2" presStyleIdx="0" presStyleCnt="1"/>
      <dgm:spPr/>
    </dgm:pt>
    <dgm:pt modelId="{22609432-8C48-4142-9EFB-3CFF7465DDEA}" type="pres">
      <dgm:prSet presAssocID="{30A5513B-B564-4E21-A6C2-80910792A9AA}" presName="childText" presStyleLbl="bgAcc1" presStyleIdx="0" presStyleCnt="1" custScaleX="130401">
        <dgm:presLayoutVars>
          <dgm:bulletEnabled val="1"/>
        </dgm:presLayoutVars>
      </dgm:prSet>
      <dgm:spPr/>
    </dgm:pt>
  </dgm:ptLst>
  <dgm:cxnLst>
    <dgm:cxn modelId="{AA5CA001-E9A4-4531-BFD8-8777EF7B3571}" type="presOf" srcId="{30A5513B-B564-4E21-A6C2-80910792A9AA}" destId="{22609432-8C48-4142-9EFB-3CFF7465DDEA}" srcOrd="0" destOrd="0" presId="urn:microsoft.com/office/officeart/2005/8/layout/hierarchy3"/>
    <dgm:cxn modelId="{2F2E501B-B46F-49A2-9D51-3B7EB8420CA8}" type="presOf" srcId="{7867460A-A0C0-47AC-8517-59C889D8E0DF}" destId="{4DB28454-E725-4CD0-B6E5-DEC8275C55C7}" srcOrd="0" destOrd="0" presId="urn:microsoft.com/office/officeart/2005/8/layout/hierarchy3"/>
    <dgm:cxn modelId="{D71F5A23-EDFF-4199-8BB5-8B06F0DAD832}" type="presOf" srcId="{7867460A-A0C0-47AC-8517-59C889D8E0DF}" destId="{D0B2940F-807F-493D-AE10-B5B6024ED8C1}" srcOrd="1" destOrd="0" presId="urn:microsoft.com/office/officeart/2005/8/layout/hierarchy3"/>
    <dgm:cxn modelId="{FA89284B-57E9-4912-89FD-CECAF0B84F26}" type="presOf" srcId="{A5938026-C3E9-4D85-A05F-40F0CEB1DE93}" destId="{694626EE-3F6D-4787-B97C-62CB01802690}" srcOrd="0" destOrd="0" presId="urn:microsoft.com/office/officeart/2005/8/layout/hierarchy3"/>
    <dgm:cxn modelId="{FB8CC17C-0ABB-4A80-9B3A-A2CCD1529BFB}" srcId="{C8AFB00D-8645-43AE-A4CD-4285A9BCA9D6}" destId="{7867460A-A0C0-47AC-8517-59C889D8E0DF}" srcOrd="0" destOrd="0" parTransId="{E875A982-8663-4DF0-BBC6-05348D2C470A}" sibTransId="{FE06DE9E-B7C0-479F-8342-247ED5CB76E3}"/>
    <dgm:cxn modelId="{DBC5DF99-976A-4290-A7FC-C1F821CB4824}" type="presOf" srcId="{C8AFB00D-8645-43AE-A4CD-4285A9BCA9D6}" destId="{7A89F13D-C752-4EE9-88F3-9F80E6B4F685}" srcOrd="0" destOrd="0" presId="urn:microsoft.com/office/officeart/2005/8/layout/hierarchy3"/>
    <dgm:cxn modelId="{B4366F9F-BD76-4745-A28B-BC9F42804CFB}" srcId="{7867460A-A0C0-47AC-8517-59C889D8E0DF}" destId="{30A5513B-B564-4E21-A6C2-80910792A9AA}" srcOrd="0" destOrd="0" parTransId="{A5938026-C3E9-4D85-A05F-40F0CEB1DE93}" sibTransId="{8A8E20F8-98E5-43E1-91D8-9FF33C577815}"/>
    <dgm:cxn modelId="{22FE4EE7-3CB6-4FB6-B472-7E485ECD0751}" type="presParOf" srcId="{7A89F13D-C752-4EE9-88F3-9F80E6B4F685}" destId="{20FB9E42-AE6E-4893-B569-75B04860A169}" srcOrd="0" destOrd="0" presId="urn:microsoft.com/office/officeart/2005/8/layout/hierarchy3"/>
    <dgm:cxn modelId="{005B538D-22EE-42CB-9316-DB2C0DF9AA4D}" type="presParOf" srcId="{20FB9E42-AE6E-4893-B569-75B04860A169}" destId="{FB86EF7F-B072-43C0-928E-6DDF80CF9AD5}" srcOrd="0" destOrd="0" presId="urn:microsoft.com/office/officeart/2005/8/layout/hierarchy3"/>
    <dgm:cxn modelId="{BA38CC06-8082-4D4E-980A-A47952B8B0B2}" type="presParOf" srcId="{FB86EF7F-B072-43C0-928E-6DDF80CF9AD5}" destId="{4DB28454-E725-4CD0-B6E5-DEC8275C55C7}" srcOrd="0" destOrd="0" presId="urn:microsoft.com/office/officeart/2005/8/layout/hierarchy3"/>
    <dgm:cxn modelId="{9D776775-3F97-445D-AB2B-E4F847A59346}" type="presParOf" srcId="{FB86EF7F-B072-43C0-928E-6DDF80CF9AD5}" destId="{D0B2940F-807F-493D-AE10-B5B6024ED8C1}" srcOrd="1" destOrd="0" presId="urn:microsoft.com/office/officeart/2005/8/layout/hierarchy3"/>
    <dgm:cxn modelId="{D47F7147-750A-49C7-AA8D-216A80AE2177}" type="presParOf" srcId="{20FB9E42-AE6E-4893-B569-75B04860A169}" destId="{A55F3B37-9CA5-4333-9C33-E52DEF124CA3}" srcOrd="1" destOrd="0" presId="urn:microsoft.com/office/officeart/2005/8/layout/hierarchy3"/>
    <dgm:cxn modelId="{377D0339-C267-4202-B65A-432B7E13EB3C}" type="presParOf" srcId="{A55F3B37-9CA5-4333-9C33-E52DEF124CA3}" destId="{694626EE-3F6D-4787-B97C-62CB01802690}" srcOrd="0" destOrd="0" presId="urn:microsoft.com/office/officeart/2005/8/layout/hierarchy3"/>
    <dgm:cxn modelId="{A466EDF3-348F-4AEA-8B96-EAAECCAA78C7}" type="presParOf" srcId="{A55F3B37-9CA5-4333-9C33-E52DEF124CA3}" destId="{22609432-8C48-4142-9EFB-3CFF7465DDE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D4DDA-D983-4AFD-BA6B-B55ECC4A92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UY"/>
        </a:p>
      </dgm:t>
    </dgm:pt>
    <dgm:pt modelId="{5D6DAE52-5BDF-4C2E-8D75-CA5D8899D53B}">
      <dgm:prSet phldrT="[Texto]" custT="1"/>
      <dgm:spPr>
        <a:blipFill dpi="0" rotWithShape="0">
          <a:blip xmlns:r="http://schemas.openxmlformats.org/officeDocument/2006/relationships" r:embed="rId1">
            <a:alphaModFix amt="60000"/>
          </a:blip>
          <a:srcRect/>
          <a:tile tx="0" ty="0" sx="100000" sy="100000" flip="none" algn="ctr"/>
        </a:blipFill>
      </dgm:spPr>
      <dgm:t>
        <a:bodyPr/>
        <a:lstStyle/>
        <a:p>
          <a:pPr>
            <a:lnSpc>
              <a:spcPct val="114000"/>
            </a:lnSpc>
            <a:spcAft>
              <a:spcPts val="0"/>
            </a:spcAft>
          </a:pPr>
          <a:r>
            <a:rPr lang="es-UY" sz="2400" b="0" dirty="0">
              <a:solidFill>
                <a:schemeClr val="tx1">
                  <a:lumMod val="95000"/>
                  <a:lumOff val="5000"/>
                </a:schemeClr>
              </a:solidFill>
            </a:rPr>
            <a:t>420 unidades </a:t>
          </a:r>
          <a:r>
            <a:rPr lang="es-UY" sz="2400" b="0" dirty="0" err="1">
              <a:solidFill>
                <a:schemeClr val="tx1">
                  <a:lumMod val="95000"/>
                  <a:lumOff val="5000"/>
                </a:schemeClr>
              </a:solidFill>
            </a:rPr>
            <a:t>hemerográficas</a:t>
          </a:r>
          <a:r>
            <a:rPr lang="es-UY" sz="2400" b="0" dirty="0">
              <a:solidFill>
                <a:schemeClr val="tx1">
                  <a:lumMod val="95000"/>
                  <a:lumOff val="5000"/>
                </a:schemeClr>
              </a:solidFill>
            </a:rPr>
            <a:t> (recortes)</a:t>
          </a:r>
        </a:p>
        <a:p>
          <a:pPr>
            <a:lnSpc>
              <a:spcPct val="114000"/>
            </a:lnSpc>
            <a:spcAft>
              <a:spcPts val="0"/>
            </a:spcAft>
          </a:pPr>
          <a:r>
            <a:rPr lang="es-UY" sz="2400" b="0" dirty="0">
              <a:solidFill>
                <a:schemeClr val="tx1">
                  <a:lumMod val="95000"/>
                  <a:lumOff val="5000"/>
                </a:schemeClr>
              </a:solidFill>
            </a:rPr>
            <a:t>Total de palabras: 161</a:t>
          </a:r>
          <a:r>
            <a:rPr lang="es-UY" sz="24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s-UY" sz="2400" b="0" dirty="0">
              <a:solidFill>
                <a:schemeClr val="tx1">
                  <a:lumMod val="95000"/>
                  <a:lumOff val="5000"/>
                </a:schemeClr>
              </a:solidFill>
            </a:rPr>
            <a:t>979</a:t>
          </a:r>
        </a:p>
      </dgm:t>
    </dgm:pt>
    <dgm:pt modelId="{6398FA68-9F11-4893-9D09-F44FFF8DC83B}" type="parTrans" cxnId="{594A7000-6432-442E-A0ED-2BA241CBFC55}">
      <dgm:prSet/>
      <dgm:spPr/>
      <dgm:t>
        <a:bodyPr/>
        <a:lstStyle/>
        <a:p>
          <a:endParaRPr lang="es-UY"/>
        </a:p>
      </dgm:t>
    </dgm:pt>
    <dgm:pt modelId="{4725DFA1-962E-46A1-8CF4-7D9F41589A80}" type="sibTrans" cxnId="{594A7000-6432-442E-A0ED-2BA241CBFC55}">
      <dgm:prSet/>
      <dgm:spPr/>
      <dgm:t>
        <a:bodyPr/>
        <a:lstStyle/>
        <a:p>
          <a:endParaRPr lang="es-UY"/>
        </a:p>
      </dgm:t>
    </dgm:pt>
    <dgm:pt modelId="{5C306E76-198F-4E23-87D1-6B523713D5BC}">
      <dgm:prSet phldrT="[Texto]" custT="1"/>
      <dgm:spPr>
        <a:solidFill>
          <a:schemeClr val="accent1">
            <a:lumMod val="75000"/>
          </a:schemeClr>
        </a:solidFill>
      </dgm:spPr>
      <dgm:t>
        <a:bodyPr/>
        <a:lstStyle/>
        <a:p>
          <a:pPr>
            <a:lnSpc>
              <a:spcPct val="114000"/>
            </a:lnSpc>
            <a:spcAft>
              <a:spcPts val="0"/>
            </a:spcAft>
          </a:pPr>
          <a:r>
            <a:rPr lang="es-UY" sz="2400" dirty="0">
              <a:solidFill>
                <a:schemeClr val="bg1"/>
              </a:solidFill>
            </a:rPr>
            <a:t>Disponibles en el </a:t>
          </a:r>
          <a:r>
            <a:rPr lang="es-UY" sz="2400" i="1" dirty="0">
              <a:solidFill>
                <a:schemeClr val="bg1"/>
              </a:solidFill>
            </a:rPr>
            <a:t>Corpus Diacrónico y </a:t>
          </a:r>
          <a:r>
            <a:rPr lang="es-UY" sz="2400" i="1" dirty="0" err="1">
              <a:solidFill>
                <a:schemeClr val="bg1"/>
              </a:solidFill>
            </a:rPr>
            <a:t>Diatópico</a:t>
          </a:r>
          <a:r>
            <a:rPr lang="es-UY" sz="2400" i="1" dirty="0">
              <a:solidFill>
                <a:schemeClr val="bg1"/>
              </a:solidFill>
            </a:rPr>
            <a:t> del Español de América</a:t>
          </a:r>
          <a:r>
            <a:rPr lang="es-UY" sz="2400" dirty="0">
              <a:solidFill>
                <a:schemeClr val="bg1"/>
              </a:solidFill>
            </a:rPr>
            <a:t> (</a:t>
          </a:r>
          <a:r>
            <a:rPr lang="es-UY" sz="2400" i="1" dirty="0" err="1">
              <a:solidFill>
                <a:schemeClr val="bg1"/>
              </a:solidFill>
            </a:rPr>
            <a:t>CORDIAM</a:t>
          </a:r>
          <a:r>
            <a:rPr lang="es-UY" sz="2400" i="1" dirty="0">
              <a:solidFill>
                <a:schemeClr val="bg1"/>
              </a:solidFill>
            </a:rPr>
            <a:t>-Prensa</a:t>
          </a:r>
          <a:r>
            <a:rPr lang="es-UY" sz="2400" dirty="0">
              <a:solidFill>
                <a:schemeClr val="bg1"/>
              </a:solidFill>
            </a:rPr>
            <a:t>)</a:t>
          </a:r>
          <a:endParaRPr lang="es-UY" sz="1050" dirty="0">
            <a:solidFill>
              <a:schemeClr val="bg1"/>
            </a:solidFill>
          </a:endParaRPr>
        </a:p>
      </dgm:t>
    </dgm:pt>
    <dgm:pt modelId="{CC8B9EFD-1E8A-4BCC-94F0-A21E49F31275}" type="parTrans" cxnId="{C0D845C8-2475-4CCA-8088-C8A473A3B5A8}">
      <dgm:prSet/>
      <dgm:spPr/>
      <dgm:t>
        <a:bodyPr/>
        <a:lstStyle/>
        <a:p>
          <a:endParaRPr lang="es-UY"/>
        </a:p>
      </dgm:t>
    </dgm:pt>
    <dgm:pt modelId="{C2AF6173-08E9-4838-9F9D-1500BCE5F95B}" type="sibTrans" cxnId="{C0D845C8-2475-4CCA-8088-C8A473A3B5A8}">
      <dgm:prSet/>
      <dgm:spPr/>
      <dgm:t>
        <a:bodyPr/>
        <a:lstStyle/>
        <a:p>
          <a:endParaRPr lang="es-UY"/>
        </a:p>
      </dgm:t>
    </dgm:pt>
    <dgm:pt modelId="{23B9A294-4EFB-4B81-A94F-61DAE172E932}">
      <dgm:prSet custT="1"/>
      <dgm:spPr>
        <a:solidFill>
          <a:schemeClr val="accent1">
            <a:lumMod val="40000"/>
            <a:lumOff val="60000"/>
          </a:schemeClr>
        </a:solidFill>
      </dgm:spPr>
      <dgm:t>
        <a:bodyPr/>
        <a:lstStyle/>
        <a:p>
          <a:pPr>
            <a:lnSpc>
              <a:spcPct val="114000"/>
            </a:lnSpc>
            <a:spcAft>
              <a:spcPts val="0"/>
            </a:spcAft>
          </a:pPr>
          <a:r>
            <a:rPr lang="es-UY" sz="2400" dirty="0">
              <a:solidFill>
                <a:schemeClr val="tx1">
                  <a:lumMod val="95000"/>
                  <a:lumOff val="5000"/>
                </a:schemeClr>
              </a:solidFill>
            </a:rPr>
            <a:t>Pertenecientes a </a:t>
          </a:r>
          <a:r>
            <a:rPr lang="es-UY" sz="2400" i="1" dirty="0">
              <a:solidFill>
                <a:schemeClr val="tx1">
                  <a:lumMod val="95000"/>
                  <a:lumOff val="5000"/>
                </a:schemeClr>
              </a:solidFill>
            </a:rPr>
            <a:t>El Negro Timoteo </a:t>
          </a:r>
          <a:r>
            <a:rPr lang="es-UY" sz="2400" dirty="0">
              <a:solidFill>
                <a:schemeClr val="tx1">
                  <a:lumMod val="95000"/>
                  <a:lumOff val="5000"/>
                </a:schemeClr>
              </a:solidFill>
            </a:rPr>
            <a:t>(1876-1880, primera época), </a:t>
          </a:r>
          <a:r>
            <a:rPr lang="es-UY" sz="2400" i="1" dirty="0">
              <a:solidFill>
                <a:schemeClr val="tx1">
                  <a:lumMod val="95000"/>
                  <a:lumOff val="5000"/>
                </a:schemeClr>
              </a:solidFill>
            </a:rPr>
            <a:t>El Coronel </a:t>
          </a:r>
          <a:r>
            <a:rPr lang="es-UY" sz="2400" dirty="0">
              <a:solidFill>
                <a:schemeClr val="tx1">
                  <a:lumMod val="95000"/>
                  <a:lumOff val="5000"/>
                </a:schemeClr>
              </a:solidFill>
            </a:rPr>
            <a:t>(1880), </a:t>
          </a:r>
          <a:r>
            <a:rPr lang="es-UY" sz="2400" i="1" dirty="0">
              <a:solidFill>
                <a:schemeClr val="tx1">
                  <a:lumMod val="95000"/>
                  <a:lumOff val="5000"/>
                </a:schemeClr>
              </a:solidFill>
            </a:rPr>
            <a:t>La Trinidad </a:t>
          </a:r>
          <a:r>
            <a:rPr lang="es-UY" sz="2400" dirty="0">
              <a:solidFill>
                <a:schemeClr val="tx1">
                  <a:lumMod val="95000"/>
                  <a:lumOff val="5000"/>
                </a:schemeClr>
              </a:solidFill>
            </a:rPr>
            <a:t>(1879-1882), </a:t>
          </a:r>
          <a:br>
            <a:rPr lang="es-UY" sz="2400" dirty="0">
              <a:solidFill>
                <a:schemeClr val="tx1">
                  <a:lumMod val="95000"/>
                  <a:lumOff val="5000"/>
                </a:schemeClr>
              </a:solidFill>
            </a:rPr>
          </a:br>
          <a:r>
            <a:rPr lang="es-UY" sz="2400" i="1" dirty="0">
              <a:solidFill>
                <a:schemeClr val="tx1">
                  <a:lumMod val="95000"/>
                  <a:lumOff val="5000"/>
                </a:schemeClr>
              </a:solidFill>
            </a:rPr>
            <a:t>El Partido Obrero </a:t>
          </a:r>
          <a:r>
            <a:rPr lang="es-UY" sz="2400" dirty="0">
              <a:solidFill>
                <a:schemeClr val="tx1">
                  <a:lumMod val="95000"/>
                  <a:lumOff val="5000"/>
                </a:schemeClr>
              </a:solidFill>
            </a:rPr>
            <a:t>(1890) y </a:t>
          </a:r>
          <a:r>
            <a:rPr lang="es-UY" sz="2400" i="1" dirty="0">
              <a:solidFill>
                <a:schemeClr val="tx1">
                  <a:lumMod val="95000"/>
                  <a:lumOff val="5000"/>
                </a:schemeClr>
              </a:solidFill>
            </a:rPr>
            <a:t>El Tribuno </a:t>
          </a:r>
          <a:r>
            <a:rPr lang="es-UY" sz="2400" dirty="0">
              <a:solidFill>
                <a:schemeClr val="tx1">
                  <a:lumMod val="95000"/>
                  <a:lumOff val="5000"/>
                </a:schemeClr>
              </a:solidFill>
            </a:rPr>
            <a:t>(1896-1897). </a:t>
          </a:r>
        </a:p>
      </dgm:t>
    </dgm:pt>
    <dgm:pt modelId="{124546F1-B677-4DB2-B00A-491683B72090}" type="parTrans" cxnId="{FEBA4411-9F42-484E-95B0-A902038076DD}">
      <dgm:prSet/>
      <dgm:spPr/>
      <dgm:t>
        <a:bodyPr/>
        <a:lstStyle/>
        <a:p>
          <a:endParaRPr lang="es-UY"/>
        </a:p>
      </dgm:t>
    </dgm:pt>
    <dgm:pt modelId="{48E13468-79E1-4232-8C3C-6AD9B58324E4}" type="sibTrans" cxnId="{FEBA4411-9F42-484E-95B0-A902038076DD}">
      <dgm:prSet/>
      <dgm:spPr/>
      <dgm:t>
        <a:bodyPr/>
        <a:lstStyle/>
        <a:p>
          <a:endParaRPr lang="es-UY"/>
        </a:p>
      </dgm:t>
    </dgm:pt>
    <dgm:pt modelId="{22EF42DF-947C-447E-9CCF-9762F4C3FD27}" type="pres">
      <dgm:prSet presAssocID="{1ADD4DDA-D983-4AFD-BA6B-B55ECC4A92C0}" presName="linear" presStyleCnt="0">
        <dgm:presLayoutVars>
          <dgm:dir/>
          <dgm:animLvl val="lvl"/>
          <dgm:resizeHandles val="exact"/>
        </dgm:presLayoutVars>
      </dgm:prSet>
      <dgm:spPr/>
    </dgm:pt>
    <dgm:pt modelId="{E59C9245-672F-49C4-8D69-B690A61DC9D3}" type="pres">
      <dgm:prSet presAssocID="{5D6DAE52-5BDF-4C2E-8D75-CA5D8899D53B}" presName="parentLin" presStyleCnt="0"/>
      <dgm:spPr/>
    </dgm:pt>
    <dgm:pt modelId="{2EA41A78-D7A7-412D-8EB9-14D9B49B12ED}" type="pres">
      <dgm:prSet presAssocID="{5D6DAE52-5BDF-4C2E-8D75-CA5D8899D53B}" presName="parentLeftMargin" presStyleLbl="node1" presStyleIdx="0" presStyleCnt="3"/>
      <dgm:spPr/>
    </dgm:pt>
    <dgm:pt modelId="{267BB6AC-0A59-4DB9-9476-168AC4A7805E}" type="pres">
      <dgm:prSet presAssocID="{5D6DAE52-5BDF-4C2E-8D75-CA5D8899D53B}" presName="parentText" presStyleLbl="node1" presStyleIdx="0" presStyleCnt="3" custScaleX="105957" custScaleY="465075">
        <dgm:presLayoutVars>
          <dgm:chMax val="0"/>
          <dgm:bulletEnabled val="1"/>
        </dgm:presLayoutVars>
      </dgm:prSet>
      <dgm:spPr/>
    </dgm:pt>
    <dgm:pt modelId="{5AB99450-6030-454A-978F-42FCC7C83714}" type="pres">
      <dgm:prSet presAssocID="{5D6DAE52-5BDF-4C2E-8D75-CA5D8899D53B}" presName="negativeSpace" presStyleCnt="0"/>
      <dgm:spPr/>
    </dgm:pt>
    <dgm:pt modelId="{1495EA78-49E7-46DE-B6AE-7AB132B20A88}" type="pres">
      <dgm:prSet presAssocID="{5D6DAE52-5BDF-4C2E-8D75-CA5D8899D53B}" presName="childText" presStyleLbl="conFgAcc1" presStyleIdx="0" presStyleCnt="3">
        <dgm:presLayoutVars>
          <dgm:bulletEnabled val="1"/>
        </dgm:presLayoutVars>
      </dgm:prSet>
      <dgm:spPr>
        <a:solidFill>
          <a:schemeClr val="lt1">
            <a:hueOff val="0"/>
            <a:satOff val="0"/>
            <a:lumOff val="0"/>
          </a:schemeClr>
        </a:solidFill>
        <a:ln>
          <a:noFill/>
        </a:ln>
      </dgm:spPr>
    </dgm:pt>
    <dgm:pt modelId="{7555CB4E-17B9-41B0-B538-AB0348FD7122}" type="pres">
      <dgm:prSet presAssocID="{4725DFA1-962E-46A1-8CF4-7D9F41589A80}" presName="spaceBetweenRectangles" presStyleCnt="0"/>
      <dgm:spPr/>
    </dgm:pt>
    <dgm:pt modelId="{02E822E3-7C00-4DE8-A37E-F2B5F41282E7}" type="pres">
      <dgm:prSet presAssocID="{5C306E76-198F-4E23-87D1-6B523713D5BC}" presName="parentLin" presStyleCnt="0"/>
      <dgm:spPr/>
    </dgm:pt>
    <dgm:pt modelId="{EDA5D72D-2E46-4E7C-AC18-391ECAEF200E}" type="pres">
      <dgm:prSet presAssocID="{5C306E76-198F-4E23-87D1-6B523713D5BC}" presName="parentLeftMargin" presStyleLbl="node1" presStyleIdx="0" presStyleCnt="3"/>
      <dgm:spPr/>
    </dgm:pt>
    <dgm:pt modelId="{ECA54212-1F51-450D-ACDE-4635159DBAED}" type="pres">
      <dgm:prSet presAssocID="{5C306E76-198F-4E23-87D1-6B523713D5BC}" presName="parentText" presStyleLbl="node1" presStyleIdx="1" presStyleCnt="3" custScaleX="123574" custScaleY="535439">
        <dgm:presLayoutVars>
          <dgm:chMax val="0"/>
          <dgm:bulletEnabled val="1"/>
        </dgm:presLayoutVars>
      </dgm:prSet>
      <dgm:spPr/>
    </dgm:pt>
    <dgm:pt modelId="{06F18ADE-A876-4003-9F66-3CB8F077EB00}" type="pres">
      <dgm:prSet presAssocID="{5C306E76-198F-4E23-87D1-6B523713D5BC}" presName="negativeSpace" presStyleCnt="0"/>
      <dgm:spPr/>
    </dgm:pt>
    <dgm:pt modelId="{CD7DD617-2B7D-42E9-9130-C20FF22A1FAF}" type="pres">
      <dgm:prSet presAssocID="{5C306E76-198F-4E23-87D1-6B523713D5BC}" presName="childText" presStyleLbl="conFgAcc1" presStyleIdx="1" presStyleCnt="3">
        <dgm:presLayoutVars>
          <dgm:bulletEnabled val="1"/>
        </dgm:presLayoutVars>
      </dgm:prSet>
      <dgm:spPr>
        <a:ln>
          <a:noFill/>
        </a:ln>
      </dgm:spPr>
    </dgm:pt>
    <dgm:pt modelId="{00A6D051-3BF2-4A32-818D-D01D177C8EE1}" type="pres">
      <dgm:prSet presAssocID="{C2AF6173-08E9-4838-9F9D-1500BCE5F95B}" presName="spaceBetweenRectangles" presStyleCnt="0"/>
      <dgm:spPr/>
    </dgm:pt>
    <dgm:pt modelId="{737E2D81-D661-45DF-87E0-4A04DBDA4F0F}" type="pres">
      <dgm:prSet presAssocID="{23B9A294-4EFB-4B81-A94F-61DAE172E932}" presName="parentLin" presStyleCnt="0"/>
      <dgm:spPr/>
    </dgm:pt>
    <dgm:pt modelId="{A9326650-8FF8-49F5-8E80-59B293CD5053}" type="pres">
      <dgm:prSet presAssocID="{23B9A294-4EFB-4B81-A94F-61DAE172E932}" presName="parentLeftMargin" presStyleLbl="node1" presStyleIdx="1" presStyleCnt="3"/>
      <dgm:spPr/>
    </dgm:pt>
    <dgm:pt modelId="{3CD5A6DF-0EAD-4268-AE1A-39177D8EA903}" type="pres">
      <dgm:prSet presAssocID="{23B9A294-4EFB-4B81-A94F-61DAE172E932}" presName="parentText" presStyleLbl="node1" presStyleIdx="2" presStyleCnt="3" custScaleX="132274" custScaleY="1341252">
        <dgm:presLayoutVars>
          <dgm:chMax val="0"/>
          <dgm:bulletEnabled val="1"/>
        </dgm:presLayoutVars>
      </dgm:prSet>
      <dgm:spPr/>
    </dgm:pt>
    <dgm:pt modelId="{2DB6126C-ACFE-438D-B999-C06E47DD597D}" type="pres">
      <dgm:prSet presAssocID="{23B9A294-4EFB-4B81-A94F-61DAE172E932}" presName="negativeSpace" presStyleCnt="0"/>
      <dgm:spPr/>
    </dgm:pt>
    <dgm:pt modelId="{8199227E-01C9-4248-8C8A-FC6324CD56F4}" type="pres">
      <dgm:prSet presAssocID="{23B9A294-4EFB-4B81-A94F-61DAE172E932}" presName="childText" presStyleLbl="conFgAcc1" presStyleIdx="2" presStyleCnt="3">
        <dgm:presLayoutVars>
          <dgm:bulletEnabled val="1"/>
        </dgm:presLayoutVars>
      </dgm:prSet>
      <dgm:spPr>
        <a:ln>
          <a:noFill/>
        </a:ln>
      </dgm:spPr>
    </dgm:pt>
  </dgm:ptLst>
  <dgm:cxnLst>
    <dgm:cxn modelId="{594A7000-6432-442E-A0ED-2BA241CBFC55}" srcId="{1ADD4DDA-D983-4AFD-BA6B-B55ECC4A92C0}" destId="{5D6DAE52-5BDF-4C2E-8D75-CA5D8899D53B}" srcOrd="0" destOrd="0" parTransId="{6398FA68-9F11-4893-9D09-F44FFF8DC83B}" sibTransId="{4725DFA1-962E-46A1-8CF4-7D9F41589A80}"/>
    <dgm:cxn modelId="{0D563304-3070-4ED7-A055-D639606AD545}" type="presOf" srcId="{5C306E76-198F-4E23-87D1-6B523713D5BC}" destId="{ECA54212-1F51-450D-ACDE-4635159DBAED}" srcOrd="1" destOrd="0" presId="urn:microsoft.com/office/officeart/2005/8/layout/list1"/>
    <dgm:cxn modelId="{6770180E-01CA-4AD4-A8B5-87A42E54FF4B}" type="presOf" srcId="{5D6DAE52-5BDF-4C2E-8D75-CA5D8899D53B}" destId="{2EA41A78-D7A7-412D-8EB9-14D9B49B12ED}" srcOrd="0" destOrd="0" presId="urn:microsoft.com/office/officeart/2005/8/layout/list1"/>
    <dgm:cxn modelId="{FEBA4411-9F42-484E-95B0-A902038076DD}" srcId="{1ADD4DDA-D983-4AFD-BA6B-B55ECC4A92C0}" destId="{23B9A294-4EFB-4B81-A94F-61DAE172E932}" srcOrd="2" destOrd="0" parTransId="{124546F1-B677-4DB2-B00A-491683B72090}" sibTransId="{48E13468-79E1-4232-8C3C-6AD9B58324E4}"/>
    <dgm:cxn modelId="{AAEA314E-5B08-4227-8136-FB68DABFFA48}" type="presOf" srcId="{1ADD4DDA-D983-4AFD-BA6B-B55ECC4A92C0}" destId="{22EF42DF-947C-447E-9CCF-9762F4C3FD27}" srcOrd="0" destOrd="0" presId="urn:microsoft.com/office/officeart/2005/8/layout/list1"/>
    <dgm:cxn modelId="{F1C1A773-57AE-4912-B67D-45F9E157E6D5}" type="presOf" srcId="{5D6DAE52-5BDF-4C2E-8D75-CA5D8899D53B}" destId="{267BB6AC-0A59-4DB9-9476-168AC4A7805E}" srcOrd="1" destOrd="0" presId="urn:microsoft.com/office/officeart/2005/8/layout/list1"/>
    <dgm:cxn modelId="{49E06A89-D0A9-4127-A31F-7D0087255200}" type="presOf" srcId="{23B9A294-4EFB-4B81-A94F-61DAE172E932}" destId="{3CD5A6DF-0EAD-4268-AE1A-39177D8EA903}" srcOrd="1" destOrd="0" presId="urn:microsoft.com/office/officeart/2005/8/layout/list1"/>
    <dgm:cxn modelId="{BD19A389-9A1C-407C-871F-630D94C6A47E}" type="presOf" srcId="{23B9A294-4EFB-4B81-A94F-61DAE172E932}" destId="{A9326650-8FF8-49F5-8E80-59B293CD5053}" srcOrd="0" destOrd="0" presId="urn:microsoft.com/office/officeart/2005/8/layout/list1"/>
    <dgm:cxn modelId="{71FBED8B-BB50-4CB9-A230-87D491B480CC}" type="presOf" srcId="{5C306E76-198F-4E23-87D1-6B523713D5BC}" destId="{EDA5D72D-2E46-4E7C-AC18-391ECAEF200E}" srcOrd="0" destOrd="0" presId="urn:microsoft.com/office/officeart/2005/8/layout/list1"/>
    <dgm:cxn modelId="{C0D845C8-2475-4CCA-8088-C8A473A3B5A8}" srcId="{1ADD4DDA-D983-4AFD-BA6B-B55ECC4A92C0}" destId="{5C306E76-198F-4E23-87D1-6B523713D5BC}" srcOrd="1" destOrd="0" parTransId="{CC8B9EFD-1E8A-4BCC-94F0-A21E49F31275}" sibTransId="{C2AF6173-08E9-4838-9F9D-1500BCE5F95B}"/>
    <dgm:cxn modelId="{EFE92372-DF49-4BEA-813A-182030792A61}" type="presParOf" srcId="{22EF42DF-947C-447E-9CCF-9762F4C3FD27}" destId="{E59C9245-672F-49C4-8D69-B690A61DC9D3}" srcOrd="0" destOrd="0" presId="urn:microsoft.com/office/officeart/2005/8/layout/list1"/>
    <dgm:cxn modelId="{50DEC0FF-45C0-41EA-A7FD-4A412DBCE2AA}" type="presParOf" srcId="{E59C9245-672F-49C4-8D69-B690A61DC9D3}" destId="{2EA41A78-D7A7-412D-8EB9-14D9B49B12ED}" srcOrd="0" destOrd="0" presId="urn:microsoft.com/office/officeart/2005/8/layout/list1"/>
    <dgm:cxn modelId="{5A9C91EC-71CE-46BC-BA22-57581E4522FC}" type="presParOf" srcId="{E59C9245-672F-49C4-8D69-B690A61DC9D3}" destId="{267BB6AC-0A59-4DB9-9476-168AC4A7805E}" srcOrd="1" destOrd="0" presId="urn:microsoft.com/office/officeart/2005/8/layout/list1"/>
    <dgm:cxn modelId="{7DA2B8DC-611F-4A6B-A2A7-DDF4033E5492}" type="presParOf" srcId="{22EF42DF-947C-447E-9CCF-9762F4C3FD27}" destId="{5AB99450-6030-454A-978F-42FCC7C83714}" srcOrd="1" destOrd="0" presId="urn:microsoft.com/office/officeart/2005/8/layout/list1"/>
    <dgm:cxn modelId="{FD3B7A7A-5C74-4993-A8D7-739E558107E4}" type="presParOf" srcId="{22EF42DF-947C-447E-9CCF-9762F4C3FD27}" destId="{1495EA78-49E7-46DE-B6AE-7AB132B20A88}" srcOrd="2" destOrd="0" presId="urn:microsoft.com/office/officeart/2005/8/layout/list1"/>
    <dgm:cxn modelId="{98149CDC-A412-4DEA-9FC1-742FCB0EA994}" type="presParOf" srcId="{22EF42DF-947C-447E-9CCF-9762F4C3FD27}" destId="{7555CB4E-17B9-41B0-B538-AB0348FD7122}" srcOrd="3" destOrd="0" presId="urn:microsoft.com/office/officeart/2005/8/layout/list1"/>
    <dgm:cxn modelId="{6A382177-2F45-43C8-A475-BA5D37119EB8}" type="presParOf" srcId="{22EF42DF-947C-447E-9CCF-9762F4C3FD27}" destId="{02E822E3-7C00-4DE8-A37E-F2B5F41282E7}" srcOrd="4" destOrd="0" presId="urn:microsoft.com/office/officeart/2005/8/layout/list1"/>
    <dgm:cxn modelId="{674F35A5-9E3B-4545-A8AE-A3739C7F8F95}" type="presParOf" srcId="{02E822E3-7C00-4DE8-A37E-F2B5F41282E7}" destId="{EDA5D72D-2E46-4E7C-AC18-391ECAEF200E}" srcOrd="0" destOrd="0" presId="urn:microsoft.com/office/officeart/2005/8/layout/list1"/>
    <dgm:cxn modelId="{CB102C80-4959-4602-98AD-F0EF913A41A6}" type="presParOf" srcId="{02E822E3-7C00-4DE8-A37E-F2B5F41282E7}" destId="{ECA54212-1F51-450D-ACDE-4635159DBAED}" srcOrd="1" destOrd="0" presId="urn:microsoft.com/office/officeart/2005/8/layout/list1"/>
    <dgm:cxn modelId="{3D5BDA91-E173-4492-8725-714D31BCD352}" type="presParOf" srcId="{22EF42DF-947C-447E-9CCF-9762F4C3FD27}" destId="{06F18ADE-A876-4003-9F66-3CB8F077EB00}" srcOrd="5" destOrd="0" presId="urn:microsoft.com/office/officeart/2005/8/layout/list1"/>
    <dgm:cxn modelId="{98D66F4D-8B29-43E0-B6D5-AF5DC1AF984B}" type="presParOf" srcId="{22EF42DF-947C-447E-9CCF-9762F4C3FD27}" destId="{CD7DD617-2B7D-42E9-9130-C20FF22A1FAF}" srcOrd="6" destOrd="0" presId="urn:microsoft.com/office/officeart/2005/8/layout/list1"/>
    <dgm:cxn modelId="{5C34F719-ED29-4277-82B6-F1FA216431A6}" type="presParOf" srcId="{22EF42DF-947C-447E-9CCF-9762F4C3FD27}" destId="{00A6D051-3BF2-4A32-818D-D01D177C8EE1}" srcOrd="7" destOrd="0" presId="urn:microsoft.com/office/officeart/2005/8/layout/list1"/>
    <dgm:cxn modelId="{DDE24D81-344A-4552-BB7B-95BDA69749F0}" type="presParOf" srcId="{22EF42DF-947C-447E-9CCF-9762F4C3FD27}" destId="{737E2D81-D661-45DF-87E0-4A04DBDA4F0F}" srcOrd="8" destOrd="0" presId="urn:microsoft.com/office/officeart/2005/8/layout/list1"/>
    <dgm:cxn modelId="{FCCC14F9-A13E-41EB-AE35-CC16C9989239}" type="presParOf" srcId="{737E2D81-D661-45DF-87E0-4A04DBDA4F0F}" destId="{A9326650-8FF8-49F5-8E80-59B293CD5053}" srcOrd="0" destOrd="0" presId="urn:microsoft.com/office/officeart/2005/8/layout/list1"/>
    <dgm:cxn modelId="{FC1D5D40-BA9A-451B-8ECC-5DAAD7DF029A}" type="presParOf" srcId="{737E2D81-D661-45DF-87E0-4A04DBDA4F0F}" destId="{3CD5A6DF-0EAD-4268-AE1A-39177D8EA903}" srcOrd="1" destOrd="0" presId="urn:microsoft.com/office/officeart/2005/8/layout/list1"/>
    <dgm:cxn modelId="{0FF8CAD6-31DC-4EA5-AA9A-AE7FF9E30B56}" type="presParOf" srcId="{22EF42DF-947C-447E-9CCF-9762F4C3FD27}" destId="{2DB6126C-ACFE-438D-B999-C06E47DD597D}" srcOrd="9" destOrd="0" presId="urn:microsoft.com/office/officeart/2005/8/layout/list1"/>
    <dgm:cxn modelId="{B46292C8-7B6B-49C6-A6D5-FBA983051DA4}" type="presParOf" srcId="{22EF42DF-947C-447E-9CCF-9762F4C3FD27}" destId="{8199227E-01C9-4248-8C8A-FC6324CD56F4}"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DC4AD-39DF-4F24-A29B-2DAD93552C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UY"/>
        </a:p>
      </dgm:t>
    </dgm:pt>
    <dgm:pt modelId="{780091FE-E9A5-4AB4-B7D5-BEB359D6E699}">
      <dgm:prSet phldrT="[Texto]"/>
      <dgm:spPr>
        <a:solidFill>
          <a:schemeClr val="accent1">
            <a:lumMod val="75000"/>
          </a:schemeClr>
        </a:solidFill>
      </dgm:spPr>
      <dgm:t>
        <a:bodyPr/>
        <a:lstStyle/>
        <a:p>
          <a:r>
            <a:rPr lang="es-UY" dirty="0"/>
            <a:t>La lengua de origen</a:t>
          </a:r>
        </a:p>
      </dgm:t>
    </dgm:pt>
    <dgm:pt modelId="{F9823C41-D0EA-44CD-9181-FC3EAFB95AD4}" type="parTrans" cxnId="{1FD41275-1802-4675-A300-3EB395AE4CDF}">
      <dgm:prSet/>
      <dgm:spPr/>
      <dgm:t>
        <a:bodyPr/>
        <a:lstStyle/>
        <a:p>
          <a:endParaRPr lang="es-UY"/>
        </a:p>
      </dgm:t>
    </dgm:pt>
    <dgm:pt modelId="{4E6339D8-BE20-4002-84BA-4F06C2273C70}" type="sibTrans" cxnId="{1FD41275-1802-4675-A300-3EB395AE4CDF}">
      <dgm:prSet/>
      <dgm:spPr/>
      <dgm:t>
        <a:bodyPr/>
        <a:lstStyle/>
        <a:p>
          <a:endParaRPr lang="es-UY"/>
        </a:p>
      </dgm:t>
    </dgm:pt>
    <dgm:pt modelId="{F2AF0E6C-FA40-40B6-81D7-9FBC7B411138}">
      <dgm:prSet phldrT="[Texto]"/>
      <dgm:spPr>
        <a:blipFill rotWithShape="0">
          <a:blip xmlns:r="http://schemas.openxmlformats.org/officeDocument/2006/relationships" r:embed="rId1">
            <a:alphaModFix amt="60000"/>
          </a:blip>
          <a:tile tx="0" ty="0" sx="100000" sy="100000" flip="none" algn="tl"/>
        </a:blipFill>
      </dgm:spPr>
      <dgm:t>
        <a:bodyPr/>
        <a:lstStyle/>
        <a:p>
          <a:r>
            <a:rPr lang="es-UY" dirty="0"/>
            <a:t>Francés, inglés, italiano, alemán, portugués, catalán.</a:t>
          </a:r>
        </a:p>
      </dgm:t>
    </dgm:pt>
    <dgm:pt modelId="{2AA3E96E-5155-45DF-A6BC-AF15A91832A7}" type="parTrans" cxnId="{F713F7F5-35AA-475B-8870-C25B598515D4}">
      <dgm:prSet/>
      <dgm:spPr/>
      <dgm:t>
        <a:bodyPr/>
        <a:lstStyle/>
        <a:p>
          <a:endParaRPr lang="es-UY"/>
        </a:p>
      </dgm:t>
    </dgm:pt>
    <dgm:pt modelId="{DDE45A22-5F0D-4378-B69C-9B908BDF2AB8}" type="sibTrans" cxnId="{F713F7F5-35AA-475B-8870-C25B598515D4}">
      <dgm:prSet/>
      <dgm:spPr/>
      <dgm:t>
        <a:bodyPr/>
        <a:lstStyle/>
        <a:p>
          <a:endParaRPr lang="es-UY"/>
        </a:p>
      </dgm:t>
    </dgm:pt>
    <dgm:pt modelId="{3B659C57-32DB-4301-BB6A-493FA3A755C4}">
      <dgm:prSet phldrT="[Texto]"/>
      <dgm:spPr>
        <a:solidFill>
          <a:schemeClr val="accent1">
            <a:lumMod val="75000"/>
          </a:schemeClr>
        </a:solidFill>
      </dgm:spPr>
      <dgm:t>
        <a:bodyPr/>
        <a:lstStyle/>
        <a:p>
          <a:r>
            <a:rPr lang="es-UY" dirty="0"/>
            <a:t>El tipo de texto</a:t>
          </a:r>
        </a:p>
      </dgm:t>
    </dgm:pt>
    <dgm:pt modelId="{AD1176F4-4CAF-4E47-A608-C29C8166372A}" type="parTrans" cxnId="{8A5398E2-4033-4556-A09D-8FA8F63EE15C}">
      <dgm:prSet/>
      <dgm:spPr/>
      <dgm:t>
        <a:bodyPr/>
        <a:lstStyle/>
        <a:p>
          <a:endParaRPr lang="es-UY"/>
        </a:p>
      </dgm:t>
    </dgm:pt>
    <dgm:pt modelId="{90F4EB0B-3839-4297-93DE-14D02BEF1482}" type="sibTrans" cxnId="{8A5398E2-4033-4556-A09D-8FA8F63EE15C}">
      <dgm:prSet/>
      <dgm:spPr/>
      <dgm:t>
        <a:bodyPr/>
        <a:lstStyle/>
        <a:p>
          <a:endParaRPr lang="es-UY"/>
        </a:p>
      </dgm:t>
    </dgm:pt>
    <dgm:pt modelId="{A9E36653-3FFD-4D2A-89BB-132ADE2B8296}">
      <dgm:prSet phldrT="[Texto]"/>
      <dgm:spPr>
        <a:blipFill rotWithShape="0">
          <a:blip xmlns:r="http://schemas.openxmlformats.org/officeDocument/2006/relationships" r:embed="rId1">
            <a:alphaModFix amt="60000"/>
          </a:blip>
          <a:tile tx="0" ty="0" sx="100000" sy="100000" flip="none" algn="tl"/>
        </a:blipFill>
      </dgm:spPr>
      <dgm:t>
        <a:bodyPr/>
        <a:lstStyle/>
        <a:p>
          <a:r>
            <a:rPr lang="es-UY" dirty="0"/>
            <a:t>Tipología CORDIAM-Prensa: informativo, </a:t>
          </a:r>
          <a:r>
            <a:rPr lang="es-UY" dirty="0" err="1"/>
            <a:t>comentativo</a:t>
          </a:r>
          <a:r>
            <a:rPr lang="es-UY" dirty="0"/>
            <a:t>, publicitario.</a:t>
          </a:r>
        </a:p>
      </dgm:t>
    </dgm:pt>
    <dgm:pt modelId="{FFC4E40B-7CA7-4E0D-BAF3-50968586C596}" type="parTrans" cxnId="{C88CA7D5-D709-4CEB-8C7E-C233E5C8DBA2}">
      <dgm:prSet/>
      <dgm:spPr/>
      <dgm:t>
        <a:bodyPr/>
        <a:lstStyle/>
        <a:p>
          <a:endParaRPr lang="es-UY"/>
        </a:p>
      </dgm:t>
    </dgm:pt>
    <dgm:pt modelId="{99E3B4D0-3BF7-4A62-A5A0-340B21FDF575}" type="sibTrans" cxnId="{C88CA7D5-D709-4CEB-8C7E-C233E5C8DBA2}">
      <dgm:prSet/>
      <dgm:spPr/>
      <dgm:t>
        <a:bodyPr/>
        <a:lstStyle/>
        <a:p>
          <a:endParaRPr lang="es-UY"/>
        </a:p>
      </dgm:t>
    </dgm:pt>
    <dgm:pt modelId="{E661ADA3-631F-456E-9856-5AA0F165DC79}">
      <dgm:prSet phldrT="[Texto]"/>
      <dgm:spPr>
        <a:solidFill>
          <a:schemeClr val="accent1">
            <a:lumMod val="75000"/>
          </a:schemeClr>
        </a:solidFill>
      </dgm:spPr>
      <dgm:t>
        <a:bodyPr/>
        <a:lstStyle/>
        <a:p>
          <a:r>
            <a:rPr lang="es-UY" dirty="0"/>
            <a:t>La estructura del extranjerismo</a:t>
          </a:r>
        </a:p>
      </dgm:t>
    </dgm:pt>
    <dgm:pt modelId="{A88C060C-F057-41FE-AA6A-6A4E2F76E81F}" type="parTrans" cxnId="{E8B86E8E-8BAD-4387-BED7-F25C7646850F}">
      <dgm:prSet/>
      <dgm:spPr/>
      <dgm:t>
        <a:bodyPr/>
        <a:lstStyle/>
        <a:p>
          <a:endParaRPr lang="es-UY"/>
        </a:p>
      </dgm:t>
    </dgm:pt>
    <dgm:pt modelId="{A62728D7-CD2A-4D55-A6C3-E446FEEE7ABD}" type="sibTrans" cxnId="{E8B86E8E-8BAD-4387-BED7-F25C7646850F}">
      <dgm:prSet/>
      <dgm:spPr/>
      <dgm:t>
        <a:bodyPr/>
        <a:lstStyle/>
        <a:p>
          <a:endParaRPr lang="es-UY"/>
        </a:p>
      </dgm:t>
    </dgm:pt>
    <dgm:pt modelId="{E555D883-9171-474A-BEC0-5C3E8595DB6D}">
      <dgm:prSet phldrT="[Texto]"/>
      <dgm:spPr>
        <a:blipFill rotWithShape="0">
          <a:blip xmlns:r="http://schemas.openxmlformats.org/officeDocument/2006/relationships" r:embed="rId1">
            <a:alphaModFix amt="60000"/>
          </a:blip>
          <a:tile tx="0" ty="0" sx="100000" sy="100000" flip="none" algn="tl"/>
        </a:blipFill>
      </dgm:spPr>
      <dgm:t>
        <a:bodyPr/>
        <a:lstStyle/>
        <a:p>
          <a:pPr algn="l"/>
          <a:r>
            <a:rPr lang="es-UY" dirty="0"/>
            <a:t>Unidades léxicas simples, unidades fraseológicas, otras estructuras (sintagmas, citas, etc.).</a:t>
          </a:r>
        </a:p>
      </dgm:t>
    </dgm:pt>
    <dgm:pt modelId="{A82191F3-91DF-46C6-B18B-0F4781C6B723}" type="parTrans" cxnId="{30B9B20C-355E-422A-A667-D4BBB8E4E260}">
      <dgm:prSet/>
      <dgm:spPr/>
      <dgm:t>
        <a:bodyPr/>
        <a:lstStyle/>
        <a:p>
          <a:endParaRPr lang="es-UY"/>
        </a:p>
      </dgm:t>
    </dgm:pt>
    <dgm:pt modelId="{F95D07EB-874B-45A6-8D8B-59ECE6AC5419}" type="sibTrans" cxnId="{30B9B20C-355E-422A-A667-D4BBB8E4E260}">
      <dgm:prSet/>
      <dgm:spPr/>
      <dgm:t>
        <a:bodyPr/>
        <a:lstStyle/>
        <a:p>
          <a:endParaRPr lang="es-UY"/>
        </a:p>
      </dgm:t>
    </dgm:pt>
    <dgm:pt modelId="{1EF12ADF-5D4A-4B3A-AD1F-8F0498F8A5A4}" type="pres">
      <dgm:prSet presAssocID="{E33DC4AD-39DF-4F24-A29B-2DAD93552CDA}" presName="Name0" presStyleCnt="0">
        <dgm:presLayoutVars>
          <dgm:dir/>
          <dgm:animLvl val="lvl"/>
          <dgm:resizeHandles val="exact"/>
        </dgm:presLayoutVars>
      </dgm:prSet>
      <dgm:spPr/>
    </dgm:pt>
    <dgm:pt modelId="{8F2A2339-4B08-4145-853C-1BA70295E2C2}" type="pres">
      <dgm:prSet presAssocID="{780091FE-E9A5-4AB4-B7D5-BEB359D6E699}" presName="linNode" presStyleCnt="0"/>
      <dgm:spPr/>
    </dgm:pt>
    <dgm:pt modelId="{BCC1452C-10F6-4163-947B-E6C6DA0527BA}" type="pres">
      <dgm:prSet presAssocID="{780091FE-E9A5-4AB4-B7D5-BEB359D6E699}" presName="parentText" presStyleLbl="node1" presStyleIdx="0" presStyleCnt="3">
        <dgm:presLayoutVars>
          <dgm:chMax val="1"/>
          <dgm:bulletEnabled val="1"/>
        </dgm:presLayoutVars>
      </dgm:prSet>
      <dgm:spPr/>
    </dgm:pt>
    <dgm:pt modelId="{38E293A6-8140-45CA-8BD0-E1285025B4E5}" type="pres">
      <dgm:prSet presAssocID="{780091FE-E9A5-4AB4-B7D5-BEB359D6E699}" presName="descendantText" presStyleLbl="alignAccFollowNode1" presStyleIdx="0" presStyleCnt="3">
        <dgm:presLayoutVars>
          <dgm:bulletEnabled val="1"/>
        </dgm:presLayoutVars>
      </dgm:prSet>
      <dgm:spPr/>
    </dgm:pt>
    <dgm:pt modelId="{341F2A3A-FD90-4380-9704-E7588896EB17}" type="pres">
      <dgm:prSet presAssocID="{4E6339D8-BE20-4002-84BA-4F06C2273C70}" presName="sp" presStyleCnt="0"/>
      <dgm:spPr/>
    </dgm:pt>
    <dgm:pt modelId="{30E7384A-D97E-4100-958C-3A4E942758EC}" type="pres">
      <dgm:prSet presAssocID="{3B659C57-32DB-4301-BB6A-493FA3A755C4}" presName="linNode" presStyleCnt="0"/>
      <dgm:spPr/>
    </dgm:pt>
    <dgm:pt modelId="{6DCC531E-1EC1-40BB-9058-3D66BC4FC82F}" type="pres">
      <dgm:prSet presAssocID="{3B659C57-32DB-4301-BB6A-493FA3A755C4}" presName="parentText" presStyleLbl="node1" presStyleIdx="1" presStyleCnt="3">
        <dgm:presLayoutVars>
          <dgm:chMax val="1"/>
          <dgm:bulletEnabled val="1"/>
        </dgm:presLayoutVars>
      </dgm:prSet>
      <dgm:spPr/>
    </dgm:pt>
    <dgm:pt modelId="{104BEBE1-C92C-448F-AC8A-8788DA1F5303}" type="pres">
      <dgm:prSet presAssocID="{3B659C57-32DB-4301-BB6A-493FA3A755C4}" presName="descendantText" presStyleLbl="alignAccFollowNode1" presStyleIdx="1" presStyleCnt="3">
        <dgm:presLayoutVars>
          <dgm:bulletEnabled val="1"/>
        </dgm:presLayoutVars>
      </dgm:prSet>
      <dgm:spPr/>
    </dgm:pt>
    <dgm:pt modelId="{067D0F2B-CC3F-4A59-8D1C-DE9EEC23A64B}" type="pres">
      <dgm:prSet presAssocID="{90F4EB0B-3839-4297-93DE-14D02BEF1482}" presName="sp" presStyleCnt="0"/>
      <dgm:spPr/>
    </dgm:pt>
    <dgm:pt modelId="{F58E05DF-3A83-46AF-8CD8-CB65691F542D}" type="pres">
      <dgm:prSet presAssocID="{E661ADA3-631F-456E-9856-5AA0F165DC79}" presName="linNode" presStyleCnt="0"/>
      <dgm:spPr/>
    </dgm:pt>
    <dgm:pt modelId="{85B0B249-07DF-451E-A9A3-B15228724956}" type="pres">
      <dgm:prSet presAssocID="{E661ADA3-631F-456E-9856-5AA0F165DC79}" presName="parentText" presStyleLbl="node1" presStyleIdx="2" presStyleCnt="3">
        <dgm:presLayoutVars>
          <dgm:chMax val="1"/>
          <dgm:bulletEnabled val="1"/>
        </dgm:presLayoutVars>
      </dgm:prSet>
      <dgm:spPr/>
    </dgm:pt>
    <dgm:pt modelId="{500F4F2F-57E3-4A2E-BFB7-C61EC5944887}" type="pres">
      <dgm:prSet presAssocID="{E661ADA3-631F-456E-9856-5AA0F165DC79}" presName="descendantText" presStyleLbl="alignAccFollowNode1" presStyleIdx="2" presStyleCnt="3">
        <dgm:presLayoutVars>
          <dgm:bulletEnabled val="1"/>
        </dgm:presLayoutVars>
      </dgm:prSet>
      <dgm:spPr/>
    </dgm:pt>
  </dgm:ptLst>
  <dgm:cxnLst>
    <dgm:cxn modelId="{30B9B20C-355E-422A-A667-D4BBB8E4E260}" srcId="{E661ADA3-631F-456E-9856-5AA0F165DC79}" destId="{E555D883-9171-474A-BEC0-5C3E8595DB6D}" srcOrd="0" destOrd="0" parTransId="{A82191F3-91DF-46C6-B18B-0F4781C6B723}" sibTransId="{F95D07EB-874B-45A6-8D8B-59ECE6AC5419}"/>
    <dgm:cxn modelId="{314B112F-B4D6-4590-A54E-781B90D2D6E1}" type="presOf" srcId="{3B659C57-32DB-4301-BB6A-493FA3A755C4}" destId="{6DCC531E-1EC1-40BB-9058-3D66BC4FC82F}" srcOrd="0" destOrd="0" presId="urn:microsoft.com/office/officeart/2005/8/layout/vList5"/>
    <dgm:cxn modelId="{1FD41275-1802-4675-A300-3EB395AE4CDF}" srcId="{E33DC4AD-39DF-4F24-A29B-2DAD93552CDA}" destId="{780091FE-E9A5-4AB4-B7D5-BEB359D6E699}" srcOrd="0" destOrd="0" parTransId="{F9823C41-D0EA-44CD-9181-FC3EAFB95AD4}" sibTransId="{4E6339D8-BE20-4002-84BA-4F06C2273C70}"/>
    <dgm:cxn modelId="{20E86E58-3FBF-44D5-863C-BCA13621A77A}" type="presOf" srcId="{E661ADA3-631F-456E-9856-5AA0F165DC79}" destId="{85B0B249-07DF-451E-A9A3-B15228724956}" srcOrd="0" destOrd="0" presId="urn:microsoft.com/office/officeart/2005/8/layout/vList5"/>
    <dgm:cxn modelId="{546F3479-4C8C-47AD-9C1C-33DB75D5401D}" type="presOf" srcId="{F2AF0E6C-FA40-40B6-81D7-9FBC7B411138}" destId="{38E293A6-8140-45CA-8BD0-E1285025B4E5}" srcOrd="0" destOrd="0" presId="urn:microsoft.com/office/officeart/2005/8/layout/vList5"/>
    <dgm:cxn modelId="{E8B86E8E-8BAD-4387-BED7-F25C7646850F}" srcId="{E33DC4AD-39DF-4F24-A29B-2DAD93552CDA}" destId="{E661ADA3-631F-456E-9856-5AA0F165DC79}" srcOrd="2" destOrd="0" parTransId="{A88C060C-F057-41FE-AA6A-6A4E2F76E81F}" sibTransId="{A62728D7-CD2A-4D55-A6C3-E446FEEE7ABD}"/>
    <dgm:cxn modelId="{E92ED6A8-0713-41CF-9E37-894F8BCF4118}" type="presOf" srcId="{780091FE-E9A5-4AB4-B7D5-BEB359D6E699}" destId="{BCC1452C-10F6-4163-947B-E6C6DA0527BA}" srcOrd="0" destOrd="0" presId="urn:microsoft.com/office/officeart/2005/8/layout/vList5"/>
    <dgm:cxn modelId="{86F420AF-329B-457A-8D95-3083DAA62821}" type="presOf" srcId="{E33DC4AD-39DF-4F24-A29B-2DAD93552CDA}" destId="{1EF12ADF-5D4A-4B3A-AD1F-8F0498F8A5A4}" srcOrd="0" destOrd="0" presId="urn:microsoft.com/office/officeart/2005/8/layout/vList5"/>
    <dgm:cxn modelId="{98F9F4C3-BE48-4469-9E79-E33F2611335E}" type="presOf" srcId="{E555D883-9171-474A-BEC0-5C3E8595DB6D}" destId="{500F4F2F-57E3-4A2E-BFB7-C61EC5944887}" srcOrd="0" destOrd="0" presId="urn:microsoft.com/office/officeart/2005/8/layout/vList5"/>
    <dgm:cxn modelId="{C88CA7D5-D709-4CEB-8C7E-C233E5C8DBA2}" srcId="{3B659C57-32DB-4301-BB6A-493FA3A755C4}" destId="{A9E36653-3FFD-4D2A-89BB-132ADE2B8296}" srcOrd="0" destOrd="0" parTransId="{FFC4E40B-7CA7-4E0D-BAF3-50968586C596}" sibTransId="{99E3B4D0-3BF7-4A62-A5A0-340B21FDF575}"/>
    <dgm:cxn modelId="{8A5398E2-4033-4556-A09D-8FA8F63EE15C}" srcId="{E33DC4AD-39DF-4F24-A29B-2DAD93552CDA}" destId="{3B659C57-32DB-4301-BB6A-493FA3A755C4}" srcOrd="1" destOrd="0" parTransId="{AD1176F4-4CAF-4E47-A608-C29C8166372A}" sibTransId="{90F4EB0B-3839-4297-93DE-14D02BEF1482}"/>
    <dgm:cxn modelId="{F713F7F5-35AA-475B-8870-C25B598515D4}" srcId="{780091FE-E9A5-4AB4-B7D5-BEB359D6E699}" destId="{F2AF0E6C-FA40-40B6-81D7-9FBC7B411138}" srcOrd="0" destOrd="0" parTransId="{2AA3E96E-5155-45DF-A6BC-AF15A91832A7}" sibTransId="{DDE45A22-5F0D-4378-B69C-9B908BDF2AB8}"/>
    <dgm:cxn modelId="{9AC868FC-11F9-467D-95CA-80AC13099A71}" type="presOf" srcId="{A9E36653-3FFD-4D2A-89BB-132ADE2B8296}" destId="{104BEBE1-C92C-448F-AC8A-8788DA1F5303}" srcOrd="0" destOrd="0" presId="urn:microsoft.com/office/officeart/2005/8/layout/vList5"/>
    <dgm:cxn modelId="{4CB4FDB9-33D1-493C-A667-9EBD291C6AD7}" type="presParOf" srcId="{1EF12ADF-5D4A-4B3A-AD1F-8F0498F8A5A4}" destId="{8F2A2339-4B08-4145-853C-1BA70295E2C2}" srcOrd="0" destOrd="0" presId="urn:microsoft.com/office/officeart/2005/8/layout/vList5"/>
    <dgm:cxn modelId="{2ACF39CE-86E3-400E-B923-1A5BB90CB30D}" type="presParOf" srcId="{8F2A2339-4B08-4145-853C-1BA70295E2C2}" destId="{BCC1452C-10F6-4163-947B-E6C6DA0527BA}" srcOrd="0" destOrd="0" presId="urn:microsoft.com/office/officeart/2005/8/layout/vList5"/>
    <dgm:cxn modelId="{C77A40C4-87FF-4E46-83AB-4D4BAEC00F2C}" type="presParOf" srcId="{8F2A2339-4B08-4145-853C-1BA70295E2C2}" destId="{38E293A6-8140-45CA-8BD0-E1285025B4E5}" srcOrd="1" destOrd="0" presId="urn:microsoft.com/office/officeart/2005/8/layout/vList5"/>
    <dgm:cxn modelId="{34B978B4-0974-4179-B41F-70797B3483C9}" type="presParOf" srcId="{1EF12ADF-5D4A-4B3A-AD1F-8F0498F8A5A4}" destId="{341F2A3A-FD90-4380-9704-E7588896EB17}" srcOrd="1" destOrd="0" presId="urn:microsoft.com/office/officeart/2005/8/layout/vList5"/>
    <dgm:cxn modelId="{CDDBC5EB-F047-4421-8349-735745B72436}" type="presParOf" srcId="{1EF12ADF-5D4A-4B3A-AD1F-8F0498F8A5A4}" destId="{30E7384A-D97E-4100-958C-3A4E942758EC}" srcOrd="2" destOrd="0" presId="urn:microsoft.com/office/officeart/2005/8/layout/vList5"/>
    <dgm:cxn modelId="{DCF71694-3686-4C2E-AD44-AD618415A3F2}" type="presParOf" srcId="{30E7384A-D97E-4100-958C-3A4E942758EC}" destId="{6DCC531E-1EC1-40BB-9058-3D66BC4FC82F}" srcOrd="0" destOrd="0" presId="urn:microsoft.com/office/officeart/2005/8/layout/vList5"/>
    <dgm:cxn modelId="{BA3EFC4C-8EED-4BBF-8513-8AC03C162A5B}" type="presParOf" srcId="{30E7384A-D97E-4100-958C-3A4E942758EC}" destId="{104BEBE1-C92C-448F-AC8A-8788DA1F5303}" srcOrd="1" destOrd="0" presId="urn:microsoft.com/office/officeart/2005/8/layout/vList5"/>
    <dgm:cxn modelId="{80889355-6414-48C5-A616-D6E48BD343C7}" type="presParOf" srcId="{1EF12ADF-5D4A-4B3A-AD1F-8F0498F8A5A4}" destId="{067D0F2B-CC3F-4A59-8D1C-DE9EEC23A64B}" srcOrd="3" destOrd="0" presId="urn:microsoft.com/office/officeart/2005/8/layout/vList5"/>
    <dgm:cxn modelId="{D51071DC-A869-418A-BBC9-BE6AE617909E}" type="presParOf" srcId="{1EF12ADF-5D4A-4B3A-AD1F-8F0498F8A5A4}" destId="{F58E05DF-3A83-46AF-8CD8-CB65691F542D}" srcOrd="4" destOrd="0" presId="urn:microsoft.com/office/officeart/2005/8/layout/vList5"/>
    <dgm:cxn modelId="{EA1A35CF-B46B-4E23-88DB-368307BFA124}" type="presParOf" srcId="{F58E05DF-3A83-46AF-8CD8-CB65691F542D}" destId="{85B0B249-07DF-451E-A9A3-B15228724956}" srcOrd="0" destOrd="0" presId="urn:microsoft.com/office/officeart/2005/8/layout/vList5"/>
    <dgm:cxn modelId="{005AAD71-5D78-4ACF-9356-D1A2A2A04375}" type="presParOf" srcId="{F58E05DF-3A83-46AF-8CD8-CB65691F542D}" destId="{500F4F2F-57E3-4A2E-BFB7-C61EC59448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28454-E725-4CD0-B6E5-DEC8275C55C7}">
      <dsp:nvSpPr>
        <dsp:cNvPr id="0" name=""/>
        <dsp:cNvSpPr/>
      </dsp:nvSpPr>
      <dsp:spPr>
        <a:xfrm>
          <a:off x="1518829" y="394"/>
          <a:ext cx="4978818" cy="2011188"/>
        </a:xfrm>
        <a:prstGeom prst="roundRect">
          <a:avLst>
            <a:gd name="adj" fmla="val 10000"/>
          </a:avLst>
        </a:prstGeom>
        <a:blipFill dpi="0" rotWithShape="0">
          <a:blip xmlns:r="http://schemas.openxmlformats.org/officeDocument/2006/relationships" r:embed="rId1">
            <a:alphaModFix amt="60000"/>
          </a:blip>
          <a:srcRect/>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UY" sz="2700" kern="1200" dirty="0">
              <a:solidFill>
                <a:schemeClr val="tx1">
                  <a:lumMod val="95000"/>
                  <a:lumOff val="5000"/>
                </a:schemeClr>
              </a:solidFill>
            </a:rPr>
            <a:t>Analizar cómo el español del Uruguay introdujo extranjerismos en el último cuarto del siglo XIX a través de la prensa.</a:t>
          </a:r>
          <a:r>
            <a:rPr lang="es-UY" sz="2700" kern="1200" dirty="0"/>
            <a:t> </a:t>
          </a:r>
        </a:p>
      </dsp:txBody>
      <dsp:txXfrm>
        <a:off x="1577735" y="59300"/>
        <a:ext cx="4861006" cy="1893376"/>
      </dsp:txXfrm>
    </dsp:sp>
    <dsp:sp modelId="{694626EE-3F6D-4787-B97C-62CB01802690}">
      <dsp:nvSpPr>
        <dsp:cNvPr id="0" name=""/>
        <dsp:cNvSpPr/>
      </dsp:nvSpPr>
      <dsp:spPr>
        <a:xfrm>
          <a:off x="2016711" y="2011582"/>
          <a:ext cx="497881" cy="1508391"/>
        </a:xfrm>
        <a:custGeom>
          <a:avLst/>
          <a:gdLst/>
          <a:ahLst/>
          <a:cxnLst/>
          <a:rect l="0" t="0" r="0" b="0"/>
          <a:pathLst>
            <a:path>
              <a:moveTo>
                <a:pt x="0" y="0"/>
              </a:moveTo>
              <a:lnTo>
                <a:pt x="0" y="1508391"/>
              </a:lnTo>
              <a:lnTo>
                <a:pt x="497881" y="150839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609432-8C48-4142-9EFB-3CFF7465DDEA}">
      <dsp:nvSpPr>
        <dsp:cNvPr id="0" name=""/>
        <dsp:cNvSpPr/>
      </dsp:nvSpPr>
      <dsp:spPr>
        <a:xfrm>
          <a:off x="2514593" y="2514380"/>
          <a:ext cx="4196176" cy="2011188"/>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UY" sz="2300" kern="1200" dirty="0"/>
            <a:t>Caracterizar las voces de acuerdo a su lengua de origen, el tipo de texto en el que ocurren y según sean unidades léxicas simples, unidades fraseológicas u otras estructuras.</a:t>
          </a:r>
        </a:p>
      </dsp:txBody>
      <dsp:txXfrm>
        <a:off x="2573499" y="2573286"/>
        <a:ext cx="4078364" cy="1893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EA78-49E7-46DE-B6AE-7AB132B20A88}">
      <dsp:nvSpPr>
        <dsp:cNvPr id="0" name=""/>
        <dsp:cNvSpPr/>
      </dsp:nvSpPr>
      <dsp:spPr>
        <a:xfrm>
          <a:off x="0" y="797934"/>
          <a:ext cx="8229600" cy="151200"/>
        </a:xfrm>
        <a:prstGeom prst="rect">
          <a:avLst/>
        </a:prstGeom>
        <a:solidFill>
          <a:schemeClr val="lt1">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67BB6AC-0A59-4DB9-9476-168AC4A7805E}">
      <dsp:nvSpPr>
        <dsp:cNvPr id="0" name=""/>
        <dsp:cNvSpPr/>
      </dsp:nvSpPr>
      <dsp:spPr>
        <a:xfrm>
          <a:off x="411078" y="62753"/>
          <a:ext cx="6097925" cy="823740"/>
        </a:xfrm>
        <a:prstGeom prst="roundRect">
          <a:avLst/>
        </a:prstGeom>
        <a:blipFill dpi="0" rotWithShape="0">
          <a:blip xmlns:r="http://schemas.openxmlformats.org/officeDocument/2006/relationships" r:embed="rId1">
            <a:alphaModFix amt="60000"/>
          </a:blip>
          <a:srcRect/>
          <a:tile tx="0" ty="0" sx="100000" sy="100000" flip="none" algn="ctr"/>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114000"/>
            </a:lnSpc>
            <a:spcBef>
              <a:spcPct val="0"/>
            </a:spcBef>
            <a:spcAft>
              <a:spcPts val="0"/>
            </a:spcAft>
            <a:buNone/>
          </a:pPr>
          <a:r>
            <a:rPr lang="es-UY" sz="2400" b="0" kern="1200" dirty="0">
              <a:solidFill>
                <a:schemeClr val="tx1">
                  <a:lumMod val="95000"/>
                  <a:lumOff val="5000"/>
                </a:schemeClr>
              </a:solidFill>
            </a:rPr>
            <a:t>420 unidades </a:t>
          </a:r>
          <a:r>
            <a:rPr lang="es-UY" sz="2400" b="0" kern="1200" dirty="0" err="1">
              <a:solidFill>
                <a:schemeClr val="tx1">
                  <a:lumMod val="95000"/>
                  <a:lumOff val="5000"/>
                </a:schemeClr>
              </a:solidFill>
            </a:rPr>
            <a:t>hemerográficas</a:t>
          </a:r>
          <a:r>
            <a:rPr lang="es-UY" sz="2400" b="0" kern="1200" dirty="0">
              <a:solidFill>
                <a:schemeClr val="tx1">
                  <a:lumMod val="95000"/>
                  <a:lumOff val="5000"/>
                </a:schemeClr>
              </a:solidFill>
            </a:rPr>
            <a:t> (recortes)</a:t>
          </a:r>
        </a:p>
        <a:p>
          <a:pPr marL="0" lvl="0" indent="0" algn="l" defTabSz="1066800">
            <a:lnSpc>
              <a:spcPct val="114000"/>
            </a:lnSpc>
            <a:spcBef>
              <a:spcPct val="0"/>
            </a:spcBef>
            <a:spcAft>
              <a:spcPts val="0"/>
            </a:spcAft>
            <a:buNone/>
          </a:pPr>
          <a:r>
            <a:rPr lang="es-UY" sz="2400" b="0" kern="1200" dirty="0">
              <a:solidFill>
                <a:schemeClr val="tx1">
                  <a:lumMod val="95000"/>
                  <a:lumOff val="5000"/>
                </a:schemeClr>
              </a:solidFill>
            </a:rPr>
            <a:t>Total de palabras: 161</a:t>
          </a:r>
          <a:r>
            <a:rPr lang="es-UY" sz="2400" b="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s-UY" sz="2400" b="0" kern="1200" dirty="0">
              <a:solidFill>
                <a:schemeClr val="tx1">
                  <a:lumMod val="95000"/>
                  <a:lumOff val="5000"/>
                </a:schemeClr>
              </a:solidFill>
            </a:rPr>
            <a:t>979</a:t>
          </a:r>
        </a:p>
      </dsp:txBody>
      <dsp:txXfrm>
        <a:off x="451290" y="102965"/>
        <a:ext cx="6017501" cy="743316"/>
      </dsp:txXfrm>
    </dsp:sp>
    <dsp:sp modelId="{CD7DD617-2B7D-42E9-9130-C20FF22A1FAF}">
      <dsp:nvSpPr>
        <dsp:cNvPr id="0" name=""/>
        <dsp:cNvSpPr/>
      </dsp:nvSpPr>
      <dsp:spPr>
        <a:xfrm>
          <a:off x="0" y="1841343"/>
          <a:ext cx="8229600" cy="1512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CA54212-1F51-450D-ACDE-4635159DBAED}">
      <dsp:nvSpPr>
        <dsp:cNvPr id="0" name=""/>
        <dsp:cNvSpPr/>
      </dsp:nvSpPr>
      <dsp:spPr>
        <a:xfrm>
          <a:off x="411078" y="981534"/>
          <a:ext cx="7111800" cy="94836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114000"/>
            </a:lnSpc>
            <a:spcBef>
              <a:spcPct val="0"/>
            </a:spcBef>
            <a:spcAft>
              <a:spcPts val="0"/>
            </a:spcAft>
            <a:buNone/>
          </a:pPr>
          <a:r>
            <a:rPr lang="es-UY" sz="2400" kern="1200" dirty="0">
              <a:solidFill>
                <a:schemeClr val="bg1"/>
              </a:solidFill>
            </a:rPr>
            <a:t>Disponibles en el </a:t>
          </a:r>
          <a:r>
            <a:rPr lang="es-UY" sz="2400" i="1" kern="1200" dirty="0">
              <a:solidFill>
                <a:schemeClr val="bg1"/>
              </a:solidFill>
            </a:rPr>
            <a:t>Corpus Diacrónico y </a:t>
          </a:r>
          <a:r>
            <a:rPr lang="es-UY" sz="2400" i="1" kern="1200" dirty="0" err="1">
              <a:solidFill>
                <a:schemeClr val="bg1"/>
              </a:solidFill>
            </a:rPr>
            <a:t>Diatópico</a:t>
          </a:r>
          <a:r>
            <a:rPr lang="es-UY" sz="2400" i="1" kern="1200" dirty="0">
              <a:solidFill>
                <a:schemeClr val="bg1"/>
              </a:solidFill>
            </a:rPr>
            <a:t> del Español de América</a:t>
          </a:r>
          <a:r>
            <a:rPr lang="es-UY" sz="2400" kern="1200" dirty="0">
              <a:solidFill>
                <a:schemeClr val="bg1"/>
              </a:solidFill>
            </a:rPr>
            <a:t> (</a:t>
          </a:r>
          <a:r>
            <a:rPr lang="es-UY" sz="2400" i="1" kern="1200" dirty="0" err="1">
              <a:solidFill>
                <a:schemeClr val="bg1"/>
              </a:solidFill>
            </a:rPr>
            <a:t>CORDIAM</a:t>
          </a:r>
          <a:r>
            <a:rPr lang="es-UY" sz="2400" i="1" kern="1200" dirty="0">
              <a:solidFill>
                <a:schemeClr val="bg1"/>
              </a:solidFill>
            </a:rPr>
            <a:t>-Prensa</a:t>
          </a:r>
          <a:r>
            <a:rPr lang="es-UY" sz="2400" kern="1200" dirty="0">
              <a:solidFill>
                <a:schemeClr val="bg1"/>
              </a:solidFill>
            </a:rPr>
            <a:t>)</a:t>
          </a:r>
          <a:endParaRPr lang="es-UY" sz="1050" kern="1200" dirty="0">
            <a:solidFill>
              <a:schemeClr val="bg1"/>
            </a:solidFill>
          </a:endParaRPr>
        </a:p>
      </dsp:txBody>
      <dsp:txXfrm>
        <a:off x="457374" y="1027830"/>
        <a:ext cx="7019208" cy="855777"/>
      </dsp:txXfrm>
    </dsp:sp>
    <dsp:sp modelId="{8199227E-01C9-4248-8C8A-FC6324CD56F4}">
      <dsp:nvSpPr>
        <dsp:cNvPr id="0" name=""/>
        <dsp:cNvSpPr/>
      </dsp:nvSpPr>
      <dsp:spPr>
        <a:xfrm>
          <a:off x="0" y="4312009"/>
          <a:ext cx="8229600" cy="151200"/>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CD5A6DF-0EAD-4268-AE1A-39177D8EA903}">
      <dsp:nvSpPr>
        <dsp:cNvPr id="0" name=""/>
        <dsp:cNvSpPr/>
      </dsp:nvSpPr>
      <dsp:spPr>
        <a:xfrm>
          <a:off x="411078" y="2024943"/>
          <a:ext cx="7612493" cy="2375625"/>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114000"/>
            </a:lnSpc>
            <a:spcBef>
              <a:spcPct val="0"/>
            </a:spcBef>
            <a:spcAft>
              <a:spcPts val="0"/>
            </a:spcAft>
            <a:buNone/>
          </a:pPr>
          <a:r>
            <a:rPr lang="es-UY" sz="2400" kern="1200" dirty="0">
              <a:solidFill>
                <a:schemeClr val="tx1">
                  <a:lumMod val="95000"/>
                  <a:lumOff val="5000"/>
                </a:schemeClr>
              </a:solidFill>
            </a:rPr>
            <a:t>Pertenecientes a </a:t>
          </a:r>
          <a:r>
            <a:rPr lang="es-UY" sz="2400" i="1" kern="1200" dirty="0">
              <a:solidFill>
                <a:schemeClr val="tx1">
                  <a:lumMod val="95000"/>
                  <a:lumOff val="5000"/>
                </a:schemeClr>
              </a:solidFill>
            </a:rPr>
            <a:t>El Negro Timoteo </a:t>
          </a:r>
          <a:r>
            <a:rPr lang="es-UY" sz="2400" kern="1200" dirty="0">
              <a:solidFill>
                <a:schemeClr val="tx1">
                  <a:lumMod val="95000"/>
                  <a:lumOff val="5000"/>
                </a:schemeClr>
              </a:solidFill>
            </a:rPr>
            <a:t>(1876-1880, primera época), </a:t>
          </a:r>
          <a:r>
            <a:rPr lang="es-UY" sz="2400" i="1" kern="1200" dirty="0">
              <a:solidFill>
                <a:schemeClr val="tx1">
                  <a:lumMod val="95000"/>
                  <a:lumOff val="5000"/>
                </a:schemeClr>
              </a:solidFill>
            </a:rPr>
            <a:t>El Coronel </a:t>
          </a:r>
          <a:r>
            <a:rPr lang="es-UY" sz="2400" kern="1200" dirty="0">
              <a:solidFill>
                <a:schemeClr val="tx1">
                  <a:lumMod val="95000"/>
                  <a:lumOff val="5000"/>
                </a:schemeClr>
              </a:solidFill>
            </a:rPr>
            <a:t>(1880), </a:t>
          </a:r>
          <a:r>
            <a:rPr lang="es-UY" sz="2400" i="1" kern="1200" dirty="0">
              <a:solidFill>
                <a:schemeClr val="tx1">
                  <a:lumMod val="95000"/>
                  <a:lumOff val="5000"/>
                </a:schemeClr>
              </a:solidFill>
            </a:rPr>
            <a:t>La Trinidad </a:t>
          </a:r>
          <a:r>
            <a:rPr lang="es-UY" sz="2400" kern="1200" dirty="0">
              <a:solidFill>
                <a:schemeClr val="tx1">
                  <a:lumMod val="95000"/>
                  <a:lumOff val="5000"/>
                </a:schemeClr>
              </a:solidFill>
            </a:rPr>
            <a:t>(1879-1882), </a:t>
          </a:r>
          <a:br>
            <a:rPr lang="es-UY" sz="2400" kern="1200" dirty="0">
              <a:solidFill>
                <a:schemeClr val="tx1">
                  <a:lumMod val="95000"/>
                  <a:lumOff val="5000"/>
                </a:schemeClr>
              </a:solidFill>
            </a:rPr>
          </a:br>
          <a:r>
            <a:rPr lang="es-UY" sz="2400" i="1" kern="1200" dirty="0">
              <a:solidFill>
                <a:schemeClr val="tx1">
                  <a:lumMod val="95000"/>
                  <a:lumOff val="5000"/>
                </a:schemeClr>
              </a:solidFill>
            </a:rPr>
            <a:t>El Partido Obrero </a:t>
          </a:r>
          <a:r>
            <a:rPr lang="es-UY" sz="2400" kern="1200" dirty="0">
              <a:solidFill>
                <a:schemeClr val="tx1">
                  <a:lumMod val="95000"/>
                  <a:lumOff val="5000"/>
                </a:schemeClr>
              </a:solidFill>
            </a:rPr>
            <a:t>(1890) y </a:t>
          </a:r>
          <a:r>
            <a:rPr lang="es-UY" sz="2400" i="1" kern="1200" dirty="0">
              <a:solidFill>
                <a:schemeClr val="tx1">
                  <a:lumMod val="95000"/>
                  <a:lumOff val="5000"/>
                </a:schemeClr>
              </a:solidFill>
            </a:rPr>
            <a:t>El Tribuno </a:t>
          </a:r>
          <a:r>
            <a:rPr lang="es-UY" sz="2400" kern="1200" dirty="0">
              <a:solidFill>
                <a:schemeClr val="tx1">
                  <a:lumMod val="95000"/>
                  <a:lumOff val="5000"/>
                </a:schemeClr>
              </a:solidFill>
            </a:rPr>
            <a:t>(1896-1897). </a:t>
          </a:r>
        </a:p>
      </dsp:txBody>
      <dsp:txXfrm>
        <a:off x="527046" y="2140911"/>
        <a:ext cx="7380557" cy="2143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293A6-8140-45CA-8BD0-E1285025B4E5}">
      <dsp:nvSpPr>
        <dsp:cNvPr id="0" name=""/>
        <dsp:cNvSpPr/>
      </dsp:nvSpPr>
      <dsp:spPr>
        <a:xfrm rot="5400000">
          <a:off x="5012703" y="-1901980"/>
          <a:ext cx="1166849" cy="5266944"/>
        </a:xfrm>
        <a:prstGeom prst="round2SameRect">
          <a:avLst/>
        </a:prstGeom>
        <a:blipFill rotWithShape="0">
          <a:blip xmlns:r="http://schemas.openxmlformats.org/officeDocument/2006/relationships" r:embed="rId1">
            <a:alphaModFix amt="60000"/>
          </a:blip>
          <a:tile tx="0" ty="0" sx="100000" sy="100000" flip="none" algn="tl"/>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UY" sz="2300" kern="1200" dirty="0"/>
            <a:t>Francés, inglés, italiano, alemán, portugués, catalán.</a:t>
          </a:r>
        </a:p>
      </dsp:txBody>
      <dsp:txXfrm rot="-5400000">
        <a:off x="2962656" y="205028"/>
        <a:ext cx="5209983" cy="1052927"/>
      </dsp:txXfrm>
    </dsp:sp>
    <dsp:sp modelId="{BCC1452C-10F6-4163-947B-E6C6DA0527BA}">
      <dsp:nvSpPr>
        <dsp:cNvPr id="0" name=""/>
        <dsp:cNvSpPr/>
      </dsp:nvSpPr>
      <dsp:spPr>
        <a:xfrm>
          <a:off x="0" y="2209"/>
          <a:ext cx="2962656" cy="14585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UY" sz="3000" kern="1200" dirty="0"/>
            <a:t>La lengua de origen</a:t>
          </a:r>
        </a:p>
      </dsp:txBody>
      <dsp:txXfrm>
        <a:off x="71201" y="73410"/>
        <a:ext cx="2820254" cy="1316160"/>
      </dsp:txXfrm>
    </dsp:sp>
    <dsp:sp modelId="{104BEBE1-C92C-448F-AC8A-8788DA1F5303}">
      <dsp:nvSpPr>
        <dsp:cNvPr id="0" name=""/>
        <dsp:cNvSpPr/>
      </dsp:nvSpPr>
      <dsp:spPr>
        <a:xfrm rot="5400000">
          <a:off x="5012703" y="-370490"/>
          <a:ext cx="1166849" cy="5266944"/>
        </a:xfrm>
        <a:prstGeom prst="round2SameRect">
          <a:avLst/>
        </a:prstGeom>
        <a:blipFill rotWithShape="0">
          <a:blip xmlns:r="http://schemas.openxmlformats.org/officeDocument/2006/relationships" r:embed="rId1">
            <a:alphaModFix amt="60000"/>
          </a:blip>
          <a:tile tx="0" ty="0" sx="100000" sy="100000" flip="none" algn="tl"/>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UY" sz="2300" kern="1200" dirty="0"/>
            <a:t>Tipología CORDIAM-Prensa: informativo, </a:t>
          </a:r>
          <a:r>
            <a:rPr lang="es-UY" sz="2300" kern="1200" dirty="0" err="1"/>
            <a:t>comentativo</a:t>
          </a:r>
          <a:r>
            <a:rPr lang="es-UY" sz="2300" kern="1200" dirty="0"/>
            <a:t>, publicitario.</a:t>
          </a:r>
        </a:p>
      </dsp:txBody>
      <dsp:txXfrm rot="-5400000">
        <a:off x="2962656" y="1736518"/>
        <a:ext cx="5209983" cy="1052927"/>
      </dsp:txXfrm>
    </dsp:sp>
    <dsp:sp modelId="{6DCC531E-1EC1-40BB-9058-3D66BC4FC82F}">
      <dsp:nvSpPr>
        <dsp:cNvPr id="0" name=""/>
        <dsp:cNvSpPr/>
      </dsp:nvSpPr>
      <dsp:spPr>
        <a:xfrm>
          <a:off x="0" y="1533700"/>
          <a:ext cx="2962656" cy="14585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UY" sz="3000" kern="1200" dirty="0"/>
            <a:t>El tipo de texto</a:t>
          </a:r>
        </a:p>
      </dsp:txBody>
      <dsp:txXfrm>
        <a:off x="71201" y="1604901"/>
        <a:ext cx="2820254" cy="1316160"/>
      </dsp:txXfrm>
    </dsp:sp>
    <dsp:sp modelId="{500F4F2F-57E3-4A2E-BFB7-C61EC5944887}">
      <dsp:nvSpPr>
        <dsp:cNvPr id="0" name=""/>
        <dsp:cNvSpPr/>
      </dsp:nvSpPr>
      <dsp:spPr>
        <a:xfrm rot="5400000">
          <a:off x="5012703" y="1160999"/>
          <a:ext cx="1166849" cy="5266944"/>
        </a:xfrm>
        <a:prstGeom prst="round2SameRect">
          <a:avLst/>
        </a:prstGeom>
        <a:blipFill rotWithShape="0">
          <a:blip xmlns:r="http://schemas.openxmlformats.org/officeDocument/2006/relationships" r:embed="rId1">
            <a:alphaModFix amt="60000"/>
          </a:blip>
          <a:tile tx="0" ty="0" sx="100000" sy="100000" flip="none" algn="tl"/>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UY" sz="2300" kern="1200" dirty="0"/>
            <a:t>Unidades léxicas simples, unidades fraseológicas, otras estructuras (sintagmas, citas, etc.).</a:t>
          </a:r>
        </a:p>
      </dsp:txBody>
      <dsp:txXfrm rot="-5400000">
        <a:off x="2962656" y="3268008"/>
        <a:ext cx="5209983" cy="1052927"/>
      </dsp:txXfrm>
    </dsp:sp>
    <dsp:sp modelId="{85B0B249-07DF-451E-A9A3-B15228724956}">
      <dsp:nvSpPr>
        <dsp:cNvPr id="0" name=""/>
        <dsp:cNvSpPr/>
      </dsp:nvSpPr>
      <dsp:spPr>
        <a:xfrm>
          <a:off x="0" y="3065190"/>
          <a:ext cx="2962656" cy="145856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UY" sz="3000" kern="1200" dirty="0"/>
            <a:t>La estructura del extranjerismo</a:t>
          </a:r>
        </a:p>
      </dsp:txBody>
      <dsp:txXfrm>
        <a:off x="71201" y="3136391"/>
        <a:ext cx="2820254"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C8338-DEDA-4C77-A807-DC4DC867960E}" type="datetimeFigureOut">
              <a:rPr lang="es-EC" smtClean="0"/>
              <a:t>8/4/2025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3B5B1-A00D-4295-82A2-5FFA49D3715E}" type="slidenum">
              <a:rPr lang="es-EC" smtClean="0"/>
              <a:t>‹Nº›</a:t>
            </a:fld>
            <a:endParaRPr lang="es-EC"/>
          </a:p>
        </p:txBody>
      </p:sp>
    </p:spTree>
    <p:extLst>
      <p:ext uri="{BB962C8B-B14F-4D97-AF65-F5344CB8AC3E}">
        <p14:creationId xmlns:p14="http://schemas.microsoft.com/office/powerpoint/2010/main" val="222840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86019" name="Marcador de notas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a:p>
        </p:txBody>
      </p:sp>
      <p:sp>
        <p:nvSpPr>
          <p:cNvPr id="86020" name="Marcador de número de diapositiva 3"/>
          <p:cNvSpPr>
            <a:spLocks noGrp="1" noChangeArrowheads="1"/>
          </p:cNvSpPr>
          <p:nvPr>
            <p:ph type="sldNum" sz="quarter" idx="5"/>
          </p:nvPr>
        </p:nvSpPr>
        <p:spPr bwMode="auto">
          <a:noFill/>
          <a:ln>
            <a:miter lim="800000"/>
            <a:headEnd/>
            <a:tailEnd/>
          </a:ln>
        </p:spPr>
        <p:txBody>
          <a:bodyPr/>
          <a:lstStyle/>
          <a:p>
            <a:fld id="{D241AB69-6B6D-4941-B700-E3F4D5AE7241}" type="slidenum">
              <a:rPr lang="es-ES"/>
              <a:pPr/>
              <a:t>19</a:t>
            </a:fld>
            <a:endParaRPr lang="es-ES"/>
          </a:p>
        </p:txBody>
      </p:sp>
      <p:sp>
        <p:nvSpPr>
          <p:cNvPr id="86021" name="4 Marcador de pie de página"/>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s-U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Galicismos e italianismos predominan en los </a:t>
            </a:r>
            <a:r>
              <a:rPr lang="es-ES" dirty="0" err="1"/>
              <a:t>comentativos</a:t>
            </a:r>
            <a:r>
              <a:rPr lang="es-ES" dirty="0"/>
              <a:t>,</a:t>
            </a:r>
            <a:r>
              <a:rPr lang="es-ES" baseline="0" dirty="0"/>
              <a:t> mientras los anglicismos lo hacen en los informativos.</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4785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unidades léxicas simples se destacan en los textos informativos,</a:t>
            </a:r>
            <a:r>
              <a:rPr lang="es-ES" baseline="0" dirty="0"/>
              <a:t> mientras que las unidades fraseológicas y las otras estructuras predominan en los textos </a:t>
            </a:r>
            <a:r>
              <a:rPr lang="es-ES" baseline="0" dirty="0" err="1"/>
              <a:t>comentativos</a:t>
            </a:r>
            <a:r>
              <a:rPr lang="es-ES" baseline="0" dirty="0"/>
              <a:t>.</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78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None/>
            </a:pPr>
            <a:r>
              <a:rPr lang="es-UY" sz="1200" dirty="0"/>
              <a:t>1. Las posibles razones que explican la fuerte presencia de galicismos se vinculan con el prestigio que la lengua francesa ha tenido desde</a:t>
            </a:r>
            <a:r>
              <a:rPr lang="es-UY" sz="1200" baseline="0" dirty="0"/>
              <a:t> antaño</a:t>
            </a:r>
            <a:r>
              <a:rPr lang="es-UY" sz="1200" dirty="0"/>
              <a:t> en la sociedad uruguaya.</a:t>
            </a:r>
          </a:p>
          <a:p>
            <a:pPr marL="0" indent="0">
              <a:buNone/>
            </a:pPr>
            <a:r>
              <a:rPr lang="es-UY" sz="1200" dirty="0"/>
              <a:t>2. Los textos </a:t>
            </a:r>
            <a:r>
              <a:rPr lang="es-UY" sz="1200" dirty="0" err="1"/>
              <a:t>comentativos</a:t>
            </a:r>
            <a:r>
              <a:rPr lang="es-UY" sz="1200" dirty="0"/>
              <a:t> tienen un estilo sensible a la incorporación de voces y expresiones de otras lenguas, principalmente de unidades fraseológicas y lo que hemos llamado </a:t>
            </a:r>
            <a:r>
              <a:rPr lang="es-UY" sz="1200" i="1" dirty="0"/>
              <a:t>otras</a:t>
            </a:r>
            <a:r>
              <a:rPr lang="es-UY" sz="1200" i="1" baseline="0" dirty="0"/>
              <a:t> estructuras</a:t>
            </a:r>
            <a:r>
              <a:rPr lang="es-UY" sz="1200" dirty="0"/>
              <a:t>,</a:t>
            </a:r>
            <a:r>
              <a:rPr lang="es-UY" sz="1200" baseline="0" dirty="0"/>
              <a:t> </a:t>
            </a:r>
            <a:r>
              <a:rPr lang="es-UY" sz="1200" dirty="0"/>
              <a:t>para dar énfasis, criticar, ironizar, etc.</a:t>
            </a:r>
          </a:p>
          <a:p>
            <a:pPr marL="0" indent="0">
              <a:buNone/>
            </a:pPr>
            <a:r>
              <a:rPr lang="es-UY" sz="1200" dirty="0"/>
              <a:t>3. Los textos informativos suelen necesitar extranjerismos léxicos simples para referirse a nuevas circunstancias culturales, comerciales, políticas, financieras, etc., que caracterizaron el final del siglo XIX.</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51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lnSpc>
                <a:spcPct val="120000"/>
              </a:lnSpc>
              <a:buNone/>
            </a:pPr>
            <a:r>
              <a:rPr lang="es-UY" dirty="0"/>
              <a:t>En un futuro, la comparación de estos datos finiseculares con los correspondientes al inicio del siglo XIX nos permitirá ponderar el peso de la incorporación de extranjerismos en el español de Uruguay a través de la prensa en diferentes períodos de su historia.</a:t>
            </a:r>
          </a:p>
          <a:p>
            <a:pPr marL="0" lvl="0" indent="0" algn="just">
              <a:lnSpc>
                <a:spcPct val="120000"/>
              </a:lnSpc>
              <a:buNone/>
            </a:pPr>
            <a:r>
              <a:rPr lang="es-UY" dirty="0"/>
              <a:t>A su vez, podremos constatar qué tan innovadora resultó la prensa uruguaya en comparación con la prensa de otros países con respecto al uso de estas voces, así como rastrearlas en otras fuentes del español del Uruguay del siglo XX y XXI para ver si fueron efímeras o, por el contrario, llegaron para quedarse.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27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88067" name="Marcador de notas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a:t>El último de la derecha está medio rari.</a:t>
            </a:r>
          </a:p>
        </p:txBody>
      </p:sp>
      <p:sp>
        <p:nvSpPr>
          <p:cNvPr id="88068" name="Marcador de número de diapositiva 3"/>
          <p:cNvSpPr>
            <a:spLocks noGrp="1" noChangeArrowheads="1"/>
          </p:cNvSpPr>
          <p:nvPr>
            <p:ph type="sldNum" sz="quarter" idx="5"/>
          </p:nvPr>
        </p:nvSpPr>
        <p:spPr bwMode="auto">
          <a:noFill/>
          <a:ln>
            <a:miter lim="800000"/>
            <a:headEnd/>
            <a:tailEnd/>
          </a:ln>
        </p:spPr>
        <p:txBody>
          <a:bodyPr/>
          <a:lstStyle/>
          <a:p>
            <a:fld id="{D083CDFD-B1AE-47F9-8D5C-0087B149499A}" type="slidenum">
              <a:rPr lang="es-ES"/>
              <a:pPr/>
              <a:t>20</a:t>
            </a:fld>
            <a:endParaRPr lang="es-ES"/>
          </a:p>
        </p:txBody>
      </p:sp>
      <p:sp>
        <p:nvSpPr>
          <p:cNvPr id="88069" name="4 Marcador de pie de página"/>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s-U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a:solidFill>
                  <a:schemeClr val="tx1"/>
                </a:solidFill>
                <a:effectLst/>
                <a:latin typeface="+mn-lt"/>
                <a:ea typeface="+mn-ea"/>
                <a:cs typeface="+mn-cs"/>
              </a:rPr>
              <a:t>Publicaciones representativas de la realidad periodística de la época: abarcan publicaciones de</a:t>
            </a:r>
            <a:r>
              <a:rPr lang="es-ES" sz="1200" b="0" i="0" u="none" strike="noStrike" kern="1200" baseline="0" dirty="0">
                <a:solidFill>
                  <a:schemeClr val="tx1"/>
                </a:solidFill>
                <a:effectLst/>
                <a:latin typeface="+mn-lt"/>
                <a:ea typeface="+mn-ea"/>
                <a:cs typeface="+mn-cs"/>
              </a:rPr>
              <a:t> la capital</a:t>
            </a:r>
            <a:r>
              <a:rPr lang="es-ES" sz="1200" b="0" i="0" u="none" strike="noStrike" kern="1200" dirty="0">
                <a:solidFill>
                  <a:schemeClr val="tx1"/>
                </a:solidFill>
                <a:effectLst/>
                <a:latin typeface="+mn-lt"/>
                <a:ea typeface="+mn-ea"/>
                <a:cs typeface="+mn-cs"/>
              </a:rPr>
              <a:t> y del interior,</a:t>
            </a:r>
            <a:r>
              <a:rPr lang="es-ES" sz="1200" b="0" i="0" u="none" strike="noStrike" kern="1200" baseline="0" dirty="0">
                <a:solidFill>
                  <a:schemeClr val="tx1"/>
                </a:solidFill>
                <a:effectLst/>
                <a:latin typeface="+mn-lt"/>
                <a:ea typeface="+mn-ea"/>
                <a:cs typeface="+mn-cs"/>
              </a:rPr>
              <a:t> </a:t>
            </a:r>
            <a:r>
              <a:rPr lang="es-ES" sz="1200" b="0" i="0" u="none" strike="noStrike" kern="1200" dirty="0">
                <a:solidFill>
                  <a:schemeClr val="tx1"/>
                </a:solidFill>
                <a:effectLst/>
                <a:latin typeface="+mn-lt"/>
                <a:ea typeface="+mn-ea"/>
                <a:cs typeface="+mn-cs"/>
              </a:rPr>
              <a:t>tres de ellas son semanarios mientras que dos son de frecuencia diaria, todas presentan</a:t>
            </a:r>
            <a:r>
              <a:rPr lang="es-ES" sz="1200" b="0" i="0" u="none" strike="noStrike" kern="1200" baseline="0" dirty="0">
                <a:solidFill>
                  <a:schemeClr val="tx1"/>
                </a:solidFill>
                <a:effectLst/>
                <a:latin typeface="+mn-lt"/>
                <a:ea typeface="+mn-ea"/>
                <a:cs typeface="+mn-cs"/>
              </a:rPr>
              <a:t> un alto contenido político</a:t>
            </a:r>
            <a:r>
              <a:rPr lang="es-ES" sz="1200" b="0" i="0" u="none" strike="noStrike"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15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i="0" dirty="0" err="1"/>
              <a:t>AntConc</a:t>
            </a:r>
            <a:r>
              <a:rPr lang="es-ES" i="0" dirty="0"/>
              <a:t>: p</a:t>
            </a:r>
            <a:r>
              <a:rPr lang="es-ES" sz="1200" b="0" i="0" u="none" strike="noStrike" kern="1200" dirty="0">
                <a:solidFill>
                  <a:schemeClr val="tx1"/>
                </a:solidFill>
                <a:effectLst/>
                <a:latin typeface="+mn-lt"/>
                <a:ea typeface="+mn-ea"/>
                <a:cs typeface="+mn-cs"/>
              </a:rPr>
              <a:t>rovee un conjunto de herramientas para el análisis de corpus textuales.</a:t>
            </a:r>
            <a:endParaRPr lang="es-ES" i="0" dirty="0"/>
          </a:p>
          <a:p>
            <a:r>
              <a:rPr lang="es-ES" i="1" dirty="0"/>
              <a:t>Word </a:t>
            </a:r>
            <a:r>
              <a:rPr lang="es-ES" i="1" dirty="0" err="1"/>
              <a:t>list</a:t>
            </a:r>
            <a:r>
              <a:rPr lang="es-ES" dirty="0"/>
              <a:t>: permite crear</a:t>
            </a:r>
            <a:r>
              <a:rPr lang="es-ES" baseline="0" dirty="0"/>
              <a:t> un listado de las palabras que conforman el corpus y ordenarlas según distintos criterios, entre ellos, su frecuencia de aparición.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1" u="none" strike="noStrike" kern="1200" dirty="0" err="1">
                <a:solidFill>
                  <a:schemeClr val="tx1"/>
                </a:solidFill>
                <a:effectLst/>
                <a:latin typeface="+mn-lt"/>
                <a:ea typeface="+mn-ea"/>
                <a:cs typeface="+mn-cs"/>
              </a:rPr>
              <a:t>Stoplist</a:t>
            </a:r>
            <a:r>
              <a:rPr lang="es-ES" sz="1200" b="0" i="0" u="none" strike="noStrike" kern="1200" dirty="0">
                <a:solidFill>
                  <a:schemeClr val="tx1"/>
                </a:solidFill>
                <a:effectLst/>
                <a:latin typeface="+mn-lt"/>
                <a:ea typeface="+mn-ea"/>
                <a:cs typeface="+mn-cs"/>
              </a:rPr>
              <a:t>:</a:t>
            </a:r>
            <a:r>
              <a:rPr lang="es-ES" sz="1200" b="0" i="0" u="none" strike="noStrike" kern="1200" baseline="0" dirty="0">
                <a:solidFill>
                  <a:schemeClr val="tx1"/>
                </a:solidFill>
                <a:effectLst/>
                <a:latin typeface="+mn-lt"/>
                <a:ea typeface="+mn-ea"/>
                <a:cs typeface="+mn-cs"/>
              </a:rPr>
              <a:t> herramienta que permite excluir del análisis determinadas palabras, en este caso, se excluyeron palabras pertenecientes a categorías gramaticales.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err="1"/>
              <a:t>Concordance</a:t>
            </a:r>
            <a:r>
              <a:rPr lang="es-ES" i="1" dirty="0"/>
              <a:t> </a:t>
            </a:r>
            <a:r>
              <a:rPr lang="es-ES" i="1" dirty="0" err="1"/>
              <a:t>tool</a:t>
            </a:r>
            <a:r>
              <a:rPr lang="es-ES" i="0" dirty="0"/>
              <a:t>:</a:t>
            </a:r>
            <a:r>
              <a:rPr lang="es-ES" i="0" baseline="0" dirty="0"/>
              <a:t> </a:t>
            </a:r>
            <a:r>
              <a:rPr lang="es-ES" sz="1200" b="0" i="0" u="none" strike="noStrike" kern="1200" dirty="0">
                <a:solidFill>
                  <a:schemeClr val="tx1"/>
                </a:solidFill>
                <a:effectLst/>
                <a:latin typeface="+mn-lt"/>
                <a:ea typeface="+mn-ea"/>
                <a:cs typeface="+mn-cs"/>
              </a:rPr>
              <a:t>muestra cada palabra del listado</a:t>
            </a:r>
            <a:r>
              <a:rPr lang="es-ES" sz="1200" b="0" i="0" u="none" strike="noStrike" kern="1200" baseline="0" dirty="0">
                <a:solidFill>
                  <a:schemeClr val="tx1"/>
                </a:solidFill>
                <a:effectLst/>
                <a:latin typeface="+mn-lt"/>
                <a:ea typeface="+mn-ea"/>
                <a:cs typeface="+mn-cs"/>
              </a:rPr>
              <a:t> en su </a:t>
            </a:r>
            <a:r>
              <a:rPr lang="es-ES" sz="1200" b="0" i="0" u="none" strike="noStrike" kern="1200" dirty="0">
                <a:solidFill>
                  <a:schemeClr val="tx1"/>
                </a:solidFill>
                <a:effectLst/>
                <a:latin typeface="+mn-lt"/>
                <a:ea typeface="+mn-ea"/>
                <a:cs typeface="+mn-cs"/>
              </a:rPr>
              <a:t>contexto de aparición.</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1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Utilizamos el término </a:t>
            </a:r>
            <a:r>
              <a:rPr lang="es-ES" i="1" dirty="0"/>
              <a:t>unidad</a:t>
            </a:r>
            <a:r>
              <a:rPr lang="es-ES" i="1" baseline="0" dirty="0"/>
              <a:t> fraseológica</a:t>
            </a:r>
            <a:r>
              <a:rPr lang="es-ES" i="0" baseline="0" dirty="0"/>
              <a:t> siguiendo a Corpas Pastor (</a:t>
            </a:r>
            <a:r>
              <a:rPr lang="es-ES" i="1" baseline="0" dirty="0"/>
              <a:t>Manual de fraseología española</a:t>
            </a:r>
            <a:r>
              <a:rPr lang="es-ES" i="0" baseline="0" dirty="0"/>
              <a:t>, 1996: p. 20): </a:t>
            </a:r>
            <a:r>
              <a:rPr lang="es-ES" sz="1200" kern="1200" dirty="0">
                <a:solidFill>
                  <a:schemeClr val="tx1"/>
                </a:solidFill>
                <a:effectLst/>
                <a:latin typeface="+mn-lt"/>
                <a:ea typeface="+mn-ea"/>
                <a:cs typeface="+mn-cs"/>
              </a:rPr>
              <a:t>«las unidades fraseológicas</a:t>
            </a:r>
            <a:r>
              <a:rPr lang="es-ES" sz="1200" kern="1200" baseline="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a:t>
            </a:r>
            <a:r>
              <a:rPr lang="es-ES" sz="1200" kern="1200" baseline="0" dirty="0">
                <a:solidFill>
                  <a:schemeClr val="tx1"/>
                </a:solidFill>
                <a:effectLst/>
                <a:latin typeface="+mn-lt"/>
                <a:ea typeface="+mn-ea"/>
                <a:cs typeface="+mn-cs"/>
              </a:rPr>
              <a:t> son unidades léxicas formadas por más de dos palabras gráficas en su límite inferior, cuyo límite superior se sitúa en el nivel de la oración compuesta. Dichas unidades se caracterizan por su alta frecuencia de uso, y de </a:t>
            </a:r>
            <a:r>
              <a:rPr lang="es-ES" sz="1200" kern="1200" baseline="0" dirty="0" err="1">
                <a:solidFill>
                  <a:schemeClr val="tx1"/>
                </a:solidFill>
                <a:effectLst/>
                <a:latin typeface="+mn-lt"/>
                <a:ea typeface="+mn-ea"/>
                <a:cs typeface="+mn-cs"/>
              </a:rPr>
              <a:t>coaparición</a:t>
            </a:r>
            <a:r>
              <a:rPr lang="es-ES" sz="1200" kern="1200" baseline="0" dirty="0">
                <a:solidFill>
                  <a:schemeClr val="tx1"/>
                </a:solidFill>
                <a:effectLst/>
                <a:latin typeface="+mn-lt"/>
                <a:ea typeface="+mn-ea"/>
                <a:cs typeface="+mn-cs"/>
              </a:rPr>
              <a:t> de sus elementos integrantes; por su institucionalización, entendida en términos de fijación y especialización semántica; por su </a:t>
            </a:r>
            <a:r>
              <a:rPr lang="es-ES" sz="1200" kern="1200" baseline="0" dirty="0" err="1">
                <a:solidFill>
                  <a:schemeClr val="tx1"/>
                </a:solidFill>
                <a:effectLst/>
                <a:latin typeface="+mn-lt"/>
                <a:ea typeface="+mn-ea"/>
                <a:cs typeface="+mn-cs"/>
              </a:rPr>
              <a:t>idiomaticidad</a:t>
            </a:r>
            <a:r>
              <a:rPr lang="es-ES" sz="1200" kern="1200" baseline="0" dirty="0">
                <a:solidFill>
                  <a:schemeClr val="tx1"/>
                </a:solidFill>
                <a:effectLst/>
                <a:latin typeface="+mn-lt"/>
                <a:ea typeface="+mn-ea"/>
                <a:cs typeface="+mn-cs"/>
              </a:rPr>
              <a:t> y variación potenciales; así como por el grado en el cual se dan todos estos aspectos en los distintos tipos</a:t>
            </a:r>
            <a:r>
              <a:rPr lang="es-ES" sz="1200" kern="1200" dirty="0">
                <a:solidFill>
                  <a:schemeClr val="tx1"/>
                </a:solidFill>
                <a:effectLst/>
                <a:latin typeface="+mn-lt"/>
                <a:ea typeface="+mn-ea"/>
                <a:cs typeface="+mn-cs"/>
              </a:rPr>
              <a:t>».</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57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70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Predominio de</a:t>
            </a:r>
            <a:r>
              <a:rPr lang="es-ES" baseline="0" dirty="0"/>
              <a:t> galicismos, anglicismos e italianismos, la presencia de las otras lenguas es desdeñable.</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68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Mayor peso en los </a:t>
            </a:r>
            <a:r>
              <a:rPr lang="es-ES" dirty="0" err="1"/>
              <a:t>comentativos</a:t>
            </a:r>
            <a:r>
              <a:rPr lang="es-ES" dirty="0"/>
              <a:t>, aunque también</a:t>
            </a:r>
            <a:r>
              <a:rPr lang="es-ES" baseline="0" dirty="0"/>
              <a:t> se destacan los informativos.</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18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Predominio de las unidades léxicas simples</a:t>
            </a:r>
            <a:r>
              <a:rPr lang="es-ES" baseline="0" dirty="0"/>
              <a:t> sobre los otros tipos.</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322E03-BEF2-4A9C-82CF-73A17996E5C4}"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936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1D28F31A-EF75-463E-BEE1-D4D4CC9AD08B}" type="datetimeFigureOut">
              <a:rPr lang="es-ES"/>
              <a:pPr>
                <a:defRPr/>
              </a:pPr>
              <a:t>08/04/2025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BB34F3B-71C5-4A20-9DC0-0903ADAEFF4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00B54D7C-A3A0-4CFF-AF38-CA30A5FC01A8}" type="datetimeFigureOut">
              <a:rPr lang="es-ES"/>
              <a:pPr>
                <a:defRPr/>
              </a:pPr>
              <a:t>08/04/2025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6A9FD32-82E5-43B1-A84D-34E496615E42}"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1A7DD08-265C-401B-A9E8-1BA64DCF6913}" type="datetimeFigureOut">
              <a:rPr lang="es-ES"/>
              <a:pPr>
                <a:defRPr/>
              </a:pPr>
              <a:t>08/04/2025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C1FE455-F7A8-4A06-8A95-F021D3835D74}"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A4FF857-2E60-4996-A353-0E18DF71D764}" type="datetime1">
              <a:rPr lang="es-ES" smtClean="0"/>
              <a:pPr/>
              <a:t>08/04/2025</a:t>
            </a:fld>
            <a:endParaRPr lang="es-ES"/>
          </a:p>
        </p:txBody>
      </p:sp>
      <p:sp>
        <p:nvSpPr>
          <p:cNvPr id="5" name="4 Marcador de pie de página"/>
          <p:cNvSpPr>
            <a:spLocks noGrp="1"/>
          </p:cNvSpPr>
          <p:nvPr>
            <p:ph type="ftr" sz="quarter" idx="11"/>
          </p:nvPr>
        </p:nvSpPr>
        <p:spPr/>
        <p:txBody>
          <a:bodyPr/>
          <a:lstStyle/>
          <a:p>
            <a:r>
              <a:rPr lang="es-ES"/>
              <a:t>Proyecto CSIC I+D "Lengua y prensa en el Uruguay del siglo XIX"</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08870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B74FD18-351E-444F-8EB4-8B6C433D90FA}" type="datetime1">
              <a:rPr lang="es-ES" smtClean="0"/>
              <a:pPr/>
              <a:t>08/04/2025</a:t>
            </a:fld>
            <a:endParaRPr lang="es-ES"/>
          </a:p>
        </p:txBody>
      </p:sp>
      <p:sp>
        <p:nvSpPr>
          <p:cNvPr id="5" name="4 Marcador de pie de página"/>
          <p:cNvSpPr>
            <a:spLocks noGrp="1"/>
          </p:cNvSpPr>
          <p:nvPr>
            <p:ph type="ftr" sz="quarter" idx="11"/>
          </p:nvPr>
        </p:nvSpPr>
        <p:spPr/>
        <p:txBody>
          <a:bodyPr/>
          <a:lstStyle/>
          <a:p>
            <a:r>
              <a:rPr lang="es-ES"/>
              <a:t>Proyecto CSIC I+D "Lengua y prensa en el Uruguay del siglo XIX"</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03701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C40F518-0360-45BD-BD49-EFE9DDAF1B98}" type="datetime1">
              <a:rPr lang="es-ES" smtClean="0"/>
              <a:pPr/>
              <a:t>08/04/2025</a:t>
            </a:fld>
            <a:endParaRPr lang="es-ES"/>
          </a:p>
        </p:txBody>
      </p:sp>
      <p:sp>
        <p:nvSpPr>
          <p:cNvPr id="5" name="4 Marcador de pie de página"/>
          <p:cNvSpPr>
            <a:spLocks noGrp="1"/>
          </p:cNvSpPr>
          <p:nvPr>
            <p:ph type="ftr" sz="quarter" idx="11"/>
          </p:nvPr>
        </p:nvSpPr>
        <p:spPr/>
        <p:txBody>
          <a:bodyPr/>
          <a:lstStyle/>
          <a:p>
            <a:r>
              <a:rPr lang="es-ES"/>
              <a:t>Proyecto CSIC I+D "Lengua y prensa en el Uruguay del siglo XIX"</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852043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693836F-2990-4697-8283-EBE4C429703F}" type="datetime1">
              <a:rPr lang="es-ES" smtClean="0"/>
              <a:pPr/>
              <a:t>08/04/2025</a:t>
            </a:fld>
            <a:endParaRPr lang="es-ES"/>
          </a:p>
        </p:txBody>
      </p:sp>
      <p:sp>
        <p:nvSpPr>
          <p:cNvPr id="6" name="5 Marcador de pie de página"/>
          <p:cNvSpPr>
            <a:spLocks noGrp="1"/>
          </p:cNvSpPr>
          <p:nvPr>
            <p:ph type="ftr" sz="quarter" idx="11"/>
          </p:nvPr>
        </p:nvSpPr>
        <p:spPr/>
        <p:txBody>
          <a:bodyPr/>
          <a:lstStyle/>
          <a:p>
            <a:r>
              <a:rPr lang="es-ES"/>
              <a:t>Proyecto CSIC I+D "Lengua y prensa en el Uruguay del siglo XIX"</a:t>
            </a:r>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86376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12D5400-21A3-441B-882A-F974421D9D7B}" type="datetime1">
              <a:rPr lang="es-ES" smtClean="0"/>
              <a:pPr/>
              <a:t>08/04/2025</a:t>
            </a:fld>
            <a:endParaRPr lang="es-ES"/>
          </a:p>
        </p:txBody>
      </p:sp>
      <p:sp>
        <p:nvSpPr>
          <p:cNvPr id="8" name="7 Marcador de pie de página"/>
          <p:cNvSpPr>
            <a:spLocks noGrp="1"/>
          </p:cNvSpPr>
          <p:nvPr>
            <p:ph type="ftr" sz="quarter" idx="11"/>
          </p:nvPr>
        </p:nvSpPr>
        <p:spPr/>
        <p:txBody>
          <a:bodyPr/>
          <a:lstStyle/>
          <a:p>
            <a:r>
              <a:rPr lang="es-ES"/>
              <a:t>Proyecto CSIC I+D "Lengua y prensa en el Uruguay del siglo XIX"</a:t>
            </a:r>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35205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F38F93D-E1E3-47FF-9075-6EA258ACB7D6}" type="datetime1">
              <a:rPr lang="es-ES" smtClean="0"/>
              <a:pPr/>
              <a:t>08/04/2025</a:t>
            </a:fld>
            <a:endParaRPr lang="es-ES"/>
          </a:p>
        </p:txBody>
      </p:sp>
      <p:sp>
        <p:nvSpPr>
          <p:cNvPr id="4" name="3 Marcador de pie de página"/>
          <p:cNvSpPr>
            <a:spLocks noGrp="1"/>
          </p:cNvSpPr>
          <p:nvPr>
            <p:ph type="ftr" sz="quarter" idx="11"/>
          </p:nvPr>
        </p:nvSpPr>
        <p:spPr/>
        <p:txBody>
          <a:bodyPr/>
          <a:lstStyle/>
          <a:p>
            <a:r>
              <a:rPr lang="es-ES"/>
              <a:t>Proyecto CSIC I+D "Lengua y prensa en el Uruguay del siglo XIX"</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499156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E18DC4-89D6-4446-A695-FEF9A3AF38CC}" type="datetime1">
              <a:rPr lang="es-ES" smtClean="0"/>
              <a:pPr/>
              <a:t>08/04/2025</a:t>
            </a:fld>
            <a:endParaRPr lang="es-ES"/>
          </a:p>
        </p:txBody>
      </p:sp>
      <p:sp>
        <p:nvSpPr>
          <p:cNvPr id="3" name="2 Marcador de pie de página"/>
          <p:cNvSpPr>
            <a:spLocks noGrp="1"/>
          </p:cNvSpPr>
          <p:nvPr>
            <p:ph type="ftr" sz="quarter" idx="11"/>
          </p:nvPr>
        </p:nvSpPr>
        <p:spPr/>
        <p:txBody>
          <a:bodyPr/>
          <a:lstStyle/>
          <a:p>
            <a:r>
              <a:rPr lang="es-ES"/>
              <a:t>Proyecto CSIC I+D "Lengua y prensa en el Uruguay del siglo XIX"</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84528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761CFA3-A734-4F18-B13C-AA506BE43076}" type="datetime1">
              <a:rPr lang="es-ES" smtClean="0"/>
              <a:pPr/>
              <a:t>08/04/2025</a:t>
            </a:fld>
            <a:endParaRPr lang="es-ES"/>
          </a:p>
        </p:txBody>
      </p:sp>
      <p:sp>
        <p:nvSpPr>
          <p:cNvPr id="6" name="5 Marcador de pie de página"/>
          <p:cNvSpPr>
            <a:spLocks noGrp="1"/>
          </p:cNvSpPr>
          <p:nvPr>
            <p:ph type="ftr" sz="quarter" idx="11"/>
          </p:nvPr>
        </p:nvSpPr>
        <p:spPr/>
        <p:txBody>
          <a:bodyPr/>
          <a:lstStyle/>
          <a:p>
            <a:r>
              <a:rPr lang="es-ES"/>
              <a:t>Proyecto CSIC I+D "Lengua y prensa en el Uruguay del siglo XIX"</a:t>
            </a:r>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19724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DC9D51F6-83E7-40AA-9F60-07D684528994}" type="datetimeFigureOut">
              <a:rPr lang="es-ES"/>
              <a:pPr>
                <a:defRPr/>
              </a:pPr>
              <a:t>08/04/2025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9817237-D985-4DF1-BAC8-2AF689A60DAB}"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9482C33-6D7B-457F-A37C-072F864AABD2}" type="datetime1">
              <a:rPr lang="es-ES" smtClean="0"/>
              <a:pPr/>
              <a:t>08/04/2025</a:t>
            </a:fld>
            <a:endParaRPr lang="es-ES"/>
          </a:p>
        </p:txBody>
      </p:sp>
      <p:sp>
        <p:nvSpPr>
          <p:cNvPr id="6" name="5 Marcador de pie de página"/>
          <p:cNvSpPr>
            <a:spLocks noGrp="1"/>
          </p:cNvSpPr>
          <p:nvPr>
            <p:ph type="ftr" sz="quarter" idx="11"/>
          </p:nvPr>
        </p:nvSpPr>
        <p:spPr/>
        <p:txBody>
          <a:bodyPr/>
          <a:lstStyle/>
          <a:p>
            <a:r>
              <a:rPr lang="es-ES"/>
              <a:t>Proyecto CSIC I+D "Lengua y prensa en el Uruguay del siglo XIX"</a:t>
            </a:r>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43937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82CC7B6-4CE1-4C8E-AC9C-398F2B434D6D}" type="datetime1">
              <a:rPr lang="es-ES" smtClean="0"/>
              <a:pPr/>
              <a:t>08/04/2025</a:t>
            </a:fld>
            <a:endParaRPr lang="es-ES"/>
          </a:p>
        </p:txBody>
      </p:sp>
      <p:sp>
        <p:nvSpPr>
          <p:cNvPr id="5" name="4 Marcador de pie de página"/>
          <p:cNvSpPr>
            <a:spLocks noGrp="1"/>
          </p:cNvSpPr>
          <p:nvPr>
            <p:ph type="ftr" sz="quarter" idx="11"/>
          </p:nvPr>
        </p:nvSpPr>
        <p:spPr/>
        <p:txBody>
          <a:bodyPr/>
          <a:lstStyle/>
          <a:p>
            <a:r>
              <a:rPr lang="es-ES"/>
              <a:t>Proyecto CSIC I+D "Lengua y prensa en el Uruguay del siglo XIX"</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34391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D47DFD0-26FE-432B-AEB0-1B851F47152F}" type="datetime1">
              <a:rPr lang="es-ES" smtClean="0"/>
              <a:pPr/>
              <a:t>08/04/2025</a:t>
            </a:fld>
            <a:endParaRPr lang="es-ES"/>
          </a:p>
        </p:txBody>
      </p:sp>
      <p:sp>
        <p:nvSpPr>
          <p:cNvPr id="5" name="4 Marcador de pie de página"/>
          <p:cNvSpPr>
            <a:spLocks noGrp="1"/>
          </p:cNvSpPr>
          <p:nvPr>
            <p:ph type="ftr" sz="quarter" idx="11"/>
          </p:nvPr>
        </p:nvSpPr>
        <p:spPr/>
        <p:txBody>
          <a:bodyPr/>
          <a:lstStyle/>
          <a:p>
            <a:r>
              <a:rPr lang="es-ES"/>
              <a:t>Proyecto CSIC I+D "Lengua y prensa en el Uruguay del siglo XIX"</a:t>
            </a: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68083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4" name="Rectángulo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5" name="Rectángulo redondeado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6" name="Rectángulo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7" name="Rectángulo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0" name="Rectángulo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9" name="Subtítu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_tradnl"/>
              <a:t>Haga clic para modificar el estilo de subtítulo del patrón</a:t>
            </a:r>
            <a:endParaRPr lang="en-US"/>
          </a:p>
        </p:txBody>
      </p:sp>
      <p:sp>
        <p:nvSpPr>
          <p:cNvPr id="8" name="Títu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s-ES_tradnl"/>
              <a:t>Clic para editar título</a:t>
            </a:r>
            <a:endParaRPr lang="en-US"/>
          </a:p>
        </p:txBody>
      </p:sp>
      <p:sp>
        <p:nvSpPr>
          <p:cNvPr id="11" name="Marcador de fecha 27"/>
          <p:cNvSpPr>
            <a:spLocks noGrp="1"/>
          </p:cNvSpPr>
          <p:nvPr>
            <p:ph type="dt" sz="half" idx="10"/>
          </p:nvPr>
        </p:nvSpPr>
        <p:spPr/>
        <p:txBody>
          <a:bodyPr/>
          <a:lstStyle>
            <a:lvl1pPr>
              <a:defRPr/>
            </a:lvl1pPr>
          </a:lstStyle>
          <a:p>
            <a:fld id="{B48CB766-E7E1-4281-8C7F-3C6C3F6B6369}" type="datetime1">
              <a:rPr lang="es-ES_tradnl"/>
              <a:pPr/>
              <a:t>08/04/2025</a:t>
            </a:fld>
            <a:endParaRPr lang="en-US"/>
          </a:p>
        </p:txBody>
      </p:sp>
      <p:sp>
        <p:nvSpPr>
          <p:cNvPr id="12" name="Marcador de pie de página 16"/>
          <p:cNvSpPr>
            <a:spLocks noGrp="1"/>
          </p:cNvSpPr>
          <p:nvPr>
            <p:ph type="ftr" sz="quarter" idx="11"/>
          </p:nvPr>
        </p:nvSpPr>
        <p:spPr/>
        <p:txBody>
          <a:bodyPr/>
          <a:lstStyle>
            <a:lvl1pPr>
              <a:defRPr/>
            </a:lvl1pPr>
          </a:lstStyle>
          <a:p>
            <a:endParaRPr lang="en-US"/>
          </a:p>
        </p:txBody>
      </p:sp>
      <p:sp>
        <p:nvSpPr>
          <p:cNvPr id="13" name="Marcador de número de diapositiva 28"/>
          <p:cNvSpPr>
            <a:spLocks noGrp="1"/>
          </p:cNvSpPr>
          <p:nvPr>
            <p:ph type="sldNum" sz="quarter" idx="12"/>
          </p:nvPr>
        </p:nvSpPr>
        <p:spPr/>
        <p:txBody>
          <a:bodyPr/>
          <a:lstStyle>
            <a:lvl1pPr>
              <a:defRPr/>
            </a:lvl1pPr>
          </a:lstStyle>
          <a:p>
            <a:fld id="{13F23F31-84D4-4CC0-9484-E12359004B8A}" type="slidenum">
              <a:rPr lang="en-US"/>
              <a:pPr/>
              <a:t>‹Nº›</a:t>
            </a:fld>
            <a:endParaRPr lang="en-US"/>
          </a:p>
        </p:txBody>
      </p:sp>
    </p:spTree>
    <p:extLst>
      <p:ext uri="{BB962C8B-B14F-4D97-AF65-F5344CB8AC3E}">
        <p14:creationId xmlns:p14="http://schemas.microsoft.com/office/powerpoint/2010/main" val="247496783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8" name="Marcador de contenido 7"/>
          <p:cNvSpPr>
            <a:spLocks noGrp="1"/>
          </p:cNvSpPr>
          <p:nvPr>
            <p:ph sz="quarter" idx="1"/>
          </p:nvPr>
        </p:nvSpPr>
        <p:spPr>
          <a:xfrm>
            <a:off x="914400" y="1447800"/>
            <a:ext cx="7772400" cy="45720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13"/>
          <p:cNvSpPr>
            <a:spLocks noGrp="1"/>
          </p:cNvSpPr>
          <p:nvPr>
            <p:ph type="dt" sz="half" idx="10"/>
          </p:nvPr>
        </p:nvSpPr>
        <p:spPr/>
        <p:txBody>
          <a:bodyPr/>
          <a:lstStyle>
            <a:lvl1pPr>
              <a:defRPr/>
            </a:lvl1pPr>
          </a:lstStyle>
          <a:p>
            <a:fld id="{11E77D59-A3DD-4817-B27C-D04087E134AC}" type="datetime1">
              <a:rPr lang="es-ES_tradnl"/>
              <a:pPr/>
              <a:t>08/04/2025</a:t>
            </a:fld>
            <a:endParaRPr lang="en-US"/>
          </a:p>
        </p:txBody>
      </p:sp>
      <p:sp>
        <p:nvSpPr>
          <p:cNvPr id="5" name="Marcador de pie de página 2"/>
          <p:cNvSpPr>
            <a:spLocks noGrp="1"/>
          </p:cNvSpPr>
          <p:nvPr>
            <p:ph type="ftr" sz="quarter" idx="11"/>
          </p:nvPr>
        </p:nvSpPr>
        <p:spPr/>
        <p:txBody>
          <a:bodyPr/>
          <a:lstStyle>
            <a:lvl1pPr>
              <a:defRPr/>
            </a:lvl1pPr>
          </a:lstStyle>
          <a:p>
            <a:endParaRPr lang="en-US"/>
          </a:p>
        </p:txBody>
      </p:sp>
      <p:sp>
        <p:nvSpPr>
          <p:cNvPr id="6" name="Marcador de número de diapositiva 22"/>
          <p:cNvSpPr>
            <a:spLocks noGrp="1"/>
          </p:cNvSpPr>
          <p:nvPr>
            <p:ph type="sldNum" sz="quarter" idx="12"/>
          </p:nvPr>
        </p:nvSpPr>
        <p:spPr/>
        <p:txBody>
          <a:bodyPr/>
          <a:lstStyle>
            <a:lvl1pPr>
              <a:defRPr/>
            </a:lvl1pPr>
          </a:lstStyle>
          <a:p>
            <a:fld id="{D1F9FBAF-95FC-41C9-A253-11691DE4F196}" type="slidenum">
              <a:rPr lang="en-US"/>
              <a:pPr/>
              <a:t>‹Nº›</a:t>
            </a:fld>
            <a:endParaRPr lang="en-US"/>
          </a:p>
        </p:txBody>
      </p:sp>
    </p:spTree>
    <p:extLst>
      <p:ext uri="{BB962C8B-B14F-4D97-AF65-F5344CB8AC3E}">
        <p14:creationId xmlns:p14="http://schemas.microsoft.com/office/powerpoint/2010/main" val="3217878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Rectángulo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5" name="Rectángulo redondeado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6" name="Rectángulo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7" name="Rectángulo 12"/>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Rectángulo 14"/>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 name="Título 1"/>
          <p:cNvSpPr>
            <a:spLocks noGrp="1"/>
          </p:cNvSpPr>
          <p:nvPr>
            <p:ph type="title"/>
          </p:nvPr>
        </p:nvSpPr>
        <p:spPr>
          <a:xfrm>
            <a:off x="722313" y="952500"/>
            <a:ext cx="7772400" cy="1362075"/>
          </a:xfrm>
        </p:spPr>
        <p:txBody>
          <a:bodyPr/>
          <a:lstStyle>
            <a:lvl1pPr algn="l">
              <a:buNone/>
              <a:defRPr sz="4000" b="0" cap="none"/>
            </a:lvl1pPr>
          </a:lstStyle>
          <a:p>
            <a:r>
              <a:rPr lang="es-ES_tradnl"/>
              <a:t>Clic para editar título</a:t>
            </a:r>
            <a:endParaRPr lang="en-US"/>
          </a:p>
        </p:txBody>
      </p:sp>
      <p:sp>
        <p:nvSpPr>
          <p:cNvPr id="3" name="Marcador de texto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_tradnl"/>
              <a:t>Haga clic para modificar el estilo de texto del patrón</a:t>
            </a:r>
          </a:p>
        </p:txBody>
      </p:sp>
      <p:sp>
        <p:nvSpPr>
          <p:cNvPr id="9" name="Marcador de fecha 3"/>
          <p:cNvSpPr>
            <a:spLocks noGrp="1"/>
          </p:cNvSpPr>
          <p:nvPr>
            <p:ph type="dt" sz="half" idx="10"/>
          </p:nvPr>
        </p:nvSpPr>
        <p:spPr/>
        <p:txBody>
          <a:bodyPr/>
          <a:lstStyle>
            <a:lvl1pPr>
              <a:defRPr/>
            </a:lvl1pPr>
          </a:lstStyle>
          <a:p>
            <a:fld id="{99DE208E-D205-4108-829A-0A8F93F82A4E}" type="datetime1">
              <a:rPr lang="es-ES_tradnl"/>
              <a:pPr/>
              <a:t>08/04/2025</a:t>
            </a:fld>
            <a:endParaRPr lang="en-US"/>
          </a:p>
        </p:txBody>
      </p:sp>
      <p:sp>
        <p:nvSpPr>
          <p:cNvPr id="10" name="Marcador de pie de página 4"/>
          <p:cNvSpPr>
            <a:spLocks noGrp="1"/>
          </p:cNvSpPr>
          <p:nvPr>
            <p:ph type="ftr" sz="quarter" idx="11"/>
          </p:nvPr>
        </p:nvSpPr>
        <p:spPr>
          <a:xfrm>
            <a:off x="800100" y="6172200"/>
            <a:ext cx="4000500" cy="457200"/>
          </a:xfrm>
        </p:spPr>
        <p:txBody>
          <a:bodyPr/>
          <a:lstStyle>
            <a:lvl1pPr>
              <a:defRPr/>
            </a:lvl1pPr>
          </a:lstStyle>
          <a:p>
            <a:endParaRPr lang="en-US"/>
          </a:p>
        </p:txBody>
      </p:sp>
      <p:sp>
        <p:nvSpPr>
          <p:cNvPr id="11" name="Marcador de número de diapositiva 5"/>
          <p:cNvSpPr>
            <a:spLocks noGrp="1"/>
          </p:cNvSpPr>
          <p:nvPr>
            <p:ph type="sldNum" sz="quarter" idx="12"/>
          </p:nvPr>
        </p:nvSpPr>
        <p:spPr>
          <a:xfrm>
            <a:off x="146050" y="6208713"/>
            <a:ext cx="457200" cy="457200"/>
          </a:xfrm>
        </p:spPr>
        <p:txBody>
          <a:bodyPr/>
          <a:lstStyle>
            <a:lvl1pPr>
              <a:defRPr/>
            </a:lvl1pPr>
          </a:lstStyle>
          <a:p>
            <a:fld id="{5A0BAB7D-C7A3-4B41-9548-AB98DD526480}" type="slidenum">
              <a:rPr lang="en-US"/>
              <a:pPr/>
              <a:t>‹Nº›</a:t>
            </a:fld>
            <a:endParaRPr lang="en-US"/>
          </a:p>
        </p:txBody>
      </p:sp>
    </p:spTree>
    <p:extLst>
      <p:ext uri="{BB962C8B-B14F-4D97-AF65-F5344CB8AC3E}">
        <p14:creationId xmlns:p14="http://schemas.microsoft.com/office/powerpoint/2010/main" val="363009231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9" name="Marcador de contenido 8"/>
          <p:cNvSpPr>
            <a:spLocks noGrp="1"/>
          </p:cNvSpPr>
          <p:nvPr>
            <p:ph sz="quarter" idx="1"/>
          </p:nvPr>
        </p:nvSpPr>
        <p:spPr>
          <a:xfrm>
            <a:off x="914400" y="1447800"/>
            <a:ext cx="3749040" cy="45720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11" name="Marcador de contenido 10"/>
          <p:cNvSpPr>
            <a:spLocks noGrp="1"/>
          </p:cNvSpPr>
          <p:nvPr>
            <p:ph sz="quarter" idx="2"/>
          </p:nvPr>
        </p:nvSpPr>
        <p:spPr>
          <a:xfrm>
            <a:off x="4933950" y="1447800"/>
            <a:ext cx="3749040" cy="45720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fecha 13"/>
          <p:cNvSpPr>
            <a:spLocks noGrp="1"/>
          </p:cNvSpPr>
          <p:nvPr>
            <p:ph type="dt" sz="half" idx="10"/>
          </p:nvPr>
        </p:nvSpPr>
        <p:spPr/>
        <p:txBody>
          <a:bodyPr/>
          <a:lstStyle>
            <a:lvl1pPr>
              <a:defRPr/>
            </a:lvl1pPr>
          </a:lstStyle>
          <a:p>
            <a:fld id="{79219114-F8D7-48F0-8180-05D808696DF0}" type="datetime1">
              <a:rPr lang="es-ES_tradnl"/>
              <a:pPr/>
              <a:t>08/04/2025</a:t>
            </a:fld>
            <a:endParaRPr lang="en-US"/>
          </a:p>
        </p:txBody>
      </p:sp>
      <p:sp>
        <p:nvSpPr>
          <p:cNvPr id="6" name="Marcador de pie de página 2"/>
          <p:cNvSpPr>
            <a:spLocks noGrp="1"/>
          </p:cNvSpPr>
          <p:nvPr>
            <p:ph type="ftr" sz="quarter" idx="11"/>
          </p:nvPr>
        </p:nvSpPr>
        <p:spPr/>
        <p:txBody>
          <a:bodyPr/>
          <a:lstStyle>
            <a:lvl1pPr>
              <a:defRPr/>
            </a:lvl1pPr>
          </a:lstStyle>
          <a:p>
            <a:endParaRPr lang="en-US"/>
          </a:p>
        </p:txBody>
      </p:sp>
      <p:sp>
        <p:nvSpPr>
          <p:cNvPr id="7" name="Marcador de número de diapositiva 22"/>
          <p:cNvSpPr>
            <a:spLocks noGrp="1"/>
          </p:cNvSpPr>
          <p:nvPr>
            <p:ph type="sldNum" sz="quarter" idx="12"/>
          </p:nvPr>
        </p:nvSpPr>
        <p:spPr/>
        <p:txBody>
          <a:bodyPr/>
          <a:lstStyle>
            <a:lvl1pPr>
              <a:defRPr/>
            </a:lvl1pPr>
          </a:lstStyle>
          <a:p>
            <a:fld id="{934F5EFE-A49C-4260-8E0A-A64FC776703E}" type="slidenum">
              <a:rPr lang="en-US"/>
              <a:pPr/>
              <a:t>‹Nº›</a:t>
            </a:fld>
            <a:endParaRPr lang="en-US"/>
          </a:p>
        </p:txBody>
      </p:sp>
    </p:spTree>
    <p:extLst>
      <p:ext uri="{BB962C8B-B14F-4D97-AF65-F5344CB8AC3E}">
        <p14:creationId xmlns:p14="http://schemas.microsoft.com/office/powerpoint/2010/main" val="3335085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3050"/>
            <a:ext cx="7772400" cy="1143000"/>
          </a:xfrm>
        </p:spPr>
        <p:txBody>
          <a:bodyPr/>
          <a:lstStyle>
            <a:lvl1pPr>
              <a:defRPr/>
            </a:lvl1pPr>
          </a:lstStyle>
          <a:p>
            <a:r>
              <a:rPr lang="es-ES_tradnl"/>
              <a:t>Clic para editar título</a:t>
            </a:r>
            <a:endParaRPr lang="en-US"/>
          </a:p>
        </p:txBody>
      </p:sp>
      <p:sp>
        <p:nvSpPr>
          <p:cNvPr id="3" name="Marcador de texto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_tradnl"/>
              <a:t>Haga clic para modificar el estilo de texto del patrón</a:t>
            </a:r>
          </a:p>
        </p:txBody>
      </p:sp>
      <p:sp>
        <p:nvSpPr>
          <p:cNvPr id="4" name="Marcador de texto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_tradnl"/>
              <a:t>Haga clic para modificar el estilo de texto del patrón</a:t>
            </a:r>
          </a:p>
        </p:txBody>
      </p:sp>
      <p:sp>
        <p:nvSpPr>
          <p:cNvPr id="11" name="Marcador de contenido 10"/>
          <p:cNvSpPr>
            <a:spLocks noGrp="1"/>
          </p:cNvSpPr>
          <p:nvPr>
            <p:ph sz="half" idx="2"/>
          </p:nvPr>
        </p:nvSpPr>
        <p:spPr>
          <a:xfrm>
            <a:off x="914400" y="2247900"/>
            <a:ext cx="3733800" cy="38862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13" name="Marcador de contenido 12"/>
          <p:cNvSpPr>
            <a:spLocks noGrp="1"/>
          </p:cNvSpPr>
          <p:nvPr>
            <p:ph sz="half" idx="4"/>
          </p:nvPr>
        </p:nvSpPr>
        <p:spPr>
          <a:xfrm>
            <a:off x="4953000" y="2247900"/>
            <a:ext cx="3733800" cy="38862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13"/>
          <p:cNvSpPr>
            <a:spLocks noGrp="1"/>
          </p:cNvSpPr>
          <p:nvPr>
            <p:ph type="dt" sz="half" idx="10"/>
          </p:nvPr>
        </p:nvSpPr>
        <p:spPr/>
        <p:txBody>
          <a:bodyPr/>
          <a:lstStyle>
            <a:lvl1pPr>
              <a:defRPr/>
            </a:lvl1pPr>
          </a:lstStyle>
          <a:p>
            <a:fld id="{76CB84D5-749D-4A1E-BC2A-D7EE585EE969}" type="datetime1">
              <a:rPr lang="es-ES_tradnl"/>
              <a:pPr/>
              <a:t>08/04/2025</a:t>
            </a:fld>
            <a:endParaRPr lang="en-US"/>
          </a:p>
        </p:txBody>
      </p:sp>
      <p:sp>
        <p:nvSpPr>
          <p:cNvPr id="8" name="Marcador de pie de página 2"/>
          <p:cNvSpPr>
            <a:spLocks noGrp="1"/>
          </p:cNvSpPr>
          <p:nvPr>
            <p:ph type="ftr" sz="quarter" idx="11"/>
          </p:nvPr>
        </p:nvSpPr>
        <p:spPr/>
        <p:txBody>
          <a:bodyPr/>
          <a:lstStyle>
            <a:lvl1pPr>
              <a:defRPr/>
            </a:lvl1pPr>
          </a:lstStyle>
          <a:p>
            <a:endParaRPr lang="en-US"/>
          </a:p>
        </p:txBody>
      </p:sp>
      <p:sp>
        <p:nvSpPr>
          <p:cNvPr id="9" name="Marcador de número de diapositiva 22"/>
          <p:cNvSpPr>
            <a:spLocks noGrp="1"/>
          </p:cNvSpPr>
          <p:nvPr>
            <p:ph type="sldNum" sz="quarter" idx="12"/>
          </p:nvPr>
        </p:nvSpPr>
        <p:spPr/>
        <p:txBody>
          <a:bodyPr/>
          <a:lstStyle>
            <a:lvl1pPr>
              <a:defRPr/>
            </a:lvl1pPr>
          </a:lstStyle>
          <a:p>
            <a:fld id="{A0900AD8-2D7C-4233-81A4-04438345AF89}" type="slidenum">
              <a:rPr lang="en-US"/>
              <a:pPr/>
              <a:t>‹Nº›</a:t>
            </a:fld>
            <a:endParaRPr lang="en-US"/>
          </a:p>
        </p:txBody>
      </p:sp>
    </p:spTree>
    <p:extLst>
      <p:ext uri="{BB962C8B-B14F-4D97-AF65-F5344CB8AC3E}">
        <p14:creationId xmlns:p14="http://schemas.microsoft.com/office/powerpoint/2010/main" val="2268197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13"/>
          <p:cNvSpPr>
            <a:spLocks noGrp="1"/>
          </p:cNvSpPr>
          <p:nvPr>
            <p:ph type="dt" sz="half" idx="10"/>
          </p:nvPr>
        </p:nvSpPr>
        <p:spPr/>
        <p:txBody>
          <a:bodyPr/>
          <a:lstStyle>
            <a:lvl1pPr>
              <a:defRPr/>
            </a:lvl1pPr>
          </a:lstStyle>
          <a:p>
            <a:fld id="{908810CB-2CCF-4303-A5BF-467619522E54}" type="datetime1">
              <a:rPr lang="es-ES_tradnl"/>
              <a:pPr/>
              <a:t>08/04/2025</a:t>
            </a:fld>
            <a:endParaRPr lang="en-US"/>
          </a:p>
        </p:txBody>
      </p:sp>
      <p:sp>
        <p:nvSpPr>
          <p:cNvPr id="4" name="Marcador de pie de página 2"/>
          <p:cNvSpPr>
            <a:spLocks noGrp="1"/>
          </p:cNvSpPr>
          <p:nvPr>
            <p:ph type="ftr" sz="quarter" idx="11"/>
          </p:nvPr>
        </p:nvSpPr>
        <p:spPr/>
        <p:txBody>
          <a:bodyPr/>
          <a:lstStyle>
            <a:lvl1pPr>
              <a:defRPr/>
            </a:lvl1pPr>
          </a:lstStyle>
          <a:p>
            <a:endParaRPr lang="en-US"/>
          </a:p>
        </p:txBody>
      </p:sp>
      <p:sp>
        <p:nvSpPr>
          <p:cNvPr id="5" name="Marcador de número de diapositiva 22"/>
          <p:cNvSpPr>
            <a:spLocks noGrp="1"/>
          </p:cNvSpPr>
          <p:nvPr>
            <p:ph type="sldNum" sz="quarter" idx="12"/>
          </p:nvPr>
        </p:nvSpPr>
        <p:spPr/>
        <p:txBody>
          <a:bodyPr/>
          <a:lstStyle>
            <a:lvl1pPr>
              <a:defRPr/>
            </a:lvl1pPr>
          </a:lstStyle>
          <a:p>
            <a:fld id="{9059E296-7638-4A94-A886-37672086FDD4}" type="slidenum">
              <a:rPr lang="en-US"/>
              <a:pPr/>
              <a:t>‹Nº›</a:t>
            </a:fld>
            <a:endParaRPr lang="en-US"/>
          </a:p>
        </p:txBody>
      </p:sp>
    </p:spTree>
    <p:extLst>
      <p:ext uri="{BB962C8B-B14F-4D97-AF65-F5344CB8AC3E}">
        <p14:creationId xmlns:p14="http://schemas.microsoft.com/office/powerpoint/2010/main" val="1858129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3"/>
          <p:cNvSpPr>
            <a:spLocks noGrp="1"/>
          </p:cNvSpPr>
          <p:nvPr>
            <p:ph type="dt" sz="half" idx="10"/>
          </p:nvPr>
        </p:nvSpPr>
        <p:spPr/>
        <p:txBody>
          <a:bodyPr/>
          <a:lstStyle>
            <a:lvl1pPr>
              <a:defRPr/>
            </a:lvl1pPr>
          </a:lstStyle>
          <a:p>
            <a:fld id="{08BA4721-622B-4AFE-AF9F-C345D7D84B3A}" type="datetime1">
              <a:rPr lang="es-ES_tradnl"/>
              <a:pPr/>
              <a:t>08/04/2025</a:t>
            </a:fld>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22"/>
          <p:cNvSpPr>
            <a:spLocks noGrp="1"/>
          </p:cNvSpPr>
          <p:nvPr>
            <p:ph type="sldNum" sz="quarter" idx="12"/>
          </p:nvPr>
        </p:nvSpPr>
        <p:spPr/>
        <p:txBody>
          <a:bodyPr/>
          <a:lstStyle>
            <a:lvl1pPr>
              <a:defRPr/>
            </a:lvl1pPr>
          </a:lstStyle>
          <a:p>
            <a:fld id="{A839446A-D521-4316-B051-93BE0E1DC2DE}" type="slidenum">
              <a:rPr lang="en-US"/>
              <a:pPr/>
              <a:t>‹Nº›</a:t>
            </a:fld>
            <a:endParaRPr lang="en-US"/>
          </a:p>
        </p:txBody>
      </p:sp>
    </p:spTree>
    <p:extLst>
      <p:ext uri="{BB962C8B-B14F-4D97-AF65-F5344CB8AC3E}">
        <p14:creationId xmlns:p14="http://schemas.microsoft.com/office/powerpoint/2010/main" val="364506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90D478D-8630-49A8-A9A5-44E74EA91D01}" type="datetimeFigureOut">
              <a:rPr lang="es-ES"/>
              <a:pPr>
                <a:defRPr/>
              </a:pPr>
              <a:t>08/04/2025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8DF09A9-FEA0-4036-BF7A-3F5B9EFC6D36}"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ángulo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6" name="Rectángulo redondeado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 name="Título 1"/>
          <p:cNvSpPr>
            <a:spLocks noGrp="1"/>
          </p:cNvSpPr>
          <p:nvPr>
            <p:ph type="title"/>
          </p:nvPr>
        </p:nvSpPr>
        <p:spPr>
          <a:xfrm>
            <a:off x="914400" y="273050"/>
            <a:ext cx="7772400" cy="1143000"/>
          </a:xfrm>
        </p:spPr>
        <p:txBody>
          <a:bodyPr/>
          <a:lstStyle>
            <a:lvl1pPr algn="l">
              <a:buNone/>
              <a:defRPr sz="4000" b="0"/>
            </a:lvl1pPr>
          </a:lstStyle>
          <a:p>
            <a:r>
              <a:rPr lang="es-ES_tradnl"/>
              <a:t>Clic para editar título</a:t>
            </a:r>
            <a:endParaRPr lang="en-US"/>
          </a:p>
        </p:txBody>
      </p:sp>
      <p:sp>
        <p:nvSpPr>
          <p:cNvPr id="3" name="Marcador de tex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s-ES_tradnl"/>
              <a:t>Haga clic para modificar el estilo de texto del patrón</a:t>
            </a:r>
          </a:p>
        </p:txBody>
      </p:sp>
      <p:sp>
        <p:nvSpPr>
          <p:cNvPr id="11" name="Marcador de contenido 10"/>
          <p:cNvSpPr>
            <a:spLocks noGrp="1"/>
          </p:cNvSpPr>
          <p:nvPr>
            <p:ph sz="quarter" idx="1"/>
          </p:nvPr>
        </p:nvSpPr>
        <p:spPr>
          <a:xfrm>
            <a:off x="2971800" y="1600200"/>
            <a:ext cx="5715000" cy="44958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4"/>
          <p:cNvSpPr>
            <a:spLocks noGrp="1"/>
          </p:cNvSpPr>
          <p:nvPr>
            <p:ph type="dt" sz="half" idx="10"/>
          </p:nvPr>
        </p:nvSpPr>
        <p:spPr/>
        <p:txBody>
          <a:bodyPr/>
          <a:lstStyle>
            <a:lvl1pPr>
              <a:defRPr/>
            </a:lvl1pPr>
          </a:lstStyle>
          <a:p>
            <a:fld id="{94E72F80-E270-48A6-9ABC-1AF0B9F6D63A}" type="datetime1">
              <a:rPr lang="es-ES_tradnl"/>
              <a:pPr/>
              <a:t>08/04/2025</a:t>
            </a:fld>
            <a:endParaRPr lang="en-US"/>
          </a:p>
        </p:txBody>
      </p:sp>
      <p:sp>
        <p:nvSpPr>
          <p:cNvPr id="8" name="Marcador de pie de página 5"/>
          <p:cNvSpPr>
            <a:spLocks noGrp="1"/>
          </p:cNvSpPr>
          <p:nvPr>
            <p:ph type="ftr" sz="quarter" idx="11"/>
          </p:nvPr>
        </p:nvSpPr>
        <p:spPr/>
        <p:txBody>
          <a:bodyPr/>
          <a:lstStyle>
            <a:lvl1pPr>
              <a:defRPr/>
            </a:lvl1pPr>
          </a:lstStyle>
          <a:p>
            <a:endParaRPr lang="en-US"/>
          </a:p>
        </p:txBody>
      </p:sp>
      <p:sp>
        <p:nvSpPr>
          <p:cNvPr id="9" name="Marcador de número de diapositiva 6"/>
          <p:cNvSpPr>
            <a:spLocks noGrp="1"/>
          </p:cNvSpPr>
          <p:nvPr>
            <p:ph type="sldNum" sz="quarter" idx="12"/>
          </p:nvPr>
        </p:nvSpPr>
        <p:spPr/>
        <p:txBody>
          <a:bodyPr/>
          <a:lstStyle>
            <a:lvl1pPr>
              <a:defRPr/>
            </a:lvl1pPr>
          </a:lstStyle>
          <a:p>
            <a:fld id="{B4194318-C669-4280-BF30-E4DA73C59407}" type="slidenum">
              <a:rPr lang="en-US"/>
              <a:pPr/>
              <a:t>‹Nº›</a:t>
            </a:fld>
            <a:endParaRPr lang="en-US"/>
          </a:p>
        </p:txBody>
      </p:sp>
    </p:spTree>
    <p:extLst>
      <p:ext uri="{BB962C8B-B14F-4D97-AF65-F5344CB8AC3E}">
        <p14:creationId xmlns:p14="http://schemas.microsoft.com/office/powerpoint/2010/main" val="304560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ángulo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6" name="Rectángulo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7" name="Rectángulo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 name="Título 1"/>
          <p:cNvSpPr>
            <a:spLocks noGrp="1"/>
          </p:cNvSpPr>
          <p:nvPr>
            <p:ph type="title"/>
          </p:nvPr>
        </p:nvSpPr>
        <p:spPr>
          <a:xfrm>
            <a:off x="914400" y="4900550"/>
            <a:ext cx="7315200" cy="522288"/>
          </a:xfrm>
        </p:spPr>
        <p:txBody>
          <a:bodyPr anchor="ctr">
            <a:noAutofit/>
          </a:bodyPr>
          <a:lstStyle>
            <a:lvl1pPr algn="l">
              <a:buNone/>
              <a:defRPr sz="2800" b="0"/>
            </a:lvl1pPr>
          </a:lstStyle>
          <a:p>
            <a:r>
              <a:rPr lang="es-ES_tradnl"/>
              <a:t>Clic para editar título</a:t>
            </a:r>
            <a:endParaRPr lang="en-US"/>
          </a:p>
        </p:txBody>
      </p:sp>
      <p:sp>
        <p:nvSpPr>
          <p:cNvPr id="4" name="Marcador de tex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s-ES_tradnl"/>
              <a:t>Haga clic para modificar el estilo de texto del patrón</a:t>
            </a:r>
          </a:p>
        </p:txBody>
      </p:sp>
      <p:sp>
        <p:nvSpPr>
          <p:cNvPr id="3" name="Marcador de posición de imagen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s-ES_tradnl" noProof="0"/>
              <a:t>Haga clic en el icono para agregar una imagen</a:t>
            </a:r>
            <a:endParaRPr lang="en-US" noProof="0" dirty="0"/>
          </a:p>
        </p:txBody>
      </p:sp>
      <p:sp>
        <p:nvSpPr>
          <p:cNvPr id="8" name="Marcador de fecha 4"/>
          <p:cNvSpPr>
            <a:spLocks noGrp="1"/>
          </p:cNvSpPr>
          <p:nvPr>
            <p:ph type="dt" sz="half" idx="10"/>
          </p:nvPr>
        </p:nvSpPr>
        <p:spPr/>
        <p:txBody>
          <a:bodyPr/>
          <a:lstStyle>
            <a:lvl1pPr>
              <a:defRPr/>
            </a:lvl1pPr>
          </a:lstStyle>
          <a:p>
            <a:fld id="{0C81EA90-BB96-4910-B274-9A42AA39D139}" type="datetime1">
              <a:rPr lang="es-ES_tradnl"/>
              <a:pPr/>
              <a:t>08/04/2025</a:t>
            </a:fld>
            <a:endParaRPr lang="en-US"/>
          </a:p>
        </p:txBody>
      </p:sp>
      <p:sp>
        <p:nvSpPr>
          <p:cNvPr id="9" name="Marcador de pie de página 5"/>
          <p:cNvSpPr>
            <a:spLocks noGrp="1"/>
          </p:cNvSpPr>
          <p:nvPr>
            <p:ph type="ftr" sz="quarter" idx="11"/>
          </p:nvPr>
        </p:nvSpPr>
        <p:spPr>
          <a:xfrm>
            <a:off x="914400" y="6172200"/>
            <a:ext cx="3886200" cy="457200"/>
          </a:xfrm>
        </p:spPr>
        <p:txBody>
          <a:bodyPr/>
          <a:lstStyle>
            <a:lvl1pPr>
              <a:defRPr/>
            </a:lvl1pPr>
          </a:lstStyle>
          <a:p>
            <a:endParaRPr lang="en-US"/>
          </a:p>
        </p:txBody>
      </p:sp>
      <p:sp>
        <p:nvSpPr>
          <p:cNvPr id="10" name="Marcador de número de diapositiva 6"/>
          <p:cNvSpPr>
            <a:spLocks noGrp="1"/>
          </p:cNvSpPr>
          <p:nvPr>
            <p:ph type="sldNum" sz="quarter" idx="12"/>
          </p:nvPr>
        </p:nvSpPr>
        <p:spPr>
          <a:xfrm>
            <a:off x="146050" y="6208713"/>
            <a:ext cx="457200" cy="457200"/>
          </a:xfrm>
        </p:spPr>
        <p:txBody>
          <a:bodyPr/>
          <a:lstStyle>
            <a:lvl1pPr>
              <a:defRPr/>
            </a:lvl1pPr>
          </a:lstStyle>
          <a:p>
            <a:fld id="{C850D03E-3A8C-4AA3-95C0-9870D5203D19}" type="slidenum">
              <a:rPr lang="en-US"/>
              <a:pPr/>
              <a:t>‹Nº›</a:t>
            </a:fld>
            <a:endParaRPr lang="en-US"/>
          </a:p>
        </p:txBody>
      </p:sp>
    </p:spTree>
    <p:extLst>
      <p:ext uri="{BB962C8B-B14F-4D97-AF65-F5344CB8AC3E}">
        <p14:creationId xmlns:p14="http://schemas.microsoft.com/office/powerpoint/2010/main" val="3049170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13"/>
          <p:cNvSpPr>
            <a:spLocks noGrp="1"/>
          </p:cNvSpPr>
          <p:nvPr>
            <p:ph type="dt" sz="half" idx="10"/>
          </p:nvPr>
        </p:nvSpPr>
        <p:spPr/>
        <p:txBody>
          <a:bodyPr/>
          <a:lstStyle>
            <a:lvl1pPr>
              <a:defRPr/>
            </a:lvl1pPr>
          </a:lstStyle>
          <a:p>
            <a:fld id="{9B2A7FA8-6BD5-42E3-878D-62CE73E15427}" type="datetime1">
              <a:rPr lang="es-ES_tradnl"/>
              <a:pPr/>
              <a:t>08/04/2025</a:t>
            </a:fld>
            <a:endParaRPr lang="en-US"/>
          </a:p>
        </p:txBody>
      </p:sp>
      <p:sp>
        <p:nvSpPr>
          <p:cNvPr id="5" name="Marcador de pie de página 2"/>
          <p:cNvSpPr>
            <a:spLocks noGrp="1"/>
          </p:cNvSpPr>
          <p:nvPr>
            <p:ph type="ftr" sz="quarter" idx="11"/>
          </p:nvPr>
        </p:nvSpPr>
        <p:spPr/>
        <p:txBody>
          <a:bodyPr/>
          <a:lstStyle>
            <a:lvl1pPr>
              <a:defRPr/>
            </a:lvl1pPr>
          </a:lstStyle>
          <a:p>
            <a:endParaRPr lang="en-US"/>
          </a:p>
        </p:txBody>
      </p:sp>
      <p:sp>
        <p:nvSpPr>
          <p:cNvPr id="6" name="Marcador de número de diapositiva 22"/>
          <p:cNvSpPr>
            <a:spLocks noGrp="1"/>
          </p:cNvSpPr>
          <p:nvPr>
            <p:ph type="sldNum" sz="quarter" idx="12"/>
          </p:nvPr>
        </p:nvSpPr>
        <p:spPr/>
        <p:txBody>
          <a:bodyPr/>
          <a:lstStyle>
            <a:lvl1pPr>
              <a:defRPr/>
            </a:lvl1pPr>
          </a:lstStyle>
          <a:p>
            <a:fld id="{729670FB-2416-42E4-ACD8-0B4101042A85}" type="slidenum">
              <a:rPr lang="en-US"/>
              <a:pPr/>
              <a:t>‹Nº›</a:t>
            </a:fld>
            <a:endParaRPr lang="en-US"/>
          </a:p>
        </p:txBody>
      </p:sp>
    </p:spTree>
    <p:extLst>
      <p:ext uri="{BB962C8B-B14F-4D97-AF65-F5344CB8AC3E}">
        <p14:creationId xmlns:p14="http://schemas.microsoft.com/office/powerpoint/2010/main" val="1205193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11680" cy="5851525"/>
          </a:xfrm>
        </p:spPr>
        <p:txBody>
          <a:bodyPr vert="eaVert"/>
          <a:lstStyle/>
          <a:p>
            <a:r>
              <a:rPr lang="es-ES_tradnl"/>
              <a:t>Clic para editar título</a:t>
            </a:r>
            <a:endParaRPr lang="en-US"/>
          </a:p>
        </p:txBody>
      </p:sp>
      <p:sp>
        <p:nvSpPr>
          <p:cNvPr id="3" name="Marcador de texto vertical 2"/>
          <p:cNvSpPr>
            <a:spLocks noGrp="1"/>
          </p:cNvSpPr>
          <p:nvPr>
            <p:ph type="body" orient="vert" idx="1"/>
          </p:nvPr>
        </p:nvSpPr>
        <p:spPr>
          <a:xfrm>
            <a:off x="914400" y="274640"/>
            <a:ext cx="55626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13"/>
          <p:cNvSpPr>
            <a:spLocks noGrp="1"/>
          </p:cNvSpPr>
          <p:nvPr>
            <p:ph type="dt" sz="half" idx="10"/>
          </p:nvPr>
        </p:nvSpPr>
        <p:spPr/>
        <p:txBody>
          <a:bodyPr/>
          <a:lstStyle>
            <a:lvl1pPr>
              <a:defRPr/>
            </a:lvl1pPr>
          </a:lstStyle>
          <a:p>
            <a:fld id="{6D82B138-09B6-4723-94D8-7F621A88764E}" type="datetime1">
              <a:rPr lang="es-ES_tradnl"/>
              <a:pPr/>
              <a:t>08/04/2025</a:t>
            </a:fld>
            <a:endParaRPr lang="en-US"/>
          </a:p>
        </p:txBody>
      </p:sp>
      <p:sp>
        <p:nvSpPr>
          <p:cNvPr id="5" name="Marcador de pie de página 2"/>
          <p:cNvSpPr>
            <a:spLocks noGrp="1"/>
          </p:cNvSpPr>
          <p:nvPr>
            <p:ph type="ftr" sz="quarter" idx="11"/>
          </p:nvPr>
        </p:nvSpPr>
        <p:spPr/>
        <p:txBody>
          <a:bodyPr/>
          <a:lstStyle>
            <a:lvl1pPr>
              <a:defRPr/>
            </a:lvl1pPr>
          </a:lstStyle>
          <a:p>
            <a:endParaRPr lang="en-US"/>
          </a:p>
        </p:txBody>
      </p:sp>
      <p:sp>
        <p:nvSpPr>
          <p:cNvPr id="6" name="Marcador de número de diapositiva 22"/>
          <p:cNvSpPr>
            <a:spLocks noGrp="1"/>
          </p:cNvSpPr>
          <p:nvPr>
            <p:ph type="sldNum" sz="quarter" idx="12"/>
          </p:nvPr>
        </p:nvSpPr>
        <p:spPr/>
        <p:txBody>
          <a:bodyPr/>
          <a:lstStyle>
            <a:lvl1pPr>
              <a:defRPr/>
            </a:lvl1pPr>
          </a:lstStyle>
          <a:p>
            <a:fld id="{D6B25258-2D44-424C-83F6-2A8E0647BF23}" type="slidenum">
              <a:rPr lang="en-US"/>
              <a:pPr/>
              <a:t>‹Nº›</a:t>
            </a:fld>
            <a:endParaRPr lang="en-US"/>
          </a:p>
        </p:txBody>
      </p:sp>
    </p:spTree>
    <p:extLst>
      <p:ext uri="{BB962C8B-B14F-4D97-AF65-F5344CB8AC3E}">
        <p14:creationId xmlns:p14="http://schemas.microsoft.com/office/powerpoint/2010/main" val="272428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2EF8B372-5A6C-48F4-BEF1-1F1241D97BC4}" type="datetimeFigureOut">
              <a:rPr lang="es-ES"/>
              <a:pPr>
                <a:defRPr/>
              </a:pPr>
              <a:t>08/04/2025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A2FA892-5A64-4E9C-87FD-9F4092BA999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626543C6-E899-4A7A-8791-C2FA382746C6}" type="datetimeFigureOut">
              <a:rPr lang="es-ES"/>
              <a:pPr>
                <a:defRPr/>
              </a:pPr>
              <a:t>08/04/2025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91A6F0B-46C1-4D26-A577-E8EF6DB6250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B1D70C25-4DA0-4D89-BFC2-B3DA6E581EDD}" type="datetimeFigureOut">
              <a:rPr lang="es-ES"/>
              <a:pPr>
                <a:defRPr/>
              </a:pPr>
              <a:t>08/04/2025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4F866AF-F95F-4852-9A4F-18C9B9F2F2E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B9B513A-2C10-42DC-BD3A-EEEED942DDB6}" type="datetimeFigureOut">
              <a:rPr lang="es-ES"/>
              <a:pPr>
                <a:defRPr/>
              </a:pPr>
              <a:t>08/04/2025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83CBE6C-D9BE-4BD5-A212-981320D504E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49993C-B436-40E0-985B-CB6B22525446}" type="datetimeFigureOut">
              <a:rPr lang="es-ES"/>
              <a:pPr>
                <a:defRPr/>
              </a:pPr>
              <a:t>08/04/2025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4807D13-6189-48FD-B11A-9B6323C445A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5E123A0-6907-47DA-9004-22A085261548}" type="datetimeFigureOut">
              <a:rPr lang="es-ES"/>
              <a:pPr>
                <a:defRPr/>
              </a:pPr>
              <a:t>08/04/2025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F5118B6-A156-42E8-9978-9DEF4340713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C65682F-C6EA-4A9F-B601-01AE2B8E7428}" type="datetimeFigureOut">
              <a:rPr lang="es-ES"/>
              <a:pPr>
                <a:defRPr/>
              </a:pPr>
              <a:t>08/04/2025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D2566CE-D816-4627-9973-1E6B76F6D91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24120-89A1-451E-8D61-F9BDB1AEBD49}" type="datetime1">
              <a:rPr lang="es-ES" smtClean="0"/>
              <a:pPr/>
              <a:t>08/04/2025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Proyecto CSIC I+D "Lengua y prensa en el Uruguay del siglo XIX"</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662092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ángu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useBgFill="1">
        <p:nvSpPr>
          <p:cNvPr id="8" name="Rectángulo redondeado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1028" name="Marcador de título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s-ES_tradnl"/>
              <a:t>Clic para editar título</a:t>
            </a:r>
            <a:endParaRPr lang="en-US"/>
          </a:p>
        </p:txBody>
      </p:sp>
      <p:sp>
        <p:nvSpPr>
          <p:cNvPr id="1029" name="Marcador de texto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14" name="Marcador de fecha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Perpetua" charset="0"/>
              </a:defRPr>
            </a:lvl1pPr>
          </a:lstStyle>
          <a:p>
            <a:fld id="{90FCD82F-3731-4DD8-AA22-FFEF3AAAA303}" type="datetime1">
              <a:rPr lang="es-ES_tradnl"/>
              <a:pPr/>
              <a:t>08/04/2025</a:t>
            </a:fld>
            <a:endParaRPr lang="en-US"/>
          </a:p>
        </p:txBody>
      </p:sp>
      <p:sp>
        <p:nvSpPr>
          <p:cNvPr id="3" name="Marcador de pie de página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charset="0"/>
              </a:defRPr>
            </a:lvl1pPr>
          </a:lstStyle>
          <a:p>
            <a:endParaRPr lang="en-US"/>
          </a:p>
        </p:txBody>
      </p:sp>
      <p:sp>
        <p:nvSpPr>
          <p:cNvPr id="23" name="Marcador de número de diapositiva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charset="0"/>
              </a:defRPr>
            </a:lvl1pPr>
          </a:lstStyle>
          <a:p>
            <a:fld id="{CE7EB41D-2E8B-4956-A95C-0770D8F6AD98}" type="slidenum">
              <a:rPr lang="en-US"/>
              <a:pPr/>
              <a:t>‹Nº›</a:t>
            </a:fld>
            <a:endParaRPr lang="en-US"/>
          </a:p>
        </p:txBody>
      </p:sp>
    </p:spTree>
    <p:extLst>
      <p:ext uri="{BB962C8B-B14F-4D97-AF65-F5344CB8AC3E}">
        <p14:creationId xmlns:p14="http://schemas.microsoft.com/office/powerpoint/2010/main" val="2845690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p:titleStyle>
    <p:bodyStyle>
      <a:lvl1pPr marL="273050" indent="-273050" algn="l" rtl="0" eaLnBrk="0" fontAlgn="base" hangingPunct="0">
        <a:spcBef>
          <a:spcPts val="575"/>
        </a:spcBef>
        <a:spcAft>
          <a:spcPct val="0"/>
        </a:spcAft>
        <a:buClr>
          <a:schemeClr val="accent1"/>
        </a:buClr>
        <a:buSzPct val="85000"/>
        <a:buFont typeface="Wingdings 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periodicas.edu.u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rtlCol="0">
            <a:normAutofit fontScale="90000"/>
          </a:bodyPr>
          <a:lstStyle/>
          <a:p>
            <a:pPr fontAlgn="auto">
              <a:spcAft>
                <a:spcPts val="0"/>
              </a:spcAft>
              <a:defRPr/>
            </a:pPr>
            <a:br>
              <a:rPr lang="es-ES" sz="4000" b="1" dirty="0"/>
            </a:br>
            <a:r>
              <a:rPr lang="es-ES" sz="4000" dirty="0"/>
              <a:t> </a:t>
            </a:r>
            <a:br>
              <a:rPr lang="es-ES" dirty="0"/>
            </a:br>
            <a:endParaRPr lang="es-ES" dirty="0"/>
          </a:p>
        </p:txBody>
      </p:sp>
      <p:sp>
        <p:nvSpPr>
          <p:cNvPr id="3" name="2 Subtítulo"/>
          <p:cNvSpPr>
            <a:spLocks noGrp="1"/>
          </p:cNvSpPr>
          <p:nvPr>
            <p:ph type="subTitle" idx="1"/>
          </p:nvPr>
        </p:nvSpPr>
        <p:spPr>
          <a:xfrm>
            <a:off x="928688" y="980728"/>
            <a:ext cx="7786687" cy="3672408"/>
          </a:xfrm>
        </p:spPr>
        <p:txBody>
          <a:bodyPr rtlCol="0">
            <a:normAutofit lnSpcReduction="10000"/>
          </a:bodyPr>
          <a:lstStyle/>
          <a:p>
            <a:pPr algn="r" fontAlgn="auto">
              <a:spcAft>
                <a:spcPts val="0"/>
              </a:spcAft>
              <a:defRPr/>
            </a:pPr>
            <a:r>
              <a:rPr lang="es-MX" sz="1800" kern="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lang="es-EC"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r" fontAlgn="auto">
              <a:spcAft>
                <a:spcPts val="0"/>
              </a:spcAft>
              <a:defRPr/>
            </a:pPr>
            <a:r>
              <a:rPr lang="es-ES" b="1" dirty="0"/>
              <a:t>Taller de investigación</a:t>
            </a:r>
          </a:p>
          <a:p>
            <a:pPr algn="r" fontAlgn="auto">
              <a:spcAft>
                <a:spcPts val="0"/>
              </a:spcAft>
              <a:defRPr/>
            </a:pPr>
            <a:r>
              <a:rPr lang="es-ES" b="1" dirty="0"/>
              <a:t> “Historia y presente del paisaje lingüístico y la migración en Montevideo”</a:t>
            </a:r>
          </a:p>
          <a:p>
            <a:pPr algn="r" fontAlgn="auto">
              <a:spcAft>
                <a:spcPts val="0"/>
              </a:spcAft>
              <a:defRPr/>
            </a:pPr>
            <a:endParaRPr lang="es-ES" b="1" dirty="0"/>
          </a:p>
          <a:p>
            <a:pPr algn="r" fontAlgn="auto">
              <a:spcAft>
                <a:spcPts val="0"/>
              </a:spcAft>
              <a:defRPr/>
            </a:pPr>
            <a:endParaRPr lang="es-ES" b="1" dirty="0"/>
          </a:p>
          <a:p>
            <a:pPr algn="r" fontAlgn="auto">
              <a:spcAft>
                <a:spcPts val="0"/>
              </a:spcAft>
              <a:defRPr/>
            </a:pPr>
            <a:r>
              <a:rPr lang="es-ES" b="1" dirty="0"/>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rtlCol="0">
            <a:normAutofit fontScale="90000"/>
          </a:bodyPr>
          <a:lstStyle/>
          <a:p>
            <a:pPr fontAlgn="auto">
              <a:spcAft>
                <a:spcPts val="0"/>
              </a:spcAft>
              <a:defRPr/>
            </a:pPr>
            <a:r>
              <a:rPr lang="es-ES" dirty="0"/>
              <a:t>Estudios sobre la influencia </a:t>
            </a:r>
            <a:br>
              <a:rPr lang="es-ES" dirty="0"/>
            </a:br>
            <a:r>
              <a:rPr lang="es-ES" dirty="0"/>
              <a:t>de la lengua italiana</a:t>
            </a:r>
          </a:p>
        </p:txBody>
      </p:sp>
      <p:sp>
        <p:nvSpPr>
          <p:cNvPr id="3" name="2 Marcador de contenido"/>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s-ES_tradnl" dirty="0"/>
              <a:t>	</a:t>
            </a:r>
            <a:r>
              <a:rPr lang="es-ES_tradnl" dirty="0" err="1"/>
              <a:t>Cancellier</a:t>
            </a:r>
            <a:r>
              <a:rPr lang="es-ES_tradnl" dirty="0"/>
              <a:t>, </a:t>
            </a:r>
            <a:r>
              <a:rPr lang="es-ES_tradnl" dirty="0" err="1"/>
              <a:t>Antonella</a:t>
            </a:r>
            <a:r>
              <a:rPr lang="es-ES_tradnl" dirty="0"/>
              <a:t> (2001 ). </a:t>
            </a:r>
            <a:r>
              <a:rPr lang="es-ES_tradnl" i="1" dirty="0"/>
              <a:t>Italiano e </a:t>
            </a:r>
            <a:r>
              <a:rPr lang="es-ES_tradnl" i="1" dirty="0" err="1"/>
              <a:t>spagnolo</a:t>
            </a:r>
            <a:r>
              <a:rPr lang="es-ES_tradnl" i="1" dirty="0"/>
              <a:t> a </a:t>
            </a:r>
            <a:r>
              <a:rPr lang="es-ES_tradnl" i="1" dirty="0" err="1"/>
              <a:t>contattonelRio</a:t>
            </a:r>
            <a:r>
              <a:rPr lang="es-ES_tradnl" i="1" dirty="0"/>
              <a:t> de la Plata. I </a:t>
            </a:r>
            <a:r>
              <a:rPr lang="es-ES_tradnl" i="1" dirty="0" err="1"/>
              <a:t>fenomeni</a:t>
            </a:r>
            <a:r>
              <a:rPr lang="es-ES_tradnl" i="1" dirty="0"/>
              <a:t> del “cocoliche” e del “lunfardo”</a:t>
            </a:r>
            <a:r>
              <a:rPr lang="es-ES_tradnl" dirty="0"/>
              <a:t>. </a:t>
            </a:r>
            <a:r>
              <a:rPr lang="es-ES_tradnl" dirty="0" err="1"/>
              <a:t>AssociazioneIspanistiItaliani</a:t>
            </a:r>
            <a:r>
              <a:rPr lang="es-ES_tradnl" dirty="0"/>
              <a:t>, </a:t>
            </a:r>
            <a:r>
              <a:rPr lang="es-ES_tradnl" dirty="0" err="1"/>
              <a:t>Atti</a:t>
            </a:r>
            <a:r>
              <a:rPr lang="es-ES_tradnl" dirty="0"/>
              <a:t> del </a:t>
            </a:r>
            <a:r>
              <a:rPr lang="es-ES_tradnl" dirty="0" err="1"/>
              <a:t>Convegno</a:t>
            </a:r>
            <a:r>
              <a:rPr lang="es-ES_tradnl" dirty="0"/>
              <a:t> di Roma, 16-18 </a:t>
            </a:r>
            <a:r>
              <a:rPr lang="es-ES_tradnl" dirty="0" err="1"/>
              <a:t>settembre</a:t>
            </a:r>
            <a:r>
              <a:rPr lang="es-ES_tradnl" dirty="0"/>
              <a:t> 1999. II. </a:t>
            </a:r>
            <a:r>
              <a:rPr lang="es-ES_tradnl" i="1" dirty="0"/>
              <a:t>Italiano e </a:t>
            </a:r>
            <a:r>
              <a:rPr lang="es-ES_tradnl" i="1" dirty="0" err="1"/>
              <a:t>spagnolo</a:t>
            </a:r>
            <a:r>
              <a:rPr lang="es-ES_tradnl" i="1" dirty="0"/>
              <a:t> a </a:t>
            </a:r>
            <a:r>
              <a:rPr lang="es-ES_tradnl" i="1" dirty="0" err="1"/>
              <a:t>contatto</a:t>
            </a:r>
            <a:r>
              <a:rPr lang="es-ES_tradnl" dirty="0"/>
              <a:t> (a cura di A. C. e Renata </a:t>
            </a:r>
            <a:r>
              <a:rPr lang="es-ES_tradnl" dirty="0" err="1"/>
              <a:t>Londero</a:t>
            </a:r>
            <a:r>
              <a:rPr lang="es-ES_tradnl" dirty="0"/>
              <a:t>). </a:t>
            </a:r>
            <a:r>
              <a:rPr lang="es-ES_tradnl" dirty="0" err="1"/>
              <a:t>Padova</a:t>
            </a:r>
            <a:r>
              <a:rPr lang="es-ES_tradnl" dirty="0"/>
              <a:t>: </a:t>
            </a:r>
            <a:r>
              <a:rPr lang="es-ES_tradnl" dirty="0" err="1"/>
              <a:t>Unipress</a:t>
            </a:r>
            <a:r>
              <a:rPr lang="es-ES_tradnl" dirty="0"/>
              <a:t>, pp. 69-84.</a:t>
            </a:r>
          </a:p>
          <a:p>
            <a:pPr fontAlgn="auto">
              <a:spcAft>
                <a:spcPts val="0"/>
              </a:spcAft>
              <a:buFont typeface="Arial" pitchFamily="34" charset="0"/>
              <a:buNone/>
              <a:defRPr/>
            </a:pPr>
            <a:endParaRPr lang="es-ES" dirty="0"/>
          </a:p>
          <a:p>
            <a:pPr fontAlgn="auto">
              <a:spcAft>
                <a:spcPts val="0"/>
              </a:spcAft>
              <a:buFont typeface="Arial" pitchFamily="34" charset="0"/>
              <a:buNone/>
              <a:defRPr/>
            </a:pPr>
            <a:r>
              <a:rPr lang="es-ES_tradnl" dirty="0"/>
              <a:t>	</a:t>
            </a:r>
            <a:r>
              <a:rPr lang="es-ES_tradnl" dirty="0" err="1"/>
              <a:t>Cancellier</a:t>
            </a:r>
            <a:r>
              <a:rPr lang="es-ES_tradnl" dirty="0"/>
              <a:t>, </a:t>
            </a:r>
            <a:r>
              <a:rPr lang="es-ES_tradnl" dirty="0" err="1"/>
              <a:t>Antonella</a:t>
            </a:r>
            <a:r>
              <a:rPr lang="es-ES_tradnl" dirty="0"/>
              <a:t> (1996). </a:t>
            </a:r>
            <a:r>
              <a:rPr lang="es-ES_tradnl" i="1" dirty="0"/>
              <a:t>Lenguas en contacto: italiano y español en el Río de la Plata</a:t>
            </a:r>
            <a:r>
              <a:rPr lang="es-ES_tradnl" dirty="0"/>
              <a:t>. </a:t>
            </a:r>
            <a:r>
              <a:rPr lang="es-ES_tradnl" dirty="0" err="1"/>
              <a:t>Padova</a:t>
            </a:r>
            <a:r>
              <a:rPr lang="es-ES_tradnl" dirty="0"/>
              <a:t>: </a:t>
            </a:r>
            <a:r>
              <a:rPr lang="es-ES_tradnl" dirty="0" err="1"/>
              <a:t>Unipress</a:t>
            </a:r>
            <a:r>
              <a:rPr lang="es-ES_tradnl" dirty="0"/>
              <a:t>.</a:t>
            </a:r>
          </a:p>
          <a:p>
            <a:pPr fontAlgn="auto">
              <a:spcAft>
                <a:spcPts val="0"/>
              </a:spcAft>
              <a:buFont typeface="Arial" pitchFamily="34" charset="0"/>
              <a:buNone/>
              <a:defRPr/>
            </a:pPr>
            <a:endParaRPr lang="es-ES_tradnl" dirty="0"/>
          </a:p>
          <a:p>
            <a:pPr fontAlgn="auto">
              <a:spcAft>
                <a:spcPts val="0"/>
              </a:spcAft>
              <a:buFont typeface="Arial" pitchFamily="34" charset="0"/>
              <a:buNone/>
              <a:defRPr/>
            </a:pPr>
            <a:r>
              <a:rPr lang="es-ES_tradnl" dirty="0"/>
              <a:t>	Meo </a:t>
            </a:r>
            <a:r>
              <a:rPr lang="es-ES_tradnl" dirty="0" err="1"/>
              <a:t>Zilio</a:t>
            </a:r>
            <a:r>
              <a:rPr lang="es-ES_tradnl" dirty="0"/>
              <a:t>, Giovanni (1989). </a:t>
            </a:r>
            <a:r>
              <a:rPr lang="es-ES_tradnl" i="1" dirty="0"/>
              <a:t>Estudios Hispanoamericanos. Tomo I. Temas lingüísticos. </a:t>
            </a:r>
            <a:r>
              <a:rPr lang="es-ES_tradnl" dirty="0"/>
              <a:t>Roma: </a:t>
            </a:r>
            <a:r>
              <a:rPr lang="es-ES_tradnl" dirty="0" err="1"/>
              <a:t>Bulzoni</a:t>
            </a:r>
            <a:r>
              <a:rPr lang="es-ES_tradnl" dirty="0"/>
              <a:t> </a:t>
            </a:r>
            <a:r>
              <a:rPr lang="es-ES_tradnl" dirty="0" err="1"/>
              <a:t>Editore</a:t>
            </a:r>
            <a:r>
              <a:rPr lang="es-ES_tradnl" dirty="0"/>
              <a:t>. </a:t>
            </a:r>
          </a:p>
          <a:p>
            <a:pPr fontAlgn="auto">
              <a:spcAft>
                <a:spcPts val="0"/>
              </a:spcAft>
              <a:buFont typeface="Arial" pitchFamily="34" charset="0"/>
              <a:buNone/>
              <a:defRPr/>
            </a:pPr>
            <a:endParaRPr lang="es-ES_tradnl" dirty="0"/>
          </a:p>
          <a:p>
            <a:pPr fontAlgn="auto">
              <a:spcAft>
                <a:spcPts val="0"/>
              </a:spcAft>
              <a:buFont typeface="Arial" pitchFamily="34" charset="0"/>
              <a:buNone/>
              <a:defRPr/>
            </a:pPr>
            <a:r>
              <a:rPr lang="es-ES_tradnl" dirty="0"/>
              <a:t>	</a:t>
            </a:r>
            <a:r>
              <a:rPr lang="es-ES_tradnl" dirty="0" err="1"/>
              <a:t>Zannier</a:t>
            </a:r>
            <a:r>
              <a:rPr lang="es-ES_tradnl" dirty="0"/>
              <a:t>, Guido (1966). </a:t>
            </a:r>
            <a:r>
              <a:rPr lang="es-ES_tradnl" i="1" dirty="0"/>
              <a:t>Influenza </a:t>
            </a:r>
            <a:r>
              <a:rPr lang="es-ES_tradnl" i="1" dirty="0" err="1"/>
              <a:t>dell´italianosullalinguascritta</a:t>
            </a:r>
            <a:r>
              <a:rPr lang="es-ES_tradnl" i="1" dirty="0"/>
              <a:t> rioplatense. Primo período: 1810-1852.</a:t>
            </a:r>
            <a:r>
              <a:rPr lang="es-ES_tradnl" dirty="0"/>
              <a:t>Montevideo: Editorial Lena &amp; Cía.</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r>
              <a:rPr lang="es-ES" sz="2800"/>
              <a:t>Investigaciones de archivo:</a:t>
            </a:r>
            <a:br>
              <a:rPr lang="es-ES" sz="2800"/>
            </a:br>
            <a:r>
              <a:rPr lang="es-ES" sz="2800"/>
              <a:t>Legajo 94, 1892. Tacuarembó M no. 2. </a:t>
            </a:r>
          </a:p>
        </p:txBody>
      </p:sp>
      <p:pic>
        <p:nvPicPr>
          <p:cNvPr id="29698" name="Picture 2"/>
          <p:cNvPicPr>
            <a:picLocks noGrp="1" noChangeAspect="1" noChangeArrowheads="1"/>
          </p:cNvPicPr>
          <p:nvPr>
            <p:ph idx="1"/>
          </p:nvPr>
        </p:nvPicPr>
        <p:blipFill>
          <a:blip r:embed="rId2"/>
          <a:srcRect/>
          <a:stretch>
            <a:fillRect/>
          </a:stretch>
        </p:blipFill>
        <p:spPr>
          <a:xfrm>
            <a:off x="1857375" y="1600200"/>
            <a:ext cx="4929188"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p:txBody>
          <a:bodyPr/>
          <a:lstStyle/>
          <a:p>
            <a:r>
              <a:rPr lang="es-ES" sz="3200"/>
              <a:t>Investigaciones de archivo:</a:t>
            </a:r>
            <a:br>
              <a:rPr lang="es-ES" sz="3200"/>
            </a:br>
            <a:r>
              <a:rPr lang="es-ES" sz="3200"/>
              <a:t>Legajo 94, 1892. Tacuarembó R no. 7. </a:t>
            </a:r>
          </a:p>
        </p:txBody>
      </p:sp>
      <p:pic>
        <p:nvPicPr>
          <p:cNvPr id="30722" name="Picture 2"/>
          <p:cNvPicPr>
            <a:picLocks noGrp="1" noChangeAspect="1" noChangeArrowheads="1"/>
          </p:cNvPicPr>
          <p:nvPr>
            <p:ph idx="1"/>
          </p:nvPr>
        </p:nvPicPr>
        <p:blipFill>
          <a:blip r:embed="rId2"/>
          <a:srcRect/>
          <a:stretch>
            <a:fillRect/>
          </a:stretch>
        </p:blipFill>
        <p:spPr>
          <a:xfrm>
            <a:off x="2714625" y="1600200"/>
            <a:ext cx="4143375"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64A6D44-7583-3674-8CA7-334F5A9B26AE}"/>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C65C0DE8-1164-0E5C-586A-CDEFA9962A49}"/>
              </a:ext>
            </a:extLst>
          </p:cNvPr>
          <p:cNvSpPr>
            <a:spLocks noGrp="1"/>
          </p:cNvSpPr>
          <p:nvPr>
            <p:ph sz="half" idx="1"/>
          </p:nvPr>
        </p:nvSpPr>
        <p:spPr/>
        <p:txBody>
          <a:bodyPr/>
          <a:lstStyle/>
          <a:p>
            <a:r>
              <a:rPr lang="es-ES" dirty="0"/>
              <a:t>Barrios, Graciela. 2009. </a:t>
            </a:r>
            <a:r>
              <a:rPr lang="es-ES" i="1" dirty="0"/>
              <a:t>Etnicidad y lenguaje. La aculturación sociolingüística de los inmigrantes italianos residentes en Montevideo</a:t>
            </a:r>
            <a:r>
              <a:rPr lang="es-ES" dirty="0"/>
              <a:t>. Colección Vaz Ferreira. FHCE, </a:t>
            </a:r>
            <a:r>
              <a:rPr lang="es-ES" dirty="0" err="1"/>
              <a:t>UdelaR</a:t>
            </a:r>
            <a:endParaRPr lang="es-EC" dirty="0"/>
          </a:p>
        </p:txBody>
      </p:sp>
      <p:pic>
        <p:nvPicPr>
          <p:cNvPr id="8" name="Marcador de contenido 7">
            <a:extLst>
              <a:ext uri="{FF2B5EF4-FFF2-40B4-BE49-F238E27FC236}">
                <a16:creationId xmlns:a16="http://schemas.microsoft.com/office/drawing/2014/main" id="{66B330D6-D3B4-018C-4EFB-14A59553FC76}"/>
              </a:ext>
            </a:extLst>
          </p:cNvPr>
          <p:cNvPicPr>
            <a:picLocks noGrp="1" noChangeAspect="1"/>
          </p:cNvPicPr>
          <p:nvPr>
            <p:ph sz="half" idx="2"/>
          </p:nvPr>
        </p:nvPicPr>
        <p:blipFill>
          <a:blip r:embed="rId2"/>
          <a:stretch>
            <a:fillRect/>
          </a:stretch>
        </p:blipFill>
        <p:spPr>
          <a:xfrm>
            <a:off x="5548312" y="2367756"/>
            <a:ext cx="2238375" cy="2990850"/>
          </a:xfrm>
          <a:prstGeom prst="rect">
            <a:avLst/>
          </a:prstGeom>
        </p:spPr>
      </p:pic>
    </p:spTree>
    <p:extLst>
      <p:ext uri="{BB962C8B-B14F-4D97-AF65-F5344CB8AC3E}">
        <p14:creationId xmlns:p14="http://schemas.microsoft.com/office/powerpoint/2010/main" val="310461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F0CFA-6882-02A8-7784-E352492BF1C0}"/>
              </a:ext>
            </a:extLst>
          </p:cNvPr>
          <p:cNvSpPr>
            <a:spLocks noGrp="1"/>
          </p:cNvSpPr>
          <p:nvPr>
            <p:ph type="title"/>
          </p:nvPr>
        </p:nvSpPr>
        <p:spPr/>
        <p:txBody>
          <a:bodyPr/>
          <a:lstStyle/>
          <a:p>
            <a:endParaRPr lang="es-EC"/>
          </a:p>
        </p:txBody>
      </p:sp>
      <p:pic>
        <p:nvPicPr>
          <p:cNvPr id="5" name="Marcador de contenido 4">
            <a:extLst>
              <a:ext uri="{FF2B5EF4-FFF2-40B4-BE49-F238E27FC236}">
                <a16:creationId xmlns:a16="http://schemas.microsoft.com/office/drawing/2014/main" id="{CE5606DF-1799-0CB4-9BC4-1A80A177E618}"/>
              </a:ext>
            </a:extLst>
          </p:cNvPr>
          <p:cNvPicPr>
            <a:picLocks noGrp="1" noChangeAspect="1"/>
          </p:cNvPicPr>
          <p:nvPr>
            <p:ph sz="half" idx="1"/>
          </p:nvPr>
        </p:nvPicPr>
        <p:blipFill>
          <a:blip r:embed="rId2"/>
          <a:stretch>
            <a:fillRect/>
          </a:stretch>
        </p:blipFill>
        <p:spPr>
          <a:xfrm>
            <a:off x="1495425" y="2424906"/>
            <a:ext cx="1962150" cy="2876550"/>
          </a:xfrm>
          <a:prstGeom prst="rect">
            <a:avLst/>
          </a:prstGeom>
        </p:spPr>
      </p:pic>
      <p:pic>
        <p:nvPicPr>
          <p:cNvPr id="6" name="Marcador de contenido 5">
            <a:extLst>
              <a:ext uri="{FF2B5EF4-FFF2-40B4-BE49-F238E27FC236}">
                <a16:creationId xmlns:a16="http://schemas.microsoft.com/office/drawing/2014/main" id="{9156D4ED-18F0-4CF6-F56F-269EF9CF6F55}"/>
              </a:ext>
            </a:extLst>
          </p:cNvPr>
          <p:cNvPicPr>
            <a:picLocks noGrp="1" noChangeAspect="1"/>
          </p:cNvPicPr>
          <p:nvPr>
            <p:ph sz="half" idx="2"/>
          </p:nvPr>
        </p:nvPicPr>
        <p:blipFill>
          <a:blip r:embed="rId3"/>
          <a:stretch>
            <a:fillRect/>
          </a:stretch>
        </p:blipFill>
        <p:spPr>
          <a:xfrm>
            <a:off x="5526584" y="2317052"/>
            <a:ext cx="2121991" cy="2984404"/>
          </a:xfrm>
          <a:prstGeom prst="rect">
            <a:avLst/>
          </a:prstGeom>
        </p:spPr>
      </p:pic>
    </p:spTree>
    <p:extLst>
      <p:ext uri="{BB962C8B-B14F-4D97-AF65-F5344CB8AC3E}">
        <p14:creationId xmlns:p14="http://schemas.microsoft.com/office/powerpoint/2010/main" val="11767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92B23-9E28-EE8B-499A-6F5885BF7E8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35BA3E5-C8A7-2D6C-C1AC-9DDA889C7C43}"/>
              </a:ext>
            </a:extLst>
          </p:cNvPr>
          <p:cNvSpPr>
            <a:spLocks noGrp="1"/>
          </p:cNvSpPr>
          <p:nvPr>
            <p:ph sz="half" idx="1"/>
          </p:nvPr>
        </p:nvSpPr>
        <p:spPr/>
        <p:txBody>
          <a:bodyPr/>
          <a:lstStyle/>
          <a:p>
            <a:pPr>
              <a:lnSpc>
                <a:spcPct val="107000"/>
              </a:lnSpc>
              <a:spcAft>
                <a:spcPts val="800"/>
              </a:spcAft>
            </a:pPr>
            <a:r>
              <a:rPr lang="es-EC" sz="2800" kern="100" dirty="0" err="1">
                <a:effectLst/>
                <a:latin typeface="Calibri" panose="020F0502020204030204" pitchFamily="34" charset="0"/>
                <a:ea typeface="Calibri" panose="020F0502020204030204" pitchFamily="34" charset="0"/>
                <a:cs typeface="Times New Roman" panose="02020603050405020304" pitchFamily="18" charset="0"/>
              </a:rPr>
              <a:t>Canale</a:t>
            </a:r>
            <a:r>
              <a:rPr lang="es-EC" sz="2800" kern="100" dirty="0">
                <a:effectLst/>
                <a:latin typeface="Calibri" panose="020F0502020204030204" pitchFamily="34" charset="0"/>
                <a:ea typeface="Calibri" panose="020F0502020204030204" pitchFamily="34" charset="0"/>
                <a:cs typeface="Times New Roman" panose="02020603050405020304" pitchFamily="18" charset="0"/>
              </a:rPr>
              <a:t>, Germán. 2006</a:t>
            </a:r>
            <a:r>
              <a:rPr lang="es-EC" kern="100" dirty="0">
                <a:latin typeface="Calibri" panose="020F0502020204030204" pitchFamily="34" charset="0"/>
                <a:ea typeface="Calibri" panose="020F0502020204030204" pitchFamily="34" charset="0"/>
                <a:cs typeface="Times New Roman" panose="02020603050405020304" pitchFamily="18" charset="0"/>
              </a:rPr>
              <a:t>. </a:t>
            </a:r>
            <a:r>
              <a:rPr lang="es-EC" i="1" kern="100" dirty="0">
                <a:latin typeface="Calibri" panose="020F0502020204030204" pitchFamily="34" charset="0"/>
                <a:ea typeface="Calibri" panose="020F0502020204030204" pitchFamily="34" charset="0"/>
                <a:cs typeface="Times New Roman" panose="02020603050405020304" pitchFamily="18" charset="0"/>
              </a:rPr>
              <a:t>Construcción fonológica de personajes: el inmigrante italiano en Moneda Falsa, de Florencio Sánchez Uruguay </a:t>
            </a:r>
            <a:r>
              <a:rPr lang="es-EC" kern="100" dirty="0">
                <a:latin typeface="Calibri" panose="020F0502020204030204" pitchFamily="34" charset="0"/>
                <a:ea typeface="Calibri" panose="020F0502020204030204" pitchFamily="34" charset="0"/>
                <a:cs typeface="Times New Roman" panose="02020603050405020304" pitchFamily="18" charset="0"/>
              </a:rPr>
              <a:t>. En II </a:t>
            </a:r>
            <a:r>
              <a:rPr lang="es-EC" sz="2800" kern="100" dirty="0">
                <a:effectLst/>
                <a:latin typeface="Calibri" panose="020F0502020204030204" pitchFamily="34" charset="0"/>
                <a:ea typeface="Calibri" panose="020F0502020204030204" pitchFamily="34" charset="0"/>
                <a:cs typeface="Times New Roman" panose="02020603050405020304" pitchFamily="18" charset="0"/>
              </a:rPr>
              <a:t>Coloquio Internacional de Teatro, Montevideo, FHCE.</a:t>
            </a:r>
          </a:p>
          <a:p>
            <a:endParaRPr lang="es-EC" dirty="0"/>
          </a:p>
        </p:txBody>
      </p:sp>
      <p:sp>
        <p:nvSpPr>
          <p:cNvPr id="4" name="Marcador de contenido 3">
            <a:extLst>
              <a:ext uri="{FF2B5EF4-FFF2-40B4-BE49-F238E27FC236}">
                <a16:creationId xmlns:a16="http://schemas.microsoft.com/office/drawing/2014/main" id="{AAEB1529-7723-63BF-E9D1-28E7652C4FD1}"/>
              </a:ext>
            </a:extLst>
          </p:cNvPr>
          <p:cNvSpPr>
            <a:spLocks noGrp="1"/>
          </p:cNvSpPr>
          <p:nvPr>
            <p:ph sz="half" idx="2"/>
          </p:nvPr>
        </p:nvSpPr>
        <p:spPr/>
        <p:txBody>
          <a:bodyPr/>
          <a:lstStyle/>
          <a:p>
            <a:endParaRPr lang="es-EC"/>
          </a:p>
        </p:txBody>
      </p:sp>
    </p:spTree>
    <p:extLst>
      <p:ext uri="{BB962C8B-B14F-4D97-AF65-F5344CB8AC3E}">
        <p14:creationId xmlns:p14="http://schemas.microsoft.com/office/powerpoint/2010/main" val="424687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rtlCol="0">
            <a:normAutofit fontScale="90000"/>
          </a:bodyPr>
          <a:lstStyle/>
          <a:p>
            <a:pPr fontAlgn="auto">
              <a:spcAft>
                <a:spcPts val="0"/>
              </a:spcAft>
              <a:defRPr/>
            </a:pPr>
            <a:r>
              <a:rPr lang="es-ES" dirty="0"/>
              <a:t>Estudios sobre la influencia </a:t>
            </a:r>
            <a:br>
              <a:rPr lang="es-ES" dirty="0"/>
            </a:br>
            <a:r>
              <a:rPr lang="es-ES" dirty="0"/>
              <a:t>de la lengua francesa</a:t>
            </a:r>
          </a:p>
        </p:txBody>
      </p:sp>
      <p:sp>
        <p:nvSpPr>
          <p:cNvPr id="3" name="2 Marcador de contenido"/>
          <p:cNvSpPr>
            <a:spLocks noGrp="1"/>
          </p:cNvSpPr>
          <p:nvPr>
            <p:ph idx="1"/>
          </p:nvPr>
        </p:nvSpPr>
        <p:spPr/>
        <p:txBody>
          <a:bodyPr rtlCol="0">
            <a:normAutofit fontScale="32500" lnSpcReduction="20000"/>
          </a:bodyPr>
          <a:lstStyle/>
          <a:p>
            <a:pPr fontAlgn="auto">
              <a:spcAft>
                <a:spcPts val="0"/>
              </a:spcAft>
              <a:buFont typeface="Arial" pitchFamily="34" charset="0"/>
              <a:buNone/>
              <a:defRPr/>
            </a:pPr>
            <a:r>
              <a:rPr lang="en-US" dirty="0"/>
              <a:t>	</a:t>
            </a:r>
            <a:r>
              <a:rPr lang="es-ES" sz="6000" dirty="0"/>
              <a:t>Bianchi, Matilde. 1989. </a:t>
            </a:r>
            <a:r>
              <a:rPr lang="es-ES" sz="6000" i="1" dirty="0"/>
              <a:t>Voces francesas presentes en el habla uruguaya</a:t>
            </a:r>
            <a:r>
              <a:rPr lang="es-ES" sz="6000" dirty="0"/>
              <a:t>. Premio estímulo Concurso de la Academia Nacional de Letras: “Extranjerismos en el Uruguay”. Montevideo. Archivo de la Academia Nacional de Letras. Inédito.</a:t>
            </a:r>
          </a:p>
          <a:p>
            <a:pPr fontAlgn="auto">
              <a:spcAft>
                <a:spcPts val="0"/>
              </a:spcAft>
              <a:buFont typeface="Arial" pitchFamily="34" charset="0"/>
              <a:buNone/>
              <a:defRPr/>
            </a:pPr>
            <a:endParaRPr lang="es-ES" sz="6000" dirty="0"/>
          </a:p>
          <a:p>
            <a:pPr fontAlgn="auto">
              <a:spcAft>
                <a:spcPts val="0"/>
              </a:spcAft>
              <a:buFont typeface="Arial" pitchFamily="34" charset="0"/>
              <a:buNone/>
              <a:defRPr/>
            </a:pPr>
            <a:r>
              <a:rPr lang="en-US" sz="6000" dirty="0"/>
              <a:t>	</a:t>
            </a:r>
            <a:r>
              <a:rPr lang="en-US" sz="6000" dirty="0" err="1"/>
              <a:t>Cassano</a:t>
            </a:r>
            <a:r>
              <a:rPr lang="en-US" sz="6000" dirty="0"/>
              <a:t>, Paul V.  1972. "French influence on the Spanish of the River Plate". </a:t>
            </a:r>
            <a:r>
              <a:rPr lang="en-US" sz="6000" dirty="0" err="1"/>
              <a:t>Orbis</a:t>
            </a:r>
            <a:r>
              <a:rPr lang="en-US" sz="6000" dirty="0"/>
              <a:t>  21 (1972): 174-182. </a:t>
            </a:r>
          </a:p>
          <a:p>
            <a:pPr fontAlgn="auto">
              <a:spcAft>
                <a:spcPts val="0"/>
              </a:spcAft>
              <a:buFont typeface="Arial" pitchFamily="34" charset="0"/>
              <a:buNone/>
              <a:defRPr/>
            </a:pPr>
            <a:endParaRPr lang="es-ES" sz="6000" dirty="0"/>
          </a:p>
          <a:p>
            <a:pPr fontAlgn="auto">
              <a:spcAft>
                <a:spcPts val="0"/>
              </a:spcAft>
              <a:buFont typeface="Arial" pitchFamily="34" charset="0"/>
              <a:buNone/>
              <a:defRPr/>
            </a:pPr>
            <a:r>
              <a:rPr lang="es-ES" sz="6000" dirty="0"/>
              <a:t>	Hernández </a:t>
            </a:r>
            <a:r>
              <a:rPr lang="es-ES" sz="6000" dirty="0" err="1"/>
              <a:t>Penela</a:t>
            </a:r>
            <a:r>
              <a:rPr lang="es-ES" sz="6000" dirty="0"/>
              <a:t>, María Emilia. 1989. </a:t>
            </a:r>
            <a:r>
              <a:rPr lang="es-ES" sz="6000" i="1" dirty="0"/>
              <a:t>Galicismos</a:t>
            </a:r>
            <a:r>
              <a:rPr lang="es-ES" sz="6000" dirty="0"/>
              <a:t>. Montevideo: Archivo de la Academia Nacional de Letras. Inédito.</a:t>
            </a:r>
          </a:p>
          <a:p>
            <a:pPr fontAlgn="auto">
              <a:spcAft>
                <a:spcPts val="0"/>
              </a:spcAft>
              <a:buFont typeface="Arial" pitchFamily="34" charset="0"/>
              <a:buNone/>
              <a:defRPr/>
            </a:pPr>
            <a:endParaRPr lang="es-ES" sz="6000" dirty="0"/>
          </a:p>
          <a:p>
            <a:pPr fontAlgn="auto">
              <a:spcAft>
                <a:spcPts val="0"/>
              </a:spcAft>
              <a:buFont typeface="Arial" pitchFamily="34" charset="0"/>
              <a:buNone/>
              <a:defRPr/>
            </a:pPr>
            <a:r>
              <a:rPr lang="en-US" sz="6000" dirty="0"/>
              <a:t>	</a:t>
            </a:r>
            <a:r>
              <a:rPr lang="en-US" sz="6000" dirty="0" err="1"/>
              <a:t>Iriniz</a:t>
            </a:r>
            <a:r>
              <a:rPr lang="en-US" sz="6000" dirty="0"/>
              <a:t> </a:t>
            </a:r>
            <a:r>
              <a:rPr lang="en-US" sz="6000" dirty="0" err="1"/>
              <a:t>Casas</a:t>
            </a:r>
            <a:r>
              <a:rPr lang="en-US" sz="6000" dirty="0"/>
              <a:t>, Nelson. 1957. "</a:t>
            </a:r>
            <a:r>
              <a:rPr lang="en-US" sz="6000" dirty="0" err="1"/>
              <a:t>Gallizismen</a:t>
            </a:r>
            <a:r>
              <a:rPr lang="en-US" sz="6000" dirty="0"/>
              <a:t> in </a:t>
            </a:r>
            <a:r>
              <a:rPr lang="en-US" sz="6000" dirty="0" err="1"/>
              <a:t>der</a:t>
            </a:r>
            <a:r>
              <a:rPr lang="en-US" sz="6000" dirty="0"/>
              <a:t> </a:t>
            </a:r>
            <a:r>
              <a:rPr lang="en-US" sz="6000" dirty="0" err="1"/>
              <a:t>spanischen</a:t>
            </a:r>
            <a:r>
              <a:rPr lang="en-US" sz="6000" dirty="0"/>
              <a:t> </a:t>
            </a:r>
            <a:r>
              <a:rPr lang="en-US" sz="6000" dirty="0" err="1"/>
              <a:t>Sprache</a:t>
            </a:r>
            <a:r>
              <a:rPr lang="en-US" sz="6000" dirty="0"/>
              <a:t> </a:t>
            </a:r>
            <a:r>
              <a:rPr lang="en-US" sz="6000" dirty="0" err="1"/>
              <a:t>Uruguays</a:t>
            </a:r>
            <a:r>
              <a:rPr lang="en-US" sz="6000" dirty="0"/>
              <a:t>". </a:t>
            </a:r>
            <a:r>
              <a:rPr lang="es-ES" sz="6000" dirty="0"/>
              <a:t>Tesis de la </a:t>
            </a:r>
            <a:r>
              <a:rPr lang="es-ES" sz="6000" dirty="0" err="1"/>
              <a:t>Unviersidad</a:t>
            </a:r>
            <a:r>
              <a:rPr lang="es-ES" sz="6000" dirty="0"/>
              <a:t> de Viene. 1957.</a:t>
            </a:r>
          </a:p>
          <a:p>
            <a:pPr fontAlgn="auto">
              <a:spcAft>
                <a:spcPts val="0"/>
              </a:spcAft>
              <a:buFont typeface="Arial" pitchFamily="34" charset="0"/>
              <a:buNone/>
              <a:defRPr/>
            </a:pPr>
            <a:r>
              <a:rPr lang="es-ES" dirty="0"/>
              <a:t>  </a:t>
            </a:r>
          </a:p>
          <a:p>
            <a:pPr fontAlgn="auto">
              <a:spcAft>
                <a:spcPts val="0"/>
              </a:spcAft>
              <a:buFont typeface="Arial" pitchFamily="34" charset="0"/>
              <a:buNone/>
              <a:defRPr/>
            </a:pPr>
            <a:r>
              <a:rPr lang="es-ES" dirty="0"/>
              <a:t>	</a:t>
            </a:r>
          </a:p>
          <a:p>
            <a:pPr fontAlgn="auto">
              <a:spcAft>
                <a:spcPts val="0"/>
              </a:spcAft>
              <a:buFont typeface="Arial" pitchFamily="34" charset="0"/>
              <a:buChar char="•"/>
              <a:defRPr/>
            </a:pPr>
            <a:endParaRPr lang="es-ES" dirty="0"/>
          </a:p>
          <a:p>
            <a:pPr fontAlgn="auto">
              <a:spcAft>
                <a:spcPts val="0"/>
              </a:spcAft>
              <a:buFont typeface="Arial" pitchFamily="34" charset="0"/>
              <a:buNone/>
              <a:defRPr/>
            </a:pPr>
            <a:r>
              <a:rPr lang="es-ES" dirty="0"/>
              <a:t>	</a:t>
            </a:r>
          </a:p>
          <a:p>
            <a:pPr fontAlgn="auto">
              <a:spcAft>
                <a:spcPts val="0"/>
              </a:spcAft>
              <a:buFont typeface="Arial" pitchFamily="34" charset="0"/>
              <a:buChar char="•"/>
              <a:defRPr/>
            </a:pPr>
            <a:endParaRPr lang="es-ES" dirty="0"/>
          </a:p>
          <a:p>
            <a:pPr fontAlgn="auto">
              <a:spcAft>
                <a:spcPts val="0"/>
              </a:spcAft>
              <a:buFont typeface="Arial" pitchFamily="34" charset="0"/>
              <a:buChar char="•"/>
              <a:defRPr/>
            </a:pPr>
            <a:endParaRPr lang="es-ES" dirty="0"/>
          </a:p>
          <a:p>
            <a:pPr fontAlgn="auto">
              <a:spcAft>
                <a:spcPts val="0"/>
              </a:spcAft>
              <a:buFont typeface="Arial" pitchFamily="34" charset="0"/>
              <a:buChar char="•"/>
              <a:defRPr/>
            </a:pP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rtlCol="0">
            <a:normAutofit fontScale="77500" lnSpcReduction="20000"/>
          </a:bodyPr>
          <a:lstStyle/>
          <a:p>
            <a:pPr fontAlgn="auto">
              <a:spcAft>
                <a:spcPts val="0"/>
              </a:spcAft>
              <a:buFont typeface="Arial" pitchFamily="34" charset="0"/>
              <a:buNone/>
              <a:defRPr/>
            </a:pPr>
            <a:r>
              <a:rPr lang="es-ES" dirty="0"/>
              <a:t>	El inglés W. </a:t>
            </a:r>
            <a:r>
              <a:rPr lang="es-ES" dirty="0" err="1"/>
              <a:t>Whittle</a:t>
            </a:r>
            <a:r>
              <a:rPr lang="es-ES" dirty="0"/>
              <a:t>, que estuvo en Montevideo en 1842, refiriéndose a las mujeres de los vascos –bastante numerosas entre la población española de Montevideo-, dice: “Muchas [...] son extremadamente bonitas y muy vivaces. Generalmente hablan tanto francés como español al estar su región en ambas países; pero ninguno de los dos con acento puro, como puede imaginarse” (Barrios Pintos 2001:146). </a:t>
            </a:r>
          </a:p>
          <a:p>
            <a:pPr fontAlgn="auto">
              <a:spcAft>
                <a:spcPts val="0"/>
              </a:spcAft>
              <a:buFont typeface="Arial" pitchFamily="34" charset="0"/>
              <a:buNone/>
              <a:defRPr/>
            </a:pPr>
            <a:endParaRPr lang="es-ES" dirty="0"/>
          </a:p>
          <a:p>
            <a:pPr fontAlgn="auto">
              <a:spcAft>
                <a:spcPts val="0"/>
              </a:spcAft>
              <a:buFont typeface="Arial" pitchFamily="34" charset="0"/>
              <a:buNone/>
              <a:defRPr/>
            </a:pPr>
            <a:r>
              <a:rPr lang="es-ES" dirty="0"/>
              <a:t>	Una joven, agrega el autor inglés, “no tendrá escrúpulos en decir al despedirse. Adiós, tu hermoso, mi gustas mucho! </a:t>
            </a:r>
            <a:r>
              <a:rPr lang="es-ES" dirty="0" err="1"/>
              <a:t>Adieu</a:t>
            </a:r>
            <a:r>
              <a:rPr lang="es-ES" dirty="0"/>
              <a:t>, mi querido amigo, me gustas mucho! O viceversa” (Barrios Pintos 2001:146).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lstStyle/>
          <a:p>
            <a:endParaRPr lang="es-ES"/>
          </a:p>
        </p:txBody>
      </p:sp>
      <p:sp>
        <p:nvSpPr>
          <p:cNvPr id="14338" name="2 Marcador de contenido"/>
          <p:cNvSpPr>
            <a:spLocks noGrp="1"/>
          </p:cNvSpPr>
          <p:nvPr>
            <p:ph idx="1"/>
          </p:nvPr>
        </p:nvSpPr>
        <p:spPr/>
        <p:txBody>
          <a:bodyPr/>
          <a:lstStyle/>
          <a:p>
            <a:pPr>
              <a:buFont typeface="Arial" charset="0"/>
              <a:buNone/>
            </a:pPr>
            <a:r>
              <a:rPr lang="es-ES" sz="4800" b="1" dirty="0">
                <a:solidFill>
                  <a:srgbClr val="0070C0"/>
                </a:solidFill>
              </a:rPr>
              <a:t>	</a:t>
            </a:r>
            <a:r>
              <a:rPr lang="es-ES" sz="4800" b="1" dirty="0"/>
              <a:t>EXTRANJERISMOS EN LA PRENSA DEL URUGUAY DE FINES DEL SIGLO XIX</a:t>
            </a:r>
          </a:p>
          <a:p>
            <a:pPr>
              <a:buFont typeface="Arial" charset="0"/>
              <a:buNone/>
            </a:pPr>
            <a:endParaRPr lang="es-ES" sz="4800" b="1" dirty="0"/>
          </a:p>
          <a:p>
            <a:pPr algn="r">
              <a:buFont typeface="Arial" charset="0"/>
              <a:buNone/>
            </a:pPr>
            <a:r>
              <a:rPr lang="es-ES" sz="4800" b="1" dirty="0"/>
              <a:t>Coll y </a:t>
            </a:r>
            <a:r>
              <a:rPr lang="es-ES" sz="4800" b="1" dirty="0" err="1"/>
              <a:t>Gorrostorrazo</a:t>
            </a:r>
            <a:r>
              <a:rPr lang="es-ES" sz="4800" b="1" dirty="0"/>
              <a:t> 2020</a:t>
            </a:r>
            <a:endParaRPr lang="es-ES" sz="4800" dirty="0"/>
          </a:p>
        </p:txBody>
      </p:sp>
      <p:sp>
        <p:nvSpPr>
          <p:cNvPr id="4" name="3 Marcador de número de diapositiva"/>
          <p:cNvSpPr>
            <a:spLocks noGrp="1"/>
          </p:cNvSpPr>
          <p:nvPr>
            <p:ph type="sldNum" sz="quarter" idx="12"/>
          </p:nvPr>
        </p:nvSpPr>
        <p:spPr/>
        <p:txBody>
          <a:bodyPr/>
          <a:lstStyle/>
          <a:p>
            <a:fld id="{A7CA9411-4BBC-4558-A28C-1680590A6E3D}" type="slidenum">
              <a:rPr lang="es-UY" smtClean="0"/>
              <a:pPr/>
              <a:t>18</a:t>
            </a:fld>
            <a:endParaRPr lang="es-UY"/>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4581525" cy="6858000"/>
          </a:xfrm>
          <a:prstGeom prst="rect">
            <a:avLst/>
          </a:prstGeom>
          <a:solidFill>
            <a:srgbClr val="FFC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84995" name="5 Marcador de texto"/>
          <p:cNvSpPr>
            <a:spLocks noGrp="1" noChangeArrowheads="1"/>
          </p:cNvSpPr>
          <p:nvPr>
            <p:ph type="body" idx="1"/>
          </p:nvPr>
        </p:nvSpPr>
        <p:spPr>
          <a:xfrm>
            <a:off x="1360488" y="428625"/>
            <a:ext cx="1862137" cy="641350"/>
          </a:xfrm>
        </p:spPr>
        <p:txBody>
          <a:bodyPr anchor="ctr"/>
          <a:lstStyle/>
          <a:p>
            <a:pPr algn="ctr"/>
            <a:r>
              <a:rPr lang="es-ES">
                <a:latin typeface="helvetica" pitchFamily="34" charset="0"/>
                <a:cs typeface="helvetica" pitchFamily="34" charset="0"/>
              </a:rPr>
              <a:t>Galicismos</a:t>
            </a:r>
          </a:p>
        </p:txBody>
      </p:sp>
      <p:sp>
        <p:nvSpPr>
          <p:cNvPr id="3" name="Marcador de contenido 2"/>
          <p:cNvSpPr>
            <a:spLocks noGrp="1"/>
          </p:cNvSpPr>
          <p:nvPr>
            <p:ph sz="half" idx="2"/>
          </p:nvPr>
        </p:nvSpPr>
        <p:spPr>
          <a:xfrm>
            <a:off x="270831" y="1302773"/>
            <a:ext cx="4040188" cy="5150569"/>
          </a:xfrm>
        </p:spPr>
        <p:txBody>
          <a:bodyPr rtlCol="0">
            <a:normAutofit fontScale="25000" lnSpcReduction="20000"/>
          </a:bodyPr>
          <a:lstStyle/>
          <a:p>
            <a:pPr marL="0" indent="0" fontAlgn="auto">
              <a:lnSpc>
                <a:spcPct val="134000"/>
              </a:lnSpc>
              <a:spcBef>
                <a:spcPts val="600"/>
              </a:spcBef>
              <a:spcAft>
                <a:spcPts val="0"/>
              </a:spcAft>
              <a:buFont typeface="Arial" panose="020B0604020202020204" pitchFamily="34" charset="0"/>
              <a:buNone/>
              <a:defRPr/>
            </a:pPr>
            <a:r>
              <a:rPr lang="es-ES" sz="6000" b="1" dirty="0" err="1">
                <a:latin typeface="helvetica" panose="020B0604020202020204" pitchFamily="34" charset="0"/>
                <a:cs typeface="helvetica" panose="020B0604020202020204" pitchFamily="34" charset="0"/>
              </a:rPr>
              <a:t>1a</a:t>
            </a:r>
            <a:r>
              <a:rPr lang="es-ES" sz="6000" b="1" dirty="0">
                <a:latin typeface="helvetica" panose="020B0604020202020204" pitchFamily="34" charset="0"/>
                <a:cs typeface="helvetica" panose="020B0604020202020204" pitchFamily="34" charset="0"/>
              </a:rPr>
              <a:t>)</a:t>
            </a:r>
            <a:r>
              <a:rPr lang="es-ES" sz="6000" dirty="0">
                <a:latin typeface="helvetica" panose="020B0604020202020204" pitchFamily="34" charset="0"/>
                <a:cs typeface="helvetica" panose="020B0604020202020204" pitchFamily="34" charset="0"/>
              </a:rPr>
              <a:t> Basta en efecto que el Señor Granada se baje á la Calle para presenciar cuadros </a:t>
            </a:r>
            <a:r>
              <a:rPr lang="es-ES" sz="6000" dirty="0">
                <a:solidFill>
                  <a:schemeClr val="bg1"/>
                </a:solidFill>
                <a:highlight>
                  <a:srgbClr val="8A0052"/>
                </a:highlight>
                <a:latin typeface="helvetica" panose="020B0604020202020204" pitchFamily="34" charset="0"/>
                <a:cs typeface="helvetica" panose="020B0604020202020204" pitchFamily="34" charset="0"/>
              </a:rPr>
              <a:t>“</a:t>
            </a:r>
            <a:r>
              <a:rPr lang="es-ES" sz="6000" b="1" dirty="0">
                <a:solidFill>
                  <a:schemeClr val="bg1"/>
                </a:solidFill>
                <a:highlight>
                  <a:srgbClr val="8A0052"/>
                </a:highlight>
                <a:latin typeface="helvetica" panose="020B0604020202020204" pitchFamily="34" charset="0"/>
                <a:cs typeface="helvetica" panose="020B0604020202020204" pitchFamily="34" charset="0"/>
              </a:rPr>
              <a:t>sur le </a:t>
            </a:r>
            <a:r>
              <a:rPr lang="es-ES" sz="6000" b="1" dirty="0" err="1">
                <a:solidFill>
                  <a:schemeClr val="bg1"/>
                </a:solidFill>
                <a:highlight>
                  <a:srgbClr val="8A0052"/>
                </a:highlight>
                <a:latin typeface="helvetica" panose="020B0604020202020204" pitchFamily="34" charset="0"/>
                <a:cs typeface="helvetica" panose="020B0604020202020204" pitchFamily="34" charset="0"/>
              </a:rPr>
              <a:t>vif</a:t>
            </a:r>
            <a:r>
              <a:rPr lang="es-ES" sz="6000" dirty="0">
                <a:solidFill>
                  <a:schemeClr val="bg1"/>
                </a:solidFill>
                <a:highlight>
                  <a:srgbClr val="8A0052"/>
                </a:highlight>
                <a:latin typeface="helvetica" panose="020B0604020202020204" pitchFamily="34" charset="0"/>
                <a:cs typeface="helvetica" panose="020B0604020202020204" pitchFamily="34" charset="0"/>
              </a:rPr>
              <a:t>”</a:t>
            </a:r>
            <a:r>
              <a:rPr lang="es-ES" sz="6000" dirty="0">
                <a:solidFill>
                  <a:schemeClr val="bg1"/>
                </a:solidFill>
                <a:latin typeface="helvetica" panose="020B0604020202020204" pitchFamily="34" charset="0"/>
                <a:cs typeface="helvetica" panose="020B0604020202020204" pitchFamily="34" charset="0"/>
              </a:rPr>
              <a:t> </a:t>
            </a:r>
            <a:r>
              <a:rPr lang="es-ES" sz="6000" dirty="0">
                <a:latin typeface="helvetica" panose="020B0604020202020204" pitchFamily="34" charset="0"/>
                <a:cs typeface="helvetica" panose="020B0604020202020204" pitchFamily="34" charset="0"/>
              </a:rPr>
              <a:t>que le inspirarán en su tarea literaria...</a:t>
            </a:r>
          </a:p>
          <a:p>
            <a:pPr marL="0" indent="0" algn="r" fontAlgn="auto">
              <a:lnSpc>
                <a:spcPct val="134000"/>
              </a:lnSpc>
              <a:spcBef>
                <a:spcPts val="600"/>
              </a:spcBef>
              <a:spcAft>
                <a:spcPts val="600"/>
              </a:spcAft>
              <a:buFont typeface="Arial" panose="020B0604020202020204" pitchFamily="34" charset="0"/>
              <a:buNone/>
              <a:defRPr/>
            </a:pPr>
            <a:r>
              <a:rPr lang="es-ES" sz="5600" i="1" dirty="0">
                <a:latin typeface="helvetica" panose="020B0604020202020204" pitchFamily="34" charset="0"/>
                <a:cs typeface="helvetica" panose="020B0604020202020204" pitchFamily="34" charset="0"/>
              </a:rPr>
              <a:t>El Partido Obrero</a:t>
            </a:r>
            <a:r>
              <a:rPr lang="es-ES" sz="5600" dirty="0">
                <a:latin typeface="helvetica" panose="020B0604020202020204" pitchFamily="34" charset="0"/>
                <a:cs typeface="helvetica" panose="020B0604020202020204" pitchFamily="34" charset="0"/>
              </a:rPr>
              <a:t>, 1890, documento </a:t>
            </a:r>
            <a:r>
              <a:rPr lang="es-ES" sz="5600" dirty="0" err="1">
                <a:latin typeface="helvetica" panose="020B0604020202020204" pitchFamily="34" charset="0"/>
                <a:cs typeface="helvetica" panose="020B0604020202020204" pitchFamily="34" charset="0"/>
              </a:rPr>
              <a:t>comentativo</a:t>
            </a:r>
            <a:r>
              <a:rPr lang="es-ES" sz="5600" dirty="0">
                <a:latin typeface="helvetica" panose="020B0604020202020204" pitchFamily="34" charset="0"/>
                <a:cs typeface="helvetica" panose="020B0604020202020204" pitchFamily="34" charset="0"/>
              </a:rPr>
              <a:t>, </a:t>
            </a:r>
            <a:r>
              <a:rPr lang="es-ES" sz="5600" i="1" cap="small" dirty="0" err="1">
                <a:latin typeface="helvetica" panose="020B0604020202020204" pitchFamily="34" charset="0"/>
                <a:cs typeface="helvetica" panose="020B0604020202020204" pitchFamily="34" charset="0"/>
              </a:rPr>
              <a:t>cordiam</a:t>
            </a:r>
            <a:r>
              <a:rPr lang="es-ES" sz="5600" dirty="0">
                <a:latin typeface="helvetica" panose="020B0604020202020204" pitchFamily="34" charset="0"/>
                <a:cs typeface="helvetica" panose="020B0604020202020204" pitchFamily="34" charset="0"/>
              </a:rPr>
              <a:t>.</a:t>
            </a:r>
            <a:endParaRPr lang="es-ES" sz="5600" i="1" dirty="0">
              <a:latin typeface="helvetica" panose="020B0604020202020204" pitchFamily="34" charset="0"/>
              <a:cs typeface="helvetica" panose="020B0604020202020204" pitchFamily="34" charset="0"/>
            </a:endParaRPr>
          </a:p>
          <a:p>
            <a:pPr marL="0" indent="0" fontAlgn="auto">
              <a:lnSpc>
                <a:spcPct val="134000"/>
              </a:lnSpc>
              <a:spcBef>
                <a:spcPts val="600"/>
              </a:spcBef>
              <a:spcAft>
                <a:spcPts val="0"/>
              </a:spcAft>
              <a:buFont typeface="Arial" panose="020B0604020202020204" pitchFamily="34" charset="0"/>
              <a:buNone/>
              <a:defRPr/>
            </a:pPr>
            <a:r>
              <a:rPr lang="es-ES" sz="6000" b="1" dirty="0" err="1">
                <a:latin typeface="helvetica" panose="020B0604020202020204" pitchFamily="34" charset="0"/>
                <a:cs typeface="helvetica" panose="020B0604020202020204" pitchFamily="34" charset="0"/>
              </a:rPr>
              <a:t>2a</a:t>
            </a:r>
            <a:r>
              <a:rPr lang="es-ES" sz="6000" b="1" dirty="0">
                <a:latin typeface="helvetica" panose="020B0604020202020204" pitchFamily="34" charset="0"/>
                <a:cs typeface="helvetica" panose="020B0604020202020204" pitchFamily="34" charset="0"/>
              </a:rPr>
              <a:t>)</a:t>
            </a:r>
            <a:r>
              <a:rPr lang="es-ES" sz="6000" dirty="0">
                <a:latin typeface="helvetica" panose="020B0604020202020204" pitchFamily="34" charset="0"/>
                <a:cs typeface="helvetica" panose="020B0604020202020204" pitchFamily="34" charset="0"/>
              </a:rPr>
              <a:t> A principios del mes entrante parte para el viejo mundo el caballero Adolfo Sierra, </a:t>
            </a:r>
            <a:r>
              <a:rPr lang="es-ES" sz="6000" b="1" dirty="0" err="1">
                <a:solidFill>
                  <a:schemeClr val="bg1"/>
                </a:solidFill>
                <a:highlight>
                  <a:srgbClr val="8A0052"/>
                </a:highlight>
                <a:latin typeface="helvetica" panose="020B0604020202020204" pitchFamily="34" charset="0"/>
                <a:cs typeface="helvetica" panose="020B0604020202020204" pitchFamily="34" charset="0"/>
              </a:rPr>
              <a:t>attaché</a:t>
            </a:r>
            <a:r>
              <a:rPr lang="es-ES" sz="6000" dirty="0">
                <a:latin typeface="helvetica" panose="020B0604020202020204" pitchFamily="34" charset="0"/>
                <a:cs typeface="helvetica" panose="020B0604020202020204" pitchFamily="34" charset="0"/>
              </a:rPr>
              <a:t> de nuestra Legación en Francia. </a:t>
            </a:r>
          </a:p>
          <a:p>
            <a:pPr marL="0" indent="0" algn="r" fontAlgn="auto">
              <a:lnSpc>
                <a:spcPct val="134000"/>
              </a:lnSpc>
              <a:spcBef>
                <a:spcPts val="600"/>
              </a:spcBef>
              <a:spcAft>
                <a:spcPts val="600"/>
              </a:spcAft>
              <a:buFont typeface="Arial" panose="020B0604020202020204" pitchFamily="34" charset="0"/>
              <a:buNone/>
              <a:defRPr/>
            </a:pPr>
            <a:r>
              <a:rPr lang="es-ES" sz="5600" i="1" dirty="0">
                <a:latin typeface="helvetica" panose="020B0604020202020204" pitchFamily="34" charset="0"/>
                <a:cs typeface="helvetica" panose="020B0604020202020204" pitchFamily="34" charset="0"/>
              </a:rPr>
              <a:t>El Tribuno</a:t>
            </a:r>
            <a:r>
              <a:rPr lang="es-ES" sz="5600" dirty="0">
                <a:latin typeface="helvetica" panose="020B0604020202020204" pitchFamily="34" charset="0"/>
                <a:cs typeface="helvetica" panose="020B0604020202020204" pitchFamily="34" charset="0"/>
              </a:rPr>
              <a:t>, 1896, documento informativo, </a:t>
            </a:r>
            <a:r>
              <a:rPr lang="es-ES" sz="5600" i="1" cap="small" dirty="0" err="1">
                <a:latin typeface="helvetica" panose="020B0604020202020204" pitchFamily="34" charset="0"/>
                <a:cs typeface="helvetica" panose="020B0604020202020204" pitchFamily="34" charset="0"/>
              </a:rPr>
              <a:t>cordiam</a:t>
            </a:r>
            <a:r>
              <a:rPr lang="es-ES" sz="5600" dirty="0">
                <a:latin typeface="helvetica" panose="020B0604020202020204" pitchFamily="34" charset="0"/>
                <a:cs typeface="helvetica" panose="020B0604020202020204" pitchFamily="34" charset="0"/>
              </a:rPr>
              <a:t>.</a:t>
            </a:r>
          </a:p>
          <a:p>
            <a:pPr marL="0" indent="0" fontAlgn="auto">
              <a:lnSpc>
                <a:spcPct val="134000"/>
              </a:lnSpc>
              <a:spcBef>
                <a:spcPts val="600"/>
              </a:spcBef>
              <a:spcAft>
                <a:spcPts val="0"/>
              </a:spcAft>
              <a:buFont typeface="Arial" panose="020B0604020202020204" pitchFamily="34" charset="0"/>
              <a:buNone/>
              <a:defRPr/>
            </a:pPr>
            <a:r>
              <a:rPr lang="es-ES" sz="6000" b="1" dirty="0" err="1">
                <a:latin typeface="helvetica" panose="020B0604020202020204" pitchFamily="34" charset="0"/>
                <a:cs typeface="helvetica" panose="020B0604020202020204" pitchFamily="34" charset="0"/>
              </a:rPr>
              <a:t>3a</a:t>
            </a:r>
            <a:r>
              <a:rPr lang="es-ES" sz="6000" b="1" dirty="0">
                <a:latin typeface="helvetica" panose="020B0604020202020204" pitchFamily="34" charset="0"/>
                <a:cs typeface="helvetica" panose="020B0604020202020204" pitchFamily="34" charset="0"/>
              </a:rPr>
              <a:t>)</a:t>
            </a:r>
            <a:r>
              <a:rPr lang="es-ES" sz="6000" dirty="0">
                <a:latin typeface="helvetica" panose="020B0604020202020204" pitchFamily="34" charset="0"/>
                <a:cs typeface="helvetica" panose="020B0604020202020204" pitchFamily="34" charset="0"/>
              </a:rPr>
              <a:t> Surtido completo de artículos de bazar: Lámparas de bronce, </a:t>
            </a:r>
            <a:r>
              <a:rPr lang="es-ES" sz="6000" dirty="0" err="1">
                <a:latin typeface="helvetica" panose="020B0604020202020204" pitchFamily="34" charset="0"/>
                <a:cs typeface="helvetica" panose="020B0604020202020204" pitchFamily="34" charset="0"/>
              </a:rPr>
              <a:t>nikel</a:t>
            </a:r>
            <a:r>
              <a:rPr lang="es-ES" sz="6000" dirty="0">
                <a:latin typeface="helvetica" panose="020B0604020202020204" pitchFamily="34" charset="0"/>
                <a:cs typeface="helvetica" panose="020B0604020202020204" pitchFamily="34" charset="0"/>
              </a:rPr>
              <a:t>, </a:t>
            </a:r>
            <a:r>
              <a:rPr lang="es-ES" sz="6000" b="1" dirty="0" err="1">
                <a:solidFill>
                  <a:schemeClr val="bg1"/>
                </a:solidFill>
                <a:highlight>
                  <a:srgbClr val="8A0052"/>
                </a:highlight>
                <a:latin typeface="helvetica" panose="020B0604020202020204" pitchFamily="34" charset="0"/>
                <a:cs typeface="helvetica" panose="020B0604020202020204" pitchFamily="34" charset="0"/>
              </a:rPr>
              <a:t>etageurs</a:t>
            </a:r>
            <a:r>
              <a:rPr lang="es-ES" sz="6000" dirty="0">
                <a:latin typeface="helvetica" panose="020B0604020202020204" pitchFamily="34" charset="0"/>
                <a:cs typeface="helvetica" panose="020B0604020202020204" pitchFamily="34" charset="0"/>
              </a:rPr>
              <a:t>, columnas, centros, fuentes para vestíbulos, la última novedad europea. </a:t>
            </a:r>
          </a:p>
          <a:p>
            <a:pPr marL="0" indent="0" algn="r" fontAlgn="auto">
              <a:lnSpc>
                <a:spcPct val="134000"/>
              </a:lnSpc>
              <a:spcBef>
                <a:spcPts val="600"/>
              </a:spcBef>
              <a:spcAft>
                <a:spcPts val="0"/>
              </a:spcAft>
              <a:buFont typeface="Arial" panose="020B0604020202020204" pitchFamily="34" charset="0"/>
              <a:buNone/>
              <a:defRPr/>
            </a:pPr>
            <a:r>
              <a:rPr lang="es-ES" sz="5600" i="1" dirty="0">
                <a:latin typeface="helvetica" panose="020B0604020202020204" pitchFamily="34" charset="0"/>
                <a:cs typeface="helvetica" panose="020B0604020202020204" pitchFamily="34" charset="0"/>
              </a:rPr>
              <a:t>El Tribuno</a:t>
            </a:r>
            <a:r>
              <a:rPr lang="es-ES" sz="5600" dirty="0">
                <a:latin typeface="helvetica" panose="020B0604020202020204" pitchFamily="34" charset="0"/>
                <a:cs typeface="helvetica" panose="020B0604020202020204" pitchFamily="34" charset="0"/>
              </a:rPr>
              <a:t>, 1896, documento publicitario, </a:t>
            </a:r>
            <a:r>
              <a:rPr lang="es-ES" sz="5600" i="1" cap="small" dirty="0" err="1">
                <a:latin typeface="helvetica" panose="020B0604020202020204" pitchFamily="34" charset="0"/>
                <a:cs typeface="helvetica" panose="020B0604020202020204" pitchFamily="34" charset="0"/>
              </a:rPr>
              <a:t>cordiam</a:t>
            </a:r>
            <a:r>
              <a:rPr lang="es-ES" sz="5600" i="1" cap="small" dirty="0">
                <a:latin typeface="helvetica" panose="020B0604020202020204" pitchFamily="34" charset="0"/>
                <a:cs typeface="helvetica" panose="020B0604020202020204" pitchFamily="34" charset="0"/>
              </a:rPr>
              <a:t>.</a:t>
            </a:r>
            <a:endParaRPr lang="es-ES" sz="4800" dirty="0">
              <a:latin typeface="helvetica" panose="020B0604020202020204" pitchFamily="34" charset="0"/>
              <a:cs typeface="helvetica" panose="020B0604020202020204" pitchFamily="34" charset="0"/>
            </a:endParaRPr>
          </a:p>
        </p:txBody>
      </p:sp>
      <p:sp>
        <p:nvSpPr>
          <p:cNvPr id="84997" name="6 Marcador de texto"/>
          <p:cNvSpPr>
            <a:spLocks noGrp="1" noChangeArrowheads="1"/>
          </p:cNvSpPr>
          <p:nvPr>
            <p:ph type="body" sz="quarter" idx="3"/>
          </p:nvPr>
        </p:nvSpPr>
        <p:spPr>
          <a:xfrm>
            <a:off x="5770563" y="430213"/>
            <a:ext cx="2193925" cy="639762"/>
          </a:xfrm>
        </p:spPr>
        <p:txBody>
          <a:bodyPr anchor="ctr"/>
          <a:lstStyle/>
          <a:p>
            <a:pPr algn="ctr"/>
            <a:r>
              <a:rPr lang="es-UY">
                <a:latin typeface="helvetica" pitchFamily="34" charset="0"/>
                <a:cs typeface="helvetica" pitchFamily="34" charset="0"/>
              </a:rPr>
              <a:t>Anglicismos</a:t>
            </a:r>
          </a:p>
        </p:txBody>
      </p:sp>
      <p:sp>
        <p:nvSpPr>
          <p:cNvPr id="8" name="7 Marcador de contenido"/>
          <p:cNvSpPr>
            <a:spLocks noGrp="1"/>
          </p:cNvSpPr>
          <p:nvPr>
            <p:ph sz="quarter" idx="4"/>
          </p:nvPr>
        </p:nvSpPr>
        <p:spPr>
          <a:xfrm>
            <a:off x="4852686" y="1302767"/>
            <a:ext cx="4041775" cy="5182936"/>
          </a:xfrm>
        </p:spPr>
        <p:txBody>
          <a:bodyPr rtlCol="0">
            <a:noAutofit/>
          </a:bodyPr>
          <a:lstStyle/>
          <a:p>
            <a:pPr marL="0" indent="0" fontAlgn="auto">
              <a:lnSpc>
                <a:spcPct val="124000"/>
              </a:lnSpc>
              <a:spcBef>
                <a:spcPts val="600"/>
              </a:spcBef>
              <a:spcAft>
                <a:spcPts val="0"/>
              </a:spcAft>
              <a:buFont typeface="Arial" panose="020B0604020202020204" pitchFamily="34" charset="0"/>
              <a:buNone/>
              <a:defRPr/>
            </a:pPr>
            <a:r>
              <a:rPr lang="es-ES" sz="1500" b="1" dirty="0" err="1">
                <a:latin typeface="helvetica" panose="020B0604020202020204" pitchFamily="34" charset="0"/>
                <a:cs typeface="helvetica" panose="020B0604020202020204" pitchFamily="34" charset="0"/>
              </a:rPr>
              <a:t>1b</a:t>
            </a:r>
            <a:r>
              <a:rPr lang="es-ES" sz="1500" b="1" dirty="0">
                <a:latin typeface="helvetica" panose="020B0604020202020204" pitchFamily="34" charset="0"/>
                <a:cs typeface="helvetica" panose="020B0604020202020204" pitchFamily="34" charset="0"/>
              </a:rPr>
              <a:t>)</a:t>
            </a:r>
            <a:r>
              <a:rPr lang="es-ES" sz="1500" dirty="0">
                <a:latin typeface="helvetica" panose="020B0604020202020204" pitchFamily="34" charset="0"/>
                <a:cs typeface="helvetica" panose="020B0604020202020204" pitchFamily="34" charset="0"/>
              </a:rPr>
              <a:t> Las corredoras de liquidaciones tienen un </a:t>
            </a:r>
            <a:r>
              <a:rPr lang="es-ES" sz="1500" b="1" i="1" dirty="0" err="1">
                <a:solidFill>
                  <a:schemeClr val="bg1"/>
                </a:solidFill>
                <a:highlight>
                  <a:srgbClr val="8A0052"/>
                </a:highlight>
                <a:latin typeface="helvetica" panose="020B0604020202020204" pitchFamily="34" charset="0"/>
                <a:cs typeface="helvetica" panose="020B0604020202020204" pitchFamily="34" charset="0"/>
              </a:rPr>
              <a:t>stoke</a:t>
            </a:r>
            <a:r>
              <a:rPr lang="es-ES" sz="1500" dirty="0">
                <a:latin typeface="helvetica" panose="020B0604020202020204" pitchFamily="34" charset="0"/>
                <a:cs typeface="helvetica" panose="020B0604020202020204" pitchFamily="34" charset="0"/>
              </a:rPr>
              <a:t> de </a:t>
            </a:r>
            <a:r>
              <a:rPr lang="es-ES" sz="1500" i="1" dirty="0">
                <a:latin typeface="helvetica" panose="020B0604020202020204" pitchFamily="34" charset="0"/>
                <a:cs typeface="helvetica" panose="020B0604020202020204" pitchFamily="34" charset="0"/>
              </a:rPr>
              <a:t>cándidas</a:t>
            </a:r>
            <a:r>
              <a:rPr lang="es-ES" sz="1500" dirty="0">
                <a:latin typeface="helvetica" panose="020B0604020202020204" pitchFamily="34" charset="0"/>
                <a:cs typeface="helvetica" panose="020B0604020202020204" pitchFamily="34" charset="0"/>
              </a:rPr>
              <a:t> palomas que no saben dónde colocar.</a:t>
            </a:r>
          </a:p>
          <a:p>
            <a:pPr marL="0" indent="0" algn="r" fontAlgn="auto">
              <a:lnSpc>
                <a:spcPct val="124000"/>
              </a:lnSpc>
              <a:spcBef>
                <a:spcPts val="600"/>
              </a:spcBef>
              <a:spcAft>
                <a:spcPts val="600"/>
              </a:spcAft>
              <a:buFont typeface="Arial" panose="020B0604020202020204" pitchFamily="34" charset="0"/>
              <a:buNone/>
              <a:defRPr/>
            </a:pPr>
            <a:r>
              <a:rPr lang="es-ES" sz="1400" i="1" dirty="0">
                <a:latin typeface="helvetica" panose="020B0604020202020204" pitchFamily="34" charset="0"/>
                <a:cs typeface="helvetica" panose="020B0604020202020204" pitchFamily="34" charset="0"/>
              </a:rPr>
              <a:t>El Coronel</a:t>
            </a:r>
            <a:r>
              <a:rPr lang="es-ES" sz="1400" dirty="0">
                <a:latin typeface="helvetica" panose="020B0604020202020204" pitchFamily="34" charset="0"/>
                <a:cs typeface="helvetica" panose="020B0604020202020204" pitchFamily="34" charset="0"/>
              </a:rPr>
              <a:t>, 1880, documento </a:t>
            </a:r>
            <a:r>
              <a:rPr lang="es-ES" sz="1400" dirty="0" err="1">
                <a:latin typeface="helvetica" panose="020B0604020202020204" pitchFamily="34" charset="0"/>
                <a:cs typeface="helvetica" panose="020B0604020202020204" pitchFamily="34" charset="0"/>
              </a:rPr>
              <a:t>comentativo</a:t>
            </a:r>
            <a:r>
              <a:rPr lang="es-ES" sz="1400" dirty="0">
                <a:latin typeface="helvetica" panose="020B0604020202020204" pitchFamily="34" charset="0"/>
                <a:cs typeface="helvetica" panose="020B0604020202020204" pitchFamily="34" charset="0"/>
              </a:rPr>
              <a:t>, </a:t>
            </a:r>
            <a:r>
              <a:rPr lang="es-ES" sz="1400" i="1" cap="small" dirty="0" err="1">
                <a:latin typeface="helvetica" panose="020B0604020202020204" pitchFamily="34" charset="0"/>
                <a:cs typeface="helvetica" panose="020B0604020202020204" pitchFamily="34" charset="0"/>
              </a:rPr>
              <a:t>cordiam</a:t>
            </a:r>
            <a:r>
              <a:rPr lang="es-ES" sz="1400" dirty="0">
                <a:latin typeface="helvetica" panose="020B0604020202020204" pitchFamily="34" charset="0"/>
                <a:cs typeface="helvetica" panose="020B0604020202020204" pitchFamily="34" charset="0"/>
              </a:rPr>
              <a:t>.</a:t>
            </a:r>
          </a:p>
          <a:p>
            <a:pPr marL="0" indent="0" fontAlgn="auto">
              <a:lnSpc>
                <a:spcPct val="124000"/>
              </a:lnSpc>
              <a:spcBef>
                <a:spcPts val="600"/>
              </a:spcBef>
              <a:spcAft>
                <a:spcPts val="0"/>
              </a:spcAft>
              <a:buFont typeface="Arial" panose="020B0604020202020204" pitchFamily="34" charset="0"/>
              <a:buNone/>
              <a:defRPr/>
            </a:pPr>
            <a:r>
              <a:rPr lang="es-ES" sz="1500" b="1" dirty="0" err="1">
                <a:latin typeface="helvetica" panose="020B0604020202020204" pitchFamily="34" charset="0"/>
                <a:cs typeface="helvetica" panose="020B0604020202020204" pitchFamily="34" charset="0"/>
              </a:rPr>
              <a:t>2b</a:t>
            </a:r>
            <a:r>
              <a:rPr lang="es-ES" sz="1500" b="1" dirty="0">
                <a:latin typeface="helvetica" panose="020B0604020202020204" pitchFamily="34" charset="0"/>
                <a:cs typeface="helvetica" panose="020B0604020202020204" pitchFamily="34" charset="0"/>
              </a:rPr>
              <a:t>)</a:t>
            </a:r>
            <a:r>
              <a:rPr lang="es-ES" sz="1500" dirty="0">
                <a:latin typeface="helvetica" panose="020B0604020202020204" pitchFamily="34" charset="0"/>
                <a:cs typeface="helvetica" panose="020B0604020202020204" pitchFamily="34" charset="0"/>
              </a:rPr>
              <a:t> El ministro de hacienda Señor Romero afirmó á un </a:t>
            </a:r>
            <a:r>
              <a:rPr lang="es-ES" sz="1500" b="1" dirty="0" err="1">
                <a:solidFill>
                  <a:schemeClr val="bg1"/>
                </a:solidFill>
                <a:highlight>
                  <a:srgbClr val="8A0052"/>
                </a:highlight>
                <a:latin typeface="helvetica" panose="020B0604020202020204" pitchFamily="34" charset="0"/>
                <a:cs typeface="helvetica" panose="020B0604020202020204" pitchFamily="34" charset="0"/>
              </a:rPr>
              <a:t>reporter</a:t>
            </a:r>
            <a:r>
              <a:rPr lang="es-ES" sz="1500" dirty="0">
                <a:latin typeface="helvetica" panose="020B0604020202020204" pitchFamily="34" charset="0"/>
                <a:cs typeface="helvetica" panose="020B0604020202020204" pitchFamily="34" charset="0"/>
              </a:rPr>
              <a:t> de un diario de esta capital que...</a:t>
            </a:r>
          </a:p>
          <a:p>
            <a:pPr marL="0" indent="0" algn="r" fontAlgn="auto">
              <a:lnSpc>
                <a:spcPct val="124000"/>
              </a:lnSpc>
              <a:spcBef>
                <a:spcPts val="600"/>
              </a:spcBef>
              <a:spcAft>
                <a:spcPts val="600"/>
              </a:spcAft>
              <a:buFont typeface="Arial" panose="020B0604020202020204" pitchFamily="34" charset="0"/>
              <a:buNone/>
              <a:defRPr/>
            </a:pPr>
            <a:r>
              <a:rPr lang="es-ES" sz="1400" dirty="0">
                <a:latin typeface="helvetica" panose="020B0604020202020204" pitchFamily="34" charset="0"/>
                <a:cs typeface="helvetica" panose="020B0604020202020204" pitchFamily="34" charset="0"/>
              </a:rPr>
              <a:t> </a:t>
            </a:r>
            <a:r>
              <a:rPr lang="es-ES" sz="1400" i="1" dirty="0">
                <a:latin typeface="helvetica" panose="020B0604020202020204" pitchFamily="34" charset="0"/>
                <a:cs typeface="helvetica" panose="020B0604020202020204" pitchFamily="34" charset="0"/>
              </a:rPr>
              <a:t>El Tribuno</a:t>
            </a:r>
            <a:r>
              <a:rPr lang="es-ES" sz="1400" dirty="0">
                <a:latin typeface="helvetica" panose="020B0604020202020204" pitchFamily="34" charset="0"/>
                <a:cs typeface="helvetica" panose="020B0604020202020204" pitchFamily="34" charset="0"/>
              </a:rPr>
              <a:t>, 1896, documento informativo, </a:t>
            </a:r>
            <a:r>
              <a:rPr lang="es-ES" sz="1400" i="1" cap="small" dirty="0" err="1">
                <a:latin typeface="helvetica" panose="020B0604020202020204" pitchFamily="34" charset="0"/>
                <a:cs typeface="helvetica" panose="020B0604020202020204" pitchFamily="34" charset="0"/>
              </a:rPr>
              <a:t>cordiam</a:t>
            </a:r>
            <a:r>
              <a:rPr lang="es-ES" sz="1400" dirty="0">
                <a:latin typeface="helvetica" panose="020B0604020202020204" pitchFamily="34" charset="0"/>
                <a:cs typeface="helvetica" panose="020B0604020202020204" pitchFamily="34" charset="0"/>
              </a:rPr>
              <a:t>.</a:t>
            </a:r>
          </a:p>
          <a:p>
            <a:pPr marL="0" indent="0" fontAlgn="auto">
              <a:lnSpc>
                <a:spcPct val="124000"/>
              </a:lnSpc>
              <a:spcBef>
                <a:spcPts val="600"/>
              </a:spcBef>
              <a:spcAft>
                <a:spcPts val="0"/>
              </a:spcAft>
              <a:buFont typeface="Arial" panose="020B0604020202020204" pitchFamily="34" charset="0"/>
              <a:buNone/>
              <a:defRPr/>
            </a:pPr>
            <a:r>
              <a:rPr lang="es-ES" sz="1500" b="1" dirty="0" err="1">
                <a:latin typeface="helvetica" panose="020B0604020202020204" pitchFamily="34" charset="0"/>
                <a:cs typeface="helvetica" panose="020B0604020202020204" pitchFamily="34" charset="0"/>
              </a:rPr>
              <a:t>3b</a:t>
            </a:r>
            <a:r>
              <a:rPr lang="es-ES" sz="1500" b="1" dirty="0">
                <a:latin typeface="helvetica" panose="020B0604020202020204" pitchFamily="34" charset="0"/>
                <a:cs typeface="helvetica" panose="020B0604020202020204" pitchFamily="34" charset="0"/>
              </a:rPr>
              <a:t>)</a:t>
            </a:r>
            <a:r>
              <a:rPr lang="es-ES" sz="1500" dirty="0">
                <a:latin typeface="helvetica" panose="020B0604020202020204" pitchFamily="34" charset="0"/>
                <a:cs typeface="helvetica" panose="020B0604020202020204" pitchFamily="34" charset="0"/>
              </a:rPr>
              <a:t> PARA SOFOCAR LA CALOR \\\ // No hay mejor que la rica cerveza tanto en </a:t>
            </a:r>
            <a:r>
              <a:rPr lang="es-ES" sz="1500" b="1" dirty="0" err="1">
                <a:solidFill>
                  <a:schemeClr val="bg1"/>
                </a:solidFill>
                <a:highlight>
                  <a:srgbClr val="8A0052"/>
                </a:highlight>
                <a:latin typeface="helvetica" panose="020B0604020202020204" pitchFamily="34" charset="0"/>
                <a:cs typeface="helvetica" panose="020B0604020202020204" pitchFamily="34" charset="0"/>
              </a:rPr>
              <a:t>chopp</a:t>
            </a:r>
            <a:r>
              <a:rPr lang="es-ES" sz="1500" dirty="0">
                <a:latin typeface="helvetica" panose="020B0604020202020204" pitchFamily="34" charset="0"/>
                <a:cs typeface="helvetica" panose="020B0604020202020204" pitchFamily="34" charset="0"/>
              </a:rPr>
              <a:t> como en botella que se vende en el Depósito que hay en la casa del señor </a:t>
            </a:r>
            <a:r>
              <a:rPr lang="es-ES" sz="1500" dirty="0" err="1">
                <a:latin typeface="helvetica" panose="020B0604020202020204" pitchFamily="34" charset="0"/>
                <a:cs typeface="helvetica" panose="020B0604020202020204" pitchFamily="34" charset="0"/>
              </a:rPr>
              <a:t>Labèque</a:t>
            </a:r>
            <a:r>
              <a:rPr lang="es-ES" sz="1500" dirty="0">
                <a:latin typeface="helvetica" panose="020B0604020202020204" pitchFamily="34" charset="0"/>
                <a:cs typeface="helvetica" panose="020B0604020202020204" pitchFamily="34" charset="0"/>
              </a:rPr>
              <a:t>,</a:t>
            </a:r>
          </a:p>
          <a:p>
            <a:pPr marL="0" indent="0" algn="r" fontAlgn="auto">
              <a:lnSpc>
                <a:spcPct val="124000"/>
              </a:lnSpc>
              <a:spcBef>
                <a:spcPts val="600"/>
              </a:spcBef>
              <a:spcAft>
                <a:spcPts val="600"/>
              </a:spcAft>
              <a:buFont typeface="Arial" panose="020B0604020202020204" pitchFamily="34" charset="0"/>
              <a:buNone/>
              <a:defRPr/>
            </a:pPr>
            <a:r>
              <a:rPr lang="es-ES" sz="1400" i="1" dirty="0">
                <a:latin typeface="helvetica" panose="020B0604020202020204" pitchFamily="34" charset="0"/>
                <a:cs typeface="helvetica" panose="020B0604020202020204" pitchFamily="34" charset="0"/>
              </a:rPr>
              <a:t>El Tribuno</a:t>
            </a:r>
            <a:r>
              <a:rPr lang="es-ES" sz="1400" dirty="0">
                <a:latin typeface="helvetica" panose="020B0604020202020204" pitchFamily="34" charset="0"/>
                <a:cs typeface="helvetica" panose="020B0604020202020204" pitchFamily="34" charset="0"/>
              </a:rPr>
              <a:t>, 1896, documento publicitario, </a:t>
            </a:r>
            <a:r>
              <a:rPr lang="es-ES" sz="1400" i="1" cap="small" dirty="0" err="1">
                <a:latin typeface="helvetica" panose="020B0604020202020204" pitchFamily="34" charset="0"/>
                <a:cs typeface="helvetica" panose="020B0604020202020204" pitchFamily="34" charset="0"/>
              </a:rPr>
              <a:t>cordiam</a:t>
            </a:r>
            <a:r>
              <a:rPr lang="es-ES" sz="1400" i="1" cap="small" dirty="0">
                <a:latin typeface="Arial Narrow" panose="020B0606020202030204" pitchFamily="34" charset="0"/>
              </a:rPr>
              <a:t>.</a:t>
            </a:r>
            <a:endParaRPr lang="es-UY" sz="1500" dirty="0">
              <a:latin typeface="Arial Narrow" panose="020B0606020202030204" pitchFamily="34" charset="0"/>
            </a:endParaRPr>
          </a:p>
        </p:txBody>
      </p:sp>
      <p:sp>
        <p:nvSpPr>
          <p:cNvPr id="17" name="Rectángulo 16"/>
          <p:cNvSpPr/>
          <p:nvPr/>
        </p:nvSpPr>
        <p:spPr>
          <a:xfrm>
            <a:off x="4581525" y="0"/>
            <a:ext cx="4572000" cy="6453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29578-0213-692E-7DB6-2CC5DC8696F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415DFAC-71FB-A330-45AA-2F1652ADD14D}"/>
              </a:ext>
            </a:extLst>
          </p:cNvPr>
          <p:cNvSpPr>
            <a:spLocks noGrp="1"/>
          </p:cNvSpPr>
          <p:nvPr>
            <p:ph idx="1"/>
          </p:nvPr>
        </p:nvSpPr>
        <p:spPr/>
        <p:txBody>
          <a:bodyPr/>
          <a:lstStyle/>
          <a:p>
            <a:r>
              <a:rPr lang="es-ES" dirty="0"/>
              <a:t>El paisaje lingüístico de fines del siglo XIX y principios del siglo XX debe estudiarse, claro está, en el marco de la migración de la época. </a:t>
            </a:r>
          </a:p>
          <a:p>
            <a:endParaRPr lang="es-ES" dirty="0"/>
          </a:p>
          <a:p>
            <a:r>
              <a:rPr lang="es-ES" dirty="0"/>
              <a:t>No es un fenómeno aislado, obviamente. Se da en el marco de circulación de otras lenguas, prensa extranjera, fundación de escuelas étnicas, población bilingüe, etc. </a:t>
            </a:r>
            <a:endParaRPr lang="es-EC" dirty="0"/>
          </a:p>
        </p:txBody>
      </p:sp>
    </p:spTree>
    <p:extLst>
      <p:ext uri="{BB962C8B-B14F-4D97-AF65-F5344CB8AC3E}">
        <p14:creationId xmlns:p14="http://schemas.microsoft.com/office/powerpoint/2010/main" val="379611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0"/>
            <a:ext cx="4581525" cy="6858000"/>
          </a:xfrm>
          <a:prstGeom prst="rect">
            <a:avLst/>
          </a:prstGeom>
          <a:solidFill>
            <a:srgbClr val="FFC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
        <p:nvSpPr>
          <p:cNvPr id="87043" name="5 Marcador de texto"/>
          <p:cNvSpPr>
            <a:spLocks noGrp="1" noChangeArrowheads="1"/>
          </p:cNvSpPr>
          <p:nvPr>
            <p:ph type="body" idx="1"/>
          </p:nvPr>
        </p:nvSpPr>
        <p:spPr>
          <a:xfrm>
            <a:off x="1360488" y="428625"/>
            <a:ext cx="1862137" cy="641350"/>
          </a:xfrm>
        </p:spPr>
        <p:txBody>
          <a:bodyPr anchor="ctr"/>
          <a:lstStyle/>
          <a:p>
            <a:pPr algn="ctr"/>
            <a:r>
              <a:rPr lang="es-ES">
                <a:latin typeface="helvetica" pitchFamily="34" charset="0"/>
                <a:cs typeface="helvetica" pitchFamily="34" charset="0"/>
              </a:rPr>
              <a:t>Galicismos</a:t>
            </a:r>
          </a:p>
        </p:txBody>
      </p:sp>
      <p:sp>
        <p:nvSpPr>
          <p:cNvPr id="3" name="Marcador de contenido 2"/>
          <p:cNvSpPr>
            <a:spLocks noGrp="1"/>
          </p:cNvSpPr>
          <p:nvPr>
            <p:ph sz="half" idx="2"/>
          </p:nvPr>
        </p:nvSpPr>
        <p:spPr>
          <a:xfrm>
            <a:off x="270831" y="1302773"/>
            <a:ext cx="4040188" cy="5150569"/>
          </a:xfrm>
        </p:spPr>
        <p:txBody>
          <a:bodyPr rtlCol="0">
            <a:normAutofit fontScale="25000" lnSpcReduction="20000"/>
          </a:bodyPr>
          <a:lstStyle/>
          <a:p>
            <a:pPr marL="0" indent="0" fontAlgn="auto">
              <a:lnSpc>
                <a:spcPct val="133000"/>
              </a:lnSpc>
              <a:spcBef>
                <a:spcPts val="600"/>
              </a:spcBef>
              <a:spcAft>
                <a:spcPts val="0"/>
              </a:spcAft>
              <a:buFont typeface="Arial" panose="020B0604020202020204" pitchFamily="34" charset="0"/>
              <a:buNone/>
              <a:defRPr/>
            </a:pPr>
            <a:r>
              <a:rPr lang="es-ES" sz="6000" b="1" dirty="0" err="1">
                <a:latin typeface="helvetica" panose="020B0604020202020204" pitchFamily="34" charset="0"/>
                <a:cs typeface="helvetica" panose="020B0604020202020204" pitchFamily="34" charset="0"/>
              </a:rPr>
              <a:t>4a</a:t>
            </a:r>
            <a:r>
              <a:rPr lang="es-ES" sz="6000" b="1" dirty="0">
                <a:latin typeface="helvetica" panose="020B0604020202020204" pitchFamily="34" charset="0"/>
                <a:cs typeface="helvetica" panose="020B0604020202020204" pitchFamily="34" charset="0"/>
              </a:rPr>
              <a:t>)</a:t>
            </a:r>
            <a:r>
              <a:rPr lang="es-ES" sz="6000" dirty="0">
                <a:latin typeface="helvetica" panose="020B0604020202020204" pitchFamily="34" charset="0"/>
                <a:cs typeface="helvetica" panose="020B0604020202020204" pitchFamily="34" charset="0"/>
              </a:rPr>
              <a:t> No dudamos que el pueblo oirá con el mismo </a:t>
            </a:r>
            <a:r>
              <a:rPr lang="es-ES" sz="6000" b="1" i="1" dirty="0" err="1">
                <a:solidFill>
                  <a:schemeClr val="bg1"/>
                </a:solidFill>
                <a:highlight>
                  <a:srgbClr val="8A0052"/>
                </a:highlight>
                <a:latin typeface="helvetica" panose="020B0604020202020204" pitchFamily="34" charset="0"/>
                <a:cs typeface="helvetica" panose="020B0604020202020204" pitchFamily="34" charset="0"/>
              </a:rPr>
              <a:t>sans</a:t>
            </a:r>
            <a:r>
              <a:rPr lang="es-ES" sz="6000" b="1" i="1" dirty="0">
                <a:solidFill>
                  <a:schemeClr val="bg1"/>
                </a:solidFill>
                <a:highlight>
                  <a:srgbClr val="8A0052"/>
                </a:highlight>
                <a:latin typeface="helvetica" panose="020B0604020202020204" pitchFamily="34" charset="0"/>
                <a:cs typeface="helvetica" panose="020B0604020202020204" pitchFamily="34" charset="0"/>
              </a:rPr>
              <a:t> </a:t>
            </a:r>
            <a:r>
              <a:rPr lang="es-ES" sz="6000" b="1" i="1" dirty="0" err="1">
                <a:solidFill>
                  <a:schemeClr val="bg1"/>
                </a:solidFill>
                <a:highlight>
                  <a:srgbClr val="8A0052"/>
                </a:highlight>
                <a:latin typeface="helvetica" panose="020B0604020202020204" pitchFamily="34" charset="0"/>
                <a:cs typeface="helvetica" panose="020B0604020202020204" pitchFamily="34" charset="0"/>
              </a:rPr>
              <a:t>façons</a:t>
            </a:r>
            <a:r>
              <a:rPr lang="es-ES" sz="6000" dirty="0">
                <a:solidFill>
                  <a:schemeClr val="bg1"/>
                </a:solidFill>
                <a:latin typeface="helvetica" panose="020B0604020202020204" pitchFamily="34" charset="0"/>
                <a:cs typeface="helvetica" panose="020B0604020202020204" pitchFamily="34" charset="0"/>
              </a:rPr>
              <a:t> </a:t>
            </a:r>
            <a:r>
              <a:rPr lang="es-ES" sz="6000" dirty="0">
                <a:latin typeface="helvetica" panose="020B0604020202020204" pitchFamily="34" charset="0"/>
                <a:cs typeface="helvetica" panose="020B0604020202020204" pitchFamily="34" charset="0"/>
              </a:rPr>
              <a:t>la sonata que en breve tocarán los de la </a:t>
            </a:r>
            <a:r>
              <a:rPr lang="es-ES" sz="6000" dirty="0" err="1">
                <a:latin typeface="helvetica" panose="020B0604020202020204" pitchFamily="34" charset="0"/>
                <a:cs typeface="helvetica" panose="020B0604020202020204" pitchFamily="34" charset="0"/>
              </a:rPr>
              <a:t>Union</a:t>
            </a:r>
            <a:r>
              <a:rPr lang="es-ES" sz="6000" dirty="0">
                <a:latin typeface="helvetica" panose="020B0604020202020204" pitchFamily="34" charset="0"/>
                <a:cs typeface="helvetica" panose="020B0604020202020204" pitchFamily="34" charset="0"/>
              </a:rPr>
              <a:t> </a:t>
            </a:r>
            <a:r>
              <a:rPr lang="es-ES" sz="6000" dirty="0" err="1">
                <a:latin typeface="helvetica" panose="020B0604020202020204" pitchFamily="34" charset="0"/>
                <a:cs typeface="helvetica" panose="020B0604020202020204" pitchFamily="34" charset="0"/>
              </a:rPr>
              <a:t>Civica</a:t>
            </a:r>
            <a:r>
              <a:rPr lang="es-ES" sz="6000" dirty="0">
                <a:latin typeface="helvetica" panose="020B0604020202020204" pitchFamily="34" charset="0"/>
                <a:cs typeface="helvetica" panose="020B0604020202020204" pitchFamily="34" charset="0"/>
              </a:rPr>
              <a:t>…</a:t>
            </a:r>
          </a:p>
          <a:p>
            <a:pPr marL="0" indent="0" algn="r" fontAlgn="auto">
              <a:lnSpc>
                <a:spcPct val="124000"/>
              </a:lnSpc>
              <a:spcBef>
                <a:spcPts val="600"/>
              </a:spcBef>
              <a:spcAft>
                <a:spcPts val="600"/>
              </a:spcAft>
              <a:buFont typeface="Arial" panose="020B0604020202020204" pitchFamily="34" charset="0"/>
              <a:buNone/>
              <a:defRPr/>
            </a:pPr>
            <a:r>
              <a:rPr lang="es-ES" sz="5600" i="1" dirty="0">
                <a:latin typeface="helvetica" panose="020B0604020202020204" pitchFamily="34" charset="0"/>
                <a:cs typeface="helvetica" panose="020B0604020202020204" pitchFamily="34" charset="0"/>
              </a:rPr>
              <a:t>El Partido Obrero</a:t>
            </a:r>
            <a:r>
              <a:rPr lang="es-ES" sz="5600" dirty="0">
                <a:latin typeface="helvetica" panose="020B0604020202020204" pitchFamily="34" charset="0"/>
                <a:cs typeface="helvetica" panose="020B0604020202020204" pitchFamily="34" charset="0"/>
              </a:rPr>
              <a:t>, 1890, documento </a:t>
            </a:r>
            <a:r>
              <a:rPr lang="es-ES" sz="5600" dirty="0" err="1">
                <a:latin typeface="helvetica" panose="020B0604020202020204" pitchFamily="34" charset="0"/>
                <a:cs typeface="helvetica" panose="020B0604020202020204" pitchFamily="34" charset="0"/>
              </a:rPr>
              <a:t>comentativo</a:t>
            </a:r>
            <a:r>
              <a:rPr lang="es-ES" sz="5600" dirty="0">
                <a:latin typeface="helvetica" panose="020B0604020202020204" pitchFamily="34" charset="0"/>
                <a:cs typeface="helvetica" panose="020B0604020202020204" pitchFamily="34" charset="0"/>
              </a:rPr>
              <a:t>, </a:t>
            </a:r>
            <a:r>
              <a:rPr lang="es-ES" sz="5600" i="1" cap="small" dirty="0" err="1">
                <a:latin typeface="helvetica" panose="020B0604020202020204" pitchFamily="34" charset="0"/>
                <a:cs typeface="helvetica" panose="020B0604020202020204" pitchFamily="34" charset="0"/>
              </a:rPr>
              <a:t>cordiam</a:t>
            </a:r>
            <a:r>
              <a:rPr lang="es-ES" sz="6000" dirty="0">
                <a:latin typeface="helvetica" panose="020B0604020202020204" pitchFamily="34" charset="0"/>
                <a:cs typeface="helvetica" panose="020B0604020202020204" pitchFamily="34" charset="0"/>
              </a:rPr>
              <a:t>.</a:t>
            </a:r>
            <a:endParaRPr lang="es-ES" sz="6000" i="1" dirty="0">
              <a:latin typeface="helvetica" panose="020B0604020202020204" pitchFamily="34" charset="0"/>
              <a:cs typeface="helvetica" panose="020B0604020202020204" pitchFamily="34" charset="0"/>
            </a:endParaRPr>
          </a:p>
          <a:p>
            <a:pPr marL="0" indent="0" fontAlgn="auto">
              <a:lnSpc>
                <a:spcPct val="133000"/>
              </a:lnSpc>
              <a:spcBef>
                <a:spcPts val="600"/>
              </a:spcBef>
              <a:spcAft>
                <a:spcPts val="0"/>
              </a:spcAft>
              <a:buFont typeface="Arial" panose="020B0604020202020204" pitchFamily="34" charset="0"/>
              <a:buNone/>
              <a:defRPr/>
            </a:pPr>
            <a:r>
              <a:rPr lang="es-ES" sz="6000" b="1" dirty="0" err="1">
                <a:latin typeface="helvetica" panose="020B0604020202020204" pitchFamily="34" charset="0"/>
                <a:cs typeface="helvetica" panose="020B0604020202020204" pitchFamily="34" charset="0"/>
              </a:rPr>
              <a:t>5a</a:t>
            </a:r>
            <a:r>
              <a:rPr lang="es-ES" sz="6000" b="1" dirty="0">
                <a:latin typeface="helvetica" panose="020B0604020202020204" pitchFamily="34" charset="0"/>
                <a:cs typeface="helvetica" panose="020B0604020202020204" pitchFamily="34" charset="0"/>
              </a:rPr>
              <a:t>)</a:t>
            </a:r>
            <a:r>
              <a:rPr lang="es-ES" sz="6000" dirty="0">
                <a:latin typeface="helvetica" panose="020B0604020202020204" pitchFamily="34" charset="0"/>
                <a:cs typeface="helvetica" panose="020B0604020202020204" pitchFamily="34" charset="0"/>
              </a:rPr>
              <a:t> Esta prisión </a:t>
            </a:r>
            <a:r>
              <a:rPr lang="es-ES" sz="6000" dirty="0" err="1">
                <a:latin typeface="helvetica" panose="020B0604020202020204" pitchFamily="34" charset="0"/>
                <a:cs typeface="helvetica" panose="020B0604020202020204" pitchFamily="34" charset="0"/>
              </a:rPr>
              <a:t>dió</a:t>
            </a:r>
            <a:r>
              <a:rPr lang="es-ES" sz="6000" dirty="0">
                <a:latin typeface="helvetica" panose="020B0604020202020204" pitchFamily="34" charset="0"/>
                <a:cs typeface="helvetica" panose="020B0604020202020204" pitchFamily="34" charset="0"/>
              </a:rPr>
              <a:t> origen á la policía, </a:t>
            </a:r>
            <a:r>
              <a:rPr lang="es-ES" sz="6000" dirty="0" err="1">
                <a:latin typeface="helvetica" panose="020B0604020202020204" pitchFamily="34" charset="0"/>
                <a:cs typeface="helvetica" panose="020B0604020202020204" pitchFamily="34" charset="0"/>
              </a:rPr>
              <a:t>despues</a:t>
            </a:r>
            <a:r>
              <a:rPr lang="es-ES" sz="6000" dirty="0">
                <a:latin typeface="helvetica" panose="020B0604020202020204" pitchFamily="34" charset="0"/>
                <a:cs typeface="helvetica" panose="020B0604020202020204" pitchFamily="34" charset="0"/>
              </a:rPr>
              <a:t> de revelaciones importantísimas que le fueron hechas, para descubrir un </a:t>
            </a:r>
            <a:r>
              <a:rPr lang="es-ES" sz="6000" b="1" dirty="0">
                <a:solidFill>
                  <a:schemeClr val="bg1"/>
                </a:solidFill>
                <a:highlight>
                  <a:srgbClr val="8A0052"/>
                </a:highlight>
                <a:latin typeface="helvetica" panose="020B0604020202020204" pitchFamily="34" charset="0"/>
                <a:cs typeface="helvetica" panose="020B0604020202020204" pitchFamily="34" charset="0"/>
              </a:rPr>
              <a:t>complot</a:t>
            </a:r>
            <a:r>
              <a:rPr lang="es-ES" sz="6000" dirty="0">
                <a:latin typeface="helvetica" panose="020B0604020202020204" pitchFamily="34" charset="0"/>
                <a:cs typeface="helvetica" panose="020B0604020202020204" pitchFamily="34" charset="0"/>
              </a:rPr>
              <a:t> anarquista que de tiempo atrás </a:t>
            </a:r>
            <a:r>
              <a:rPr lang="es-ES" sz="6000" dirty="0" err="1">
                <a:latin typeface="helvetica" panose="020B0604020202020204" pitchFamily="34" charset="0"/>
                <a:cs typeface="helvetica" panose="020B0604020202020204" pitchFamily="34" charset="0"/>
              </a:rPr>
              <a:t>veníase</a:t>
            </a:r>
            <a:r>
              <a:rPr lang="es-ES" sz="6000" dirty="0">
                <a:latin typeface="helvetica" panose="020B0604020202020204" pitchFamily="34" charset="0"/>
                <a:cs typeface="helvetica" panose="020B0604020202020204" pitchFamily="34" charset="0"/>
              </a:rPr>
              <a:t> preparando. </a:t>
            </a:r>
          </a:p>
          <a:p>
            <a:pPr marL="0" indent="0" algn="r" fontAlgn="auto">
              <a:lnSpc>
                <a:spcPct val="124000"/>
              </a:lnSpc>
              <a:spcBef>
                <a:spcPts val="600"/>
              </a:spcBef>
              <a:spcAft>
                <a:spcPts val="600"/>
              </a:spcAft>
              <a:buFont typeface="Arial" panose="020B0604020202020204" pitchFamily="34" charset="0"/>
              <a:buNone/>
              <a:defRPr/>
            </a:pPr>
            <a:r>
              <a:rPr lang="es-ES" sz="5600" i="1" dirty="0">
                <a:latin typeface="helvetica" panose="020B0604020202020204" pitchFamily="34" charset="0"/>
                <a:cs typeface="helvetica" panose="020B0604020202020204" pitchFamily="34" charset="0"/>
              </a:rPr>
              <a:t>El Tribuno</a:t>
            </a:r>
            <a:r>
              <a:rPr lang="es-ES" sz="5600" dirty="0">
                <a:latin typeface="helvetica" panose="020B0604020202020204" pitchFamily="34" charset="0"/>
                <a:cs typeface="helvetica" panose="020B0604020202020204" pitchFamily="34" charset="0"/>
              </a:rPr>
              <a:t>, 1896, documento informativo, </a:t>
            </a:r>
            <a:r>
              <a:rPr lang="es-ES" sz="5600" i="1" cap="small" dirty="0" err="1">
                <a:latin typeface="helvetica" panose="020B0604020202020204" pitchFamily="34" charset="0"/>
                <a:cs typeface="helvetica" panose="020B0604020202020204" pitchFamily="34" charset="0"/>
              </a:rPr>
              <a:t>cordiam</a:t>
            </a:r>
            <a:r>
              <a:rPr lang="es-ES" sz="5600" dirty="0">
                <a:latin typeface="helvetica" panose="020B0604020202020204" pitchFamily="34" charset="0"/>
                <a:cs typeface="helvetica" panose="020B0604020202020204" pitchFamily="34" charset="0"/>
              </a:rPr>
              <a:t>.</a:t>
            </a:r>
          </a:p>
          <a:p>
            <a:pPr marL="0" indent="0" fontAlgn="auto">
              <a:lnSpc>
                <a:spcPct val="133000"/>
              </a:lnSpc>
              <a:spcBef>
                <a:spcPts val="600"/>
              </a:spcBef>
              <a:spcAft>
                <a:spcPts val="600"/>
              </a:spcAft>
              <a:buFont typeface="Arial" panose="020B0604020202020204" pitchFamily="34" charset="0"/>
              <a:buNone/>
              <a:defRPr/>
            </a:pPr>
            <a:r>
              <a:rPr lang="es-ES" sz="6000" b="1" dirty="0" err="1">
                <a:latin typeface="helvetica" panose="020B0604020202020204" pitchFamily="34" charset="0"/>
                <a:cs typeface="helvetica" panose="020B0604020202020204" pitchFamily="34" charset="0"/>
              </a:rPr>
              <a:t>6a</a:t>
            </a:r>
            <a:r>
              <a:rPr lang="es-ES" sz="6000" b="1" dirty="0">
                <a:latin typeface="helvetica" panose="020B0604020202020204" pitchFamily="34" charset="0"/>
                <a:cs typeface="helvetica" panose="020B0604020202020204" pitchFamily="34" charset="0"/>
              </a:rPr>
              <a:t>)</a:t>
            </a:r>
            <a:r>
              <a:rPr lang="es-ES" sz="6000" dirty="0">
                <a:latin typeface="helvetica" panose="020B0604020202020204" pitchFamily="34" charset="0"/>
                <a:cs typeface="helvetica" panose="020B0604020202020204" pitchFamily="34" charset="0"/>
              </a:rPr>
              <a:t> El espectáculo es por secciones. Los palcos bajos y balcones costarán dos pesos, los </a:t>
            </a:r>
            <a:r>
              <a:rPr lang="es-ES" sz="6000" b="1" dirty="0" err="1">
                <a:solidFill>
                  <a:schemeClr val="bg1"/>
                </a:solidFill>
                <a:highlight>
                  <a:srgbClr val="8A0052"/>
                </a:highlight>
                <a:latin typeface="helvetica" panose="020B0604020202020204" pitchFamily="34" charset="0"/>
                <a:cs typeface="helvetica" panose="020B0604020202020204" pitchFamily="34" charset="0"/>
              </a:rPr>
              <a:t>avant</a:t>
            </a:r>
            <a:r>
              <a:rPr lang="es-ES" sz="6000" b="1" dirty="0">
                <a:solidFill>
                  <a:schemeClr val="bg1"/>
                </a:solidFill>
                <a:highlight>
                  <a:srgbClr val="8A0052"/>
                </a:highlight>
                <a:latin typeface="helvetica" panose="020B0604020202020204" pitchFamily="34" charset="0"/>
                <a:cs typeface="helvetica" panose="020B0604020202020204" pitchFamily="34" charset="0"/>
              </a:rPr>
              <a:t> </a:t>
            </a:r>
            <a:r>
              <a:rPr lang="es-ES" sz="6000" b="1" dirty="0" err="1">
                <a:solidFill>
                  <a:schemeClr val="bg1"/>
                </a:solidFill>
                <a:highlight>
                  <a:srgbClr val="8A0052"/>
                </a:highlight>
                <a:latin typeface="helvetica" panose="020B0604020202020204" pitchFamily="34" charset="0"/>
                <a:cs typeface="helvetica" panose="020B0604020202020204" pitchFamily="34" charset="0"/>
              </a:rPr>
              <a:t>scéne</a:t>
            </a:r>
            <a:r>
              <a:rPr lang="es-ES" sz="6000" dirty="0">
                <a:solidFill>
                  <a:schemeClr val="bg1"/>
                </a:solidFill>
                <a:latin typeface="helvetica" panose="020B0604020202020204" pitchFamily="34" charset="0"/>
                <a:cs typeface="helvetica" panose="020B0604020202020204" pitchFamily="34" charset="0"/>
              </a:rPr>
              <a:t> </a:t>
            </a:r>
            <a:r>
              <a:rPr lang="es-ES" sz="6000" dirty="0">
                <a:latin typeface="helvetica" panose="020B0604020202020204" pitchFamily="34" charset="0"/>
                <a:cs typeface="helvetica" panose="020B0604020202020204" pitchFamily="34" charset="0"/>
              </a:rPr>
              <a:t>dos y medio…</a:t>
            </a:r>
          </a:p>
          <a:p>
            <a:pPr marL="0" indent="0" algn="r" fontAlgn="auto">
              <a:lnSpc>
                <a:spcPct val="124000"/>
              </a:lnSpc>
              <a:spcBef>
                <a:spcPts val="600"/>
              </a:spcBef>
              <a:spcAft>
                <a:spcPts val="600"/>
              </a:spcAft>
              <a:buFont typeface="Arial" panose="020B0604020202020204" pitchFamily="34" charset="0"/>
              <a:buNone/>
              <a:defRPr/>
            </a:pPr>
            <a:r>
              <a:rPr lang="es-ES" sz="5600" i="1" dirty="0">
                <a:latin typeface="helvetica" panose="020B0604020202020204" pitchFamily="34" charset="0"/>
                <a:cs typeface="helvetica" panose="020B0604020202020204" pitchFamily="34" charset="0"/>
              </a:rPr>
              <a:t>El Tribuno</a:t>
            </a:r>
            <a:r>
              <a:rPr lang="es-ES" sz="5600" dirty="0">
                <a:latin typeface="helvetica" panose="020B0604020202020204" pitchFamily="34" charset="0"/>
                <a:cs typeface="helvetica" panose="020B0604020202020204" pitchFamily="34" charset="0"/>
              </a:rPr>
              <a:t>, 1896, documento publicitario, </a:t>
            </a:r>
            <a:r>
              <a:rPr lang="es-ES" sz="5600" i="1" cap="small" dirty="0" err="1">
                <a:latin typeface="helvetica" panose="020B0604020202020204" pitchFamily="34" charset="0"/>
                <a:cs typeface="helvetica" panose="020B0604020202020204" pitchFamily="34" charset="0"/>
              </a:rPr>
              <a:t>cordiam</a:t>
            </a:r>
            <a:r>
              <a:rPr lang="es-ES" sz="5600" i="1" cap="small" dirty="0">
                <a:latin typeface="helvetica" panose="020B0604020202020204" pitchFamily="34" charset="0"/>
                <a:cs typeface="helvetica" panose="020B0604020202020204" pitchFamily="34" charset="0"/>
              </a:rPr>
              <a:t>.</a:t>
            </a:r>
            <a:endParaRPr lang="es-ES" sz="5600" dirty="0">
              <a:latin typeface="helvetica" panose="020B0604020202020204" pitchFamily="34" charset="0"/>
              <a:cs typeface="helvetica" panose="020B0604020202020204" pitchFamily="34" charset="0"/>
            </a:endParaRPr>
          </a:p>
        </p:txBody>
      </p:sp>
      <p:sp>
        <p:nvSpPr>
          <p:cNvPr id="87045" name="6 Marcador de texto"/>
          <p:cNvSpPr>
            <a:spLocks noGrp="1" noChangeArrowheads="1"/>
          </p:cNvSpPr>
          <p:nvPr>
            <p:ph type="body" sz="quarter" idx="3"/>
          </p:nvPr>
        </p:nvSpPr>
        <p:spPr>
          <a:xfrm>
            <a:off x="5770563" y="430213"/>
            <a:ext cx="2193925" cy="639762"/>
          </a:xfrm>
        </p:spPr>
        <p:txBody>
          <a:bodyPr anchor="ctr"/>
          <a:lstStyle/>
          <a:p>
            <a:pPr algn="ctr"/>
            <a:r>
              <a:rPr lang="es-UY">
                <a:latin typeface="helvetica" pitchFamily="34" charset="0"/>
                <a:cs typeface="helvetica" pitchFamily="34" charset="0"/>
              </a:rPr>
              <a:t>Anglicismos</a:t>
            </a:r>
          </a:p>
        </p:txBody>
      </p:sp>
      <p:sp>
        <p:nvSpPr>
          <p:cNvPr id="8" name="7 Marcador de contenido"/>
          <p:cNvSpPr>
            <a:spLocks noGrp="1"/>
          </p:cNvSpPr>
          <p:nvPr>
            <p:ph sz="quarter" idx="4"/>
          </p:nvPr>
        </p:nvSpPr>
        <p:spPr>
          <a:xfrm>
            <a:off x="4852686" y="1302767"/>
            <a:ext cx="4041775" cy="5182936"/>
          </a:xfrm>
        </p:spPr>
        <p:txBody>
          <a:bodyPr rtlCol="0">
            <a:noAutofit/>
          </a:bodyPr>
          <a:lstStyle/>
          <a:p>
            <a:pPr marL="0" indent="0" fontAlgn="auto">
              <a:lnSpc>
                <a:spcPct val="113000"/>
              </a:lnSpc>
              <a:spcBef>
                <a:spcPts val="600"/>
              </a:spcBef>
              <a:spcAft>
                <a:spcPts val="0"/>
              </a:spcAft>
              <a:buFont typeface="Arial" panose="020B0604020202020204" pitchFamily="34" charset="0"/>
              <a:buNone/>
              <a:defRPr/>
            </a:pPr>
            <a:r>
              <a:rPr lang="es-ES" sz="1451" b="1" dirty="0" err="1">
                <a:latin typeface="helvetica" panose="020B0604020202020204" pitchFamily="34" charset="0"/>
                <a:cs typeface="helvetica" panose="020B0604020202020204" pitchFamily="34" charset="0"/>
              </a:rPr>
              <a:t>4b</a:t>
            </a:r>
            <a:r>
              <a:rPr lang="es-ES" sz="1451" b="1" dirty="0">
                <a:latin typeface="helvetica" panose="020B0604020202020204" pitchFamily="34" charset="0"/>
                <a:cs typeface="helvetica" panose="020B0604020202020204" pitchFamily="34" charset="0"/>
              </a:rPr>
              <a:t>)</a:t>
            </a:r>
            <a:r>
              <a:rPr lang="es-ES" sz="1451" dirty="0">
                <a:latin typeface="helvetica" panose="020B0604020202020204" pitchFamily="34" charset="0"/>
                <a:cs typeface="helvetica" panose="020B0604020202020204" pitchFamily="34" charset="0"/>
              </a:rPr>
              <a:t> El “agio”, la “empleomanía" y el “</a:t>
            </a:r>
            <a:r>
              <a:rPr lang="es-ES" sz="1451" dirty="0" err="1">
                <a:latin typeface="helvetica" panose="020B0604020202020204" pitchFamily="34" charset="0"/>
                <a:cs typeface="helvetica" panose="020B0604020202020204" pitchFamily="34" charset="0"/>
              </a:rPr>
              <a:t>generalate</a:t>
            </a:r>
            <a:r>
              <a:rPr lang="es-ES" sz="1451" dirty="0">
                <a:latin typeface="helvetica" panose="020B0604020202020204" pitchFamily="34" charset="0"/>
                <a:cs typeface="helvetica" panose="020B0604020202020204" pitchFamily="34" charset="0"/>
              </a:rPr>
              <a:t>” son las tres llagas que nos roen, […] dejando […] la puerta siempre abierta á las dictaduras militares </a:t>
            </a:r>
            <a:r>
              <a:rPr lang="es-ES" sz="1451" dirty="0" err="1">
                <a:latin typeface="helvetica" panose="020B0604020202020204" pitchFamily="34" charset="0"/>
                <a:cs typeface="helvetica" panose="020B0604020202020204" pitchFamily="34" charset="0"/>
              </a:rPr>
              <a:t>ó</a:t>
            </a:r>
            <a:r>
              <a:rPr lang="es-ES" sz="1451" dirty="0">
                <a:latin typeface="helvetica" panose="020B0604020202020204" pitchFamily="34" charset="0"/>
                <a:cs typeface="helvetica" panose="020B0604020202020204" pitchFamily="34" charset="0"/>
              </a:rPr>
              <a:t> á los </a:t>
            </a:r>
            <a:r>
              <a:rPr lang="es-ES" sz="1451" b="1" dirty="0" err="1">
                <a:solidFill>
                  <a:schemeClr val="bg1"/>
                </a:solidFill>
                <a:highlight>
                  <a:srgbClr val="8A0052"/>
                </a:highlight>
                <a:latin typeface="helvetica" panose="020B0604020202020204" pitchFamily="34" charset="0"/>
                <a:cs typeface="helvetica" panose="020B0604020202020204" pitchFamily="34" charset="0"/>
              </a:rPr>
              <a:t>kracs</a:t>
            </a:r>
            <a:r>
              <a:rPr lang="es-ES" sz="1451" dirty="0">
                <a:latin typeface="helvetica" panose="020B0604020202020204" pitchFamily="34" charset="0"/>
                <a:cs typeface="helvetica" panose="020B0604020202020204" pitchFamily="34" charset="0"/>
              </a:rPr>
              <a:t> financieros. </a:t>
            </a:r>
          </a:p>
          <a:p>
            <a:pPr marL="0" indent="0" algn="r" fontAlgn="auto">
              <a:spcBef>
                <a:spcPts val="400"/>
              </a:spcBef>
              <a:spcAft>
                <a:spcPts val="400"/>
              </a:spcAft>
              <a:buFont typeface="Arial" panose="020B0604020202020204" pitchFamily="34" charset="0"/>
              <a:buNone/>
              <a:defRPr/>
            </a:pPr>
            <a:r>
              <a:rPr lang="es-ES" sz="1351" i="1" dirty="0">
                <a:latin typeface="helvetica" panose="020B0604020202020204" pitchFamily="34" charset="0"/>
                <a:cs typeface="helvetica" panose="020B0604020202020204" pitchFamily="34" charset="0"/>
              </a:rPr>
              <a:t>El Tribuno</a:t>
            </a:r>
            <a:r>
              <a:rPr lang="es-ES" sz="1351" dirty="0">
                <a:latin typeface="helvetica" panose="020B0604020202020204" pitchFamily="34" charset="0"/>
                <a:cs typeface="helvetica" panose="020B0604020202020204" pitchFamily="34" charset="0"/>
              </a:rPr>
              <a:t>, 1896, documento </a:t>
            </a:r>
            <a:r>
              <a:rPr lang="es-ES" sz="1351" dirty="0" err="1">
                <a:latin typeface="helvetica" panose="020B0604020202020204" pitchFamily="34" charset="0"/>
                <a:cs typeface="helvetica" panose="020B0604020202020204" pitchFamily="34" charset="0"/>
              </a:rPr>
              <a:t>comentativo</a:t>
            </a:r>
            <a:r>
              <a:rPr lang="es-ES" sz="1351" dirty="0">
                <a:latin typeface="helvetica" panose="020B0604020202020204" pitchFamily="34" charset="0"/>
                <a:cs typeface="helvetica" panose="020B0604020202020204" pitchFamily="34" charset="0"/>
              </a:rPr>
              <a:t>, </a:t>
            </a:r>
            <a:r>
              <a:rPr lang="es-ES" sz="1351" i="1" cap="small" dirty="0" err="1">
                <a:latin typeface="helvetica" panose="020B0604020202020204" pitchFamily="34" charset="0"/>
                <a:cs typeface="helvetica" panose="020B0604020202020204" pitchFamily="34" charset="0"/>
              </a:rPr>
              <a:t>cordiam</a:t>
            </a:r>
            <a:r>
              <a:rPr lang="es-ES" sz="1351" dirty="0">
                <a:latin typeface="helvetica" panose="020B0604020202020204" pitchFamily="34" charset="0"/>
                <a:cs typeface="helvetica" panose="020B0604020202020204" pitchFamily="34" charset="0"/>
              </a:rPr>
              <a:t>.</a:t>
            </a:r>
          </a:p>
          <a:p>
            <a:pPr marL="0" indent="0" fontAlgn="auto">
              <a:lnSpc>
                <a:spcPct val="113000"/>
              </a:lnSpc>
              <a:spcBef>
                <a:spcPts val="600"/>
              </a:spcBef>
              <a:spcAft>
                <a:spcPts val="0"/>
              </a:spcAft>
              <a:buFont typeface="Arial" panose="020B0604020202020204" pitchFamily="34" charset="0"/>
              <a:buNone/>
              <a:defRPr/>
            </a:pPr>
            <a:r>
              <a:rPr lang="es-ES" sz="1451" b="1" dirty="0" err="1">
                <a:latin typeface="helvetica" panose="020B0604020202020204" pitchFamily="34" charset="0"/>
                <a:cs typeface="helvetica" panose="020B0604020202020204" pitchFamily="34" charset="0"/>
              </a:rPr>
              <a:t>5b</a:t>
            </a:r>
            <a:r>
              <a:rPr lang="es-ES" sz="1451" b="1" dirty="0">
                <a:latin typeface="helvetica" panose="020B0604020202020204" pitchFamily="34" charset="0"/>
                <a:cs typeface="helvetica" panose="020B0604020202020204" pitchFamily="34" charset="0"/>
              </a:rPr>
              <a:t>)</a:t>
            </a:r>
            <a:r>
              <a:rPr lang="es-ES" sz="1451" dirty="0">
                <a:latin typeface="helvetica" panose="020B0604020202020204" pitchFamily="34" charset="0"/>
                <a:cs typeface="helvetica" panose="020B0604020202020204" pitchFamily="34" charset="0"/>
              </a:rPr>
              <a:t> Dadas las condiciones </a:t>
            </a:r>
            <a:r>
              <a:rPr lang="es-ES" sz="1451" dirty="0" err="1">
                <a:latin typeface="helvetica" panose="020B0604020202020204" pitchFamily="34" charset="0"/>
                <a:cs typeface="helvetica" panose="020B0604020202020204" pitchFamily="34" charset="0"/>
              </a:rPr>
              <a:t>ciclicas</a:t>
            </a:r>
            <a:r>
              <a:rPr lang="es-ES" sz="1451" dirty="0">
                <a:latin typeface="helvetica" panose="020B0604020202020204" pitchFamily="34" charset="0"/>
                <a:cs typeface="helvetica" panose="020B0604020202020204" pitchFamily="34" charset="0"/>
              </a:rPr>
              <a:t> de los jóvenes del Club Nacional de Velocipedistas creemos probable que […] batirán el </a:t>
            </a:r>
            <a:r>
              <a:rPr lang="es-ES" sz="1451" b="1" dirty="0" err="1">
                <a:solidFill>
                  <a:schemeClr val="bg1"/>
                </a:solidFill>
                <a:highlight>
                  <a:srgbClr val="8A0052"/>
                </a:highlight>
                <a:latin typeface="helvetica" panose="020B0604020202020204" pitchFamily="34" charset="0"/>
                <a:cs typeface="helvetica" panose="020B0604020202020204" pitchFamily="34" charset="0"/>
              </a:rPr>
              <a:t>record</a:t>
            </a:r>
            <a:r>
              <a:rPr lang="es-ES" sz="1451" dirty="0">
                <a:latin typeface="helvetica" panose="020B0604020202020204" pitchFamily="34" charset="0"/>
                <a:cs typeface="helvetica" panose="020B0604020202020204" pitchFamily="34" charset="0"/>
              </a:rPr>
              <a:t> del señor </a:t>
            </a:r>
            <a:r>
              <a:rPr lang="es-ES" sz="1451" dirty="0" err="1">
                <a:latin typeface="helvetica" panose="020B0604020202020204" pitchFamily="34" charset="0"/>
                <a:cs typeface="helvetica" panose="020B0604020202020204" pitchFamily="34" charset="0"/>
              </a:rPr>
              <a:t>Radé</a:t>
            </a:r>
            <a:r>
              <a:rPr lang="es-ES" sz="1451" dirty="0">
                <a:latin typeface="helvetica" panose="020B0604020202020204" pitchFamily="34" charset="0"/>
                <a:cs typeface="helvetica" panose="020B0604020202020204" pitchFamily="34" charset="0"/>
              </a:rPr>
              <a:t>.</a:t>
            </a:r>
          </a:p>
          <a:p>
            <a:pPr marL="0" indent="0" algn="r" fontAlgn="auto">
              <a:spcBef>
                <a:spcPts val="400"/>
              </a:spcBef>
              <a:spcAft>
                <a:spcPts val="400"/>
              </a:spcAft>
              <a:buFont typeface="Arial" panose="020B0604020202020204" pitchFamily="34" charset="0"/>
              <a:buNone/>
              <a:defRPr/>
            </a:pPr>
            <a:r>
              <a:rPr lang="es-ES" sz="1351" i="1" dirty="0">
                <a:latin typeface="helvetica" panose="020B0604020202020204" pitchFamily="34" charset="0"/>
                <a:cs typeface="helvetica" panose="020B0604020202020204" pitchFamily="34" charset="0"/>
              </a:rPr>
              <a:t>El Tribuno</a:t>
            </a:r>
            <a:r>
              <a:rPr lang="es-ES" sz="1351" dirty="0">
                <a:latin typeface="helvetica" panose="020B0604020202020204" pitchFamily="34" charset="0"/>
                <a:cs typeface="helvetica" panose="020B0604020202020204" pitchFamily="34" charset="0"/>
              </a:rPr>
              <a:t>, 1896, documento informativo, </a:t>
            </a:r>
            <a:r>
              <a:rPr lang="es-ES" sz="1351" i="1" cap="small" dirty="0" err="1">
                <a:latin typeface="helvetica" panose="020B0604020202020204" pitchFamily="34" charset="0"/>
                <a:cs typeface="helvetica" panose="020B0604020202020204" pitchFamily="34" charset="0"/>
              </a:rPr>
              <a:t>cordiam</a:t>
            </a:r>
            <a:r>
              <a:rPr lang="es-ES" sz="1351" dirty="0">
                <a:latin typeface="helvetica" panose="020B0604020202020204" pitchFamily="34" charset="0"/>
                <a:cs typeface="helvetica" panose="020B0604020202020204" pitchFamily="34" charset="0"/>
              </a:rPr>
              <a:t>.</a:t>
            </a:r>
          </a:p>
          <a:p>
            <a:pPr marL="0" indent="0" fontAlgn="auto">
              <a:lnSpc>
                <a:spcPct val="113000"/>
              </a:lnSpc>
              <a:spcAft>
                <a:spcPts val="0"/>
              </a:spcAft>
              <a:buFont typeface="Arial" panose="020B0604020202020204" pitchFamily="34" charset="0"/>
              <a:buNone/>
              <a:defRPr/>
            </a:pPr>
            <a:r>
              <a:rPr lang="es-ES" sz="1451" b="1" dirty="0" err="1">
                <a:latin typeface="helvetica" panose="020B0604020202020204" pitchFamily="34" charset="0"/>
                <a:cs typeface="helvetica" panose="020B0604020202020204" pitchFamily="34" charset="0"/>
              </a:rPr>
              <a:t>6b</a:t>
            </a:r>
            <a:r>
              <a:rPr lang="es-ES" sz="1451" b="1" dirty="0">
                <a:latin typeface="helvetica" panose="020B0604020202020204" pitchFamily="34" charset="0"/>
                <a:cs typeface="helvetica" panose="020B0604020202020204" pitchFamily="34" charset="0"/>
              </a:rPr>
              <a:t>)</a:t>
            </a:r>
            <a:r>
              <a:rPr lang="es-ES" sz="1451" dirty="0">
                <a:latin typeface="helvetica" panose="020B0604020202020204" pitchFamily="34" charset="0"/>
                <a:cs typeface="helvetica" panose="020B0604020202020204" pitchFamily="34" charset="0"/>
              </a:rPr>
              <a:t> \\\ GRAN CAFÉ Y </a:t>
            </a:r>
            <a:r>
              <a:rPr lang="es-ES" sz="1451" dirty="0" err="1">
                <a:latin typeface="helvetica" panose="020B0604020202020204" pitchFamily="34" charset="0"/>
                <a:cs typeface="helvetica" panose="020B0604020202020204" pitchFamily="34" charset="0"/>
              </a:rPr>
              <a:t>CONFITERIA</a:t>
            </a:r>
            <a:r>
              <a:rPr lang="es-ES" sz="1451" dirty="0">
                <a:latin typeface="helvetica" panose="020B0604020202020204" pitchFamily="34" charset="0"/>
                <a:cs typeface="helvetica" panose="020B0604020202020204" pitchFamily="34" charset="0"/>
              </a:rPr>
              <a:t> DE LA CATEDRAL DE PEDRO [R]</a:t>
            </a:r>
            <a:r>
              <a:rPr lang="es-ES" sz="1451" dirty="0" err="1">
                <a:latin typeface="helvetica" panose="020B0604020202020204" pitchFamily="34" charset="0"/>
                <a:cs typeface="helvetica" panose="020B0604020202020204" pitchFamily="34" charset="0"/>
              </a:rPr>
              <a:t>ULETTI</a:t>
            </a:r>
            <a:r>
              <a:rPr lang="es-ES" sz="1451" dirty="0">
                <a:latin typeface="helvetica" panose="020B0604020202020204" pitchFamily="34" charset="0"/>
                <a:cs typeface="helvetica" panose="020B0604020202020204" pitchFamily="34" charset="0"/>
              </a:rPr>
              <a:t> \\\ // 311—</a:t>
            </a:r>
            <a:r>
              <a:rPr lang="es-ES" sz="1451" dirty="0" err="1">
                <a:latin typeface="helvetica" panose="020B0604020202020204" pitchFamily="34" charset="0"/>
                <a:cs typeface="helvetica" panose="020B0604020202020204" pitchFamily="34" charset="0"/>
              </a:rPr>
              <a:t>Sarandi</a:t>
            </a:r>
            <a:r>
              <a:rPr lang="es-ES" sz="1451" dirty="0">
                <a:latin typeface="helvetica" panose="020B0604020202020204" pitchFamily="34" charset="0"/>
                <a:cs typeface="helvetica" panose="020B0604020202020204" pitchFamily="34" charset="0"/>
              </a:rPr>
              <a:t> 311—Plaza </a:t>
            </a:r>
            <a:r>
              <a:rPr lang="es-ES" sz="1451" dirty="0" err="1">
                <a:latin typeface="helvetica" panose="020B0604020202020204" pitchFamily="34" charset="0"/>
                <a:cs typeface="helvetica" panose="020B0604020202020204" pitchFamily="34" charset="0"/>
              </a:rPr>
              <a:t>Constitucion</a:t>
            </a:r>
            <a:r>
              <a:rPr lang="es-ES" sz="1451" dirty="0">
                <a:latin typeface="helvetica" panose="020B0604020202020204" pitchFamily="34" charset="0"/>
                <a:cs typeface="helvetica" panose="020B0604020202020204" pitchFamily="34" charset="0"/>
              </a:rPr>
              <a:t> // Montevideo // SE SIRVEN </a:t>
            </a:r>
            <a:r>
              <a:rPr lang="es-ES" sz="1451" b="1" dirty="0">
                <a:solidFill>
                  <a:schemeClr val="bg1"/>
                </a:solidFill>
                <a:highlight>
                  <a:srgbClr val="8A0052"/>
                </a:highlight>
                <a:latin typeface="helvetica" panose="020B0604020202020204" pitchFamily="34" charset="0"/>
                <a:cs typeface="helvetica" panose="020B0604020202020204" pitchFamily="34" charset="0"/>
              </a:rPr>
              <a:t>LUNCH</a:t>
            </a:r>
            <a:r>
              <a:rPr lang="es-ES" sz="1451" dirty="0">
                <a:latin typeface="helvetica" panose="020B0604020202020204" pitchFamily="34" charset="0"/>
                <a:cs typeface="helvetica" panose="020B0604020202020204" pitchFamily="34" charset="0"/>
              </a:rPr>
              <a:t> Á TODAS HORAS //</a:t>
            </a:r>
          </a:p>
          <a:p>
            <a:pPr marL="0" indent="0" algn="r" fontAlgn="auto">
              <a:spcBef>
                <a:spcPts val="400"/>
              </a:spcBef>
              <a:spcAft>
                <a:spcPts val="600"/>
              </a:spcAft>
              <a:buFont typeface="Arial" panose="020B0604020202020204" pitchFamily="34" charset="0"/>
              <a:buNone/>
              <a:defRPr/>
            </a:pPr>
            <a:r>
              <a:rPr lang="es-ES" sz="1351" i="1" dirty="0">
                <a:solidFill>
                  <a:prstClr val="black"/>
                </a:solidFill>
                <a:latin typeface="helvetica" panose="020B0604020202020204" pitchFamily="34" charset="0"/>
                <a:cs typeface="helvetica" panose="020B0604020202020204" pitchFamily="34" charset="0"/>
              </a:rPr>
              <a:t>El Partido Obrero</a:t>
            </a:r>
            <a:r>
              <a:rPr lang="es-ES" sz="1351" dirty="0">
                <a:solidFill>
                  <a:prstClr val="black"/>
                </a:solidFill>
                <a:latin typeface="helvetica" panose="020B0604020202020204" pitchFamily="34" charset="0"/>
                <a:cs typeface="helvetica" panose="020B0604020202020204" pitchFamily="34" charset="0"/>
              </a:rPr>
              <a:t>, 1896, documento publicitario, </a:t>
            </a:r>
            <a:r>
              <a:rPr lang="es-ES" sz="1351" i="1" cap="small" dirty="0" err="1">
                <a:solidFill>
                  <a:prstClr val="black"/>
                </a:solidFill>
                <a:latin typeface="helvetica" panose="020B0604020202020204" pitchFamily="34" charset="0"/>
                <a:cs typeface="helvetica" panose="020B0604020202020204" pitchFamily="34" charset="0"/>
              </a:rPr>
              <a:t>cordiam</a:t>
            </a:r>
            <a:r>
              <a:rPr lang="es-ES" sz="1351" dirty="0">
                <a:solidFill>
                  <a:prstClr val="black"/>
                </a:solidFill>
                <a:latin typeface="helvetica" panose="020B0604020202020204" pitchFamily="34" charset="0"/>
                <a:cs typeface="helvetica" panose="020B0604020202020204" pitchFamily="34" charset="0"/>
              </a:rPr>
              <a:t>.</a:t>
            </a:r>
          </a:p>
        </p:txBody>
      </p:sp>
      <p:sp>
        <p:nvSpPr>
          <p:cNvPr id="17" name="Rectángulo 16"/>
          <p:cNvSpPr/>
          <p:nvPr/>
        </p:nvSpPr>
        <p:spPr>
          <a:xfrm>
            <a:off x="4581525" y="0"/>
            <a:ext cx="4572000" cy="6453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Objetivos de la investigación</a:t>
            </a: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Fuentes</a:t>
            </a: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Metodología</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5 Marcador de contenido"/>
          <p:cNvSpPr>
            <a:spLocks noGrp="1"/>
          </p:cNvSpPr>
          <p:nvPr>
            <p:ph sz="half" idx="1"/>
          </p:nvPr>
        </p:nvSpPr>
        <p:spPr/>
        <p:txBody>
          <a:bodyPr>
            <a:normAutofit fontScale="92500" lnSpcReduction="10000"/>
          </a:bodyPr>
          <a:lstStyle/>
          <a:p>
            <a:pPr marL="0" indent="0">
              <a:spcAft>
                <a:spcPts val="1200"/>
              </a:spcAft>
              <a:buNone/>
            </a:pPr>
            <a:endParaRPr lang="es-ES" i="1" dirty="0"/>
          </a:p>
          <a:p>
            <a:pPr marL="0" indent="0">
              <a:spcAft>
                <a:spcPts val="1200"/>
              </a:spcAft>
              <a:buNone/>
            </a:pPr>
            <a:r>
              <a:rPr lang="es-ES" i="1" dirty="0"/>
              <a:t>Software</a:t>
            </a:r>
            <a:r>
              <a:rPr lang="es-ES" dirty="0"/>
              <a:t> </a:t>
            </a:r>
            <a:r>
              <a:rPr lang="es-ES" dirty="0" err="1"/>
              <a:t>AntConc</a:t>
            </a:r>
            <a:endParaRPr lang="es-ES" dirty="0"/>
          </a:p>
          <a:p>
            <a:pPr marL="0" indent="0">
              <a:buNone/>
            </a:pPr>
            <a:r>
              <a:rPr lang="es-ES" dirty="0"/>
              <a:t>Herramientas empleadas:</a:t>
            </a:r>
          </a:p>
          <a:p>
            <a:r>
              <a:rPr lang="es-ES" i="1" dirty="0"/>
              <a:t>Word </a:t>
            </a:r>
            <a:r>
              <a:rPr lang="es-ES" i="1" dirty="0" err="1"/>
              <a:t>list</a:t>
            </a:r>
            <a:endParaRPr lang="es-ES" i="1" dirty="0"/>
          </a:p>
          <a:p>
            <a:r>
              <a:rPr lang="es-ES" i="1" dirty="0" err="1"/>
              <a:t>Stoplist</a:t>
            </a:r>
            <a:endParaRPr lang="es-ES" i="1" dirty="0"/>
          </a:p>
          <a:p>
            <a:r>
              <a:rPr lang="es-ES" i="1" dirty="0" err="1"/>
              <a:t>Concordance</a:t>
            </a:r>
            <a:r>
              <a:rPr lang="es-ES" i="1" dirty="0"/>
              <a:t> </a:t>
            </a:r>
            <a:r>
              <a:rPr lang="es-ES" i="1" dirty="0" err="1"/>
              <a:t>tool</a:t>
            </a:r>
            <a:endParaRPr lang="es-ES" i="1" dirty="0"/>
          </a:p>
        </p:txBody>
      </p:sp>
      <p:pic>
        <p:nvPicPr>
          <p:cNvPr id="1028"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988840"/>
            <a:ext cx="792088" cy="800009"/>
          </a:xfrm>
          <a:prstGeom prst="rect">
            <a:avLst/>
          </a:prstGeom>
          <a:noFill/>
          <a:extLst>
            <a:ext uri="{909E8E84-426E-40DD-AFC4-6F175D3DCCD1}">
              <a14:hiddenFill xmlns:a14="http://schemas.microsoft.com/office/drawing/2010/main">
                <a:solidFill>
                  <a:srgbClr val="FFFFFF"/>
                </a:solidFill>
              </a14:hiddenFill>
            </a:ext>
          </a:extLst>
        </p:spPr>
      </p:pic>
      <p:sp>
        <p:nvSpPr>
          <p:cNvPr id="13" name="2 Marcador de contenido"/>
          <p:cNvSpPr>
            <a:spLocks noGrp="1"/>
          </p:cNvSpPr>
          <p:nvPr>
            <p:ph sz="half" idx="2"/>
          </p:nvPr>
        </p:nvSpPr>
        <p:spPr>
          <a:xfrm>
            <a:off x="4572000" y="1595417"/>
            <a:ext cx="4386436" cy="4525963"/>
          </a:xfrm>
        </p:spPr>
        <p:txBody>
          <a:bodyPr>
            <a:normAutofit fontScale="92500" lnSpcReduction="10000"/>
          </a:bodyPr>
          <a:lstStyle/>
          <a:p>
            <a:pPr marL="0" indent="0">
              <a:buNone/>
            </a:pPr>
            <a:endParaRPr lang="es-ES_tradnl" dirty="0"/>
          </a:p>
          <a:p>
            <a:pPr marL="0" indent="0">
              <a:buNone/>
            </a:pPr>
            <a:r>
              <a:rPr lang="es-ES_tradnl" dirty="0"/>
              <a:t>Decisión metodológica: trabajar exclusivamente con los extranjerismos crudos, entendidos como «…aquellos términos tomados directamente de otra lengua y que no sufren ningún tipo de transformación» (Díaz Prieto, 1998: p. 170). </a:t>
            </a:r>
            <a:br>
              <a:rPr lang="es-ES_tradnl" dirty="0"/>
            </a:br>
            <a:br>
              <a:rPr lang="es-ES_tradnl" dirty="0"/>
            </a:br>
            <a:r>
              <a:rPr lang="es-ES_tradnl" dirty="0"/>
              <a:t>TOTAL: 234 OCURRENCIAS</a:t>
            </a:r>
            <a:endParaRPr lang="es-UY" dirty="0"/>
          </a:p>
          <a:p>
            <a:pPr>
              <a:buNone/>
            </a:pPr>
            <a:endParaRPr lang="es-UY" dirty="0"/>
          </a:p>
        </p:txBody>
      </p:sp>
      <p:sp>
        <p:nvSpPr>
          <p:cNvPr id="8"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Tres ejes de análisis</a:t>
            </a:r>
          </a:p>
        </p:txBody>
      </p:sp>
      <p:graphicFrame>
        <p:nvGraphicFramePr>
          <p:cNvPr id="7" name="6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Algunos ejemplos</a:t>
            </a:r>
          </a:p>
        </p:txBody>
      </p:sp>
      <p:sp>
        <p:nvSpPr>
          <p:cNvPr id="6" name="5 Marcador de texto"/>
          <p:cNvSpPr>
            <a:spLocks noGrp="1"/>
          </p:cNvSpPr>
          <p:nvPr>
            <p:ph type="body" idx="1"/>
          </p:nvPr>
        </p:nvSpPr>
        <p:spPr>
          <a:xfrm>
            <a:off x="462024" y="1240090"/>
            <a:ext cx="4032000" cy="640800"/>
          </a:xfrm>
        </p:spPr>
        <p:txBody>
          <a:bodyPr anchor="ctr">
            <a:normAutofit/>
          </a:bodyPr>
          <a:lstStyle/>
          <a:p>
            <a:pPr algn="ctr"/>
            <a:r>
              <a:rPr lang="es-ES" dirty="0"/>
              <a:t>Galicismos</a:t>
            </a:r>
          </a:p>
        </p:txBody>
      </p:sp>
      <p:sp>
        <p:nvSpPr>
          <p:cNvPr id="3" name="Marcador de contenido 2"/>
          <p:cNvSpPr>
            <a:spLocks noGrp="1"/>
          </p:cNvSpPr>
          <p:nvPr>
            <p:ph sz="half" idx="2"/>
          </p:nvPr>
        </p:nvSpPr>
        <p:spPr>
          <a:xfrm>
            <a:off x="427925" y="1716521"/>
            <a:ext cx="4040188" cy="3951288"/>
          </a:xfrm>
        </p:spPr>
        <p:txBody>
          <a:bodyPr>
            <a:normAutofit fontScale="25000" lnSpcReduction="20000"/>
          </a:bodyPr>
          <a:lstStyle/>
          <a:p>
            <a:pPr marL="0" indent="0">
              <a:lnSpc>
                <a:spcPct val="134000"/>
              </a:lnSpc>
              <a:buNone/>
            </a:pPr>
            <a:endParaRPr lang="es-ES" sz="1800" dirty="0"/>
          </a:p>
          <a:p>
            <a:pPr marL="0" indent="0" algn="just">
              <a:lnSpc>
                <a:spcPct val="134000"/>
              </a:lnSpc>
              <a:spcBef>
                <a:spcPts val="600"/>
              </a:spcBef>
              <a:spcAft>
                <a:spcPts val="600"/>
              </a:spcAft>
              <a:buNone/>
            </a:pPr>
            <a:r>
              <a:rPr lang="es-ES" sz="6000" b="1" dirty="0" err="1">
                <a:latin typeface="Arial Narrow" panose="020B0606020202030204" pitchFamily="34" charset="0"/>
              </a:rPr>
              <a:t>1a</a:t>
            </a:r>
            <a:r>
              <a:rPr lang="es-ES" sz="6000" b="1" dirty="0">
                <a:latin typeface="Arial Narrow" panose="020B0606020202030204" pitchFamily="34" charset="0"/>
              </a:rPr>
              <a:t>)</a:t>
            </a:r>
            <a:r>
              <a:rPr lang="es-ES" sz="6000" dirty="0">
                <a:latin typeface="Arial Narrow" panose="020B0606020202030204" pitchFamily="34" charset="0"/>
              </a:rPr>
              <a:t> Basta en efecto que el Señor Granada se baje á la Calle para presenciar cuadros “</a:t>
            </a:r>
            <a:r>
              <a:rPr lang="es-ES" sz="6000" b="1" dirty="0">
                <a:latin typeface="Arial Narrow" panose="020B0606020202030204" pitchFamily="34" charset="0"/>
              </a:rPr>
              <a:t>sur le </a:t>
            </a:r>
            <a:r>
              <a:rPr lang="es-ES" sz="6000" b="1" dirty="0" err="1">
                <a:latin typeface="Arial Narrow" panose="020B0606020202030204" pitchFamily="34" charset="0"/>
              </a:rPr>
              <a:t>vif</a:t>
            </a:r>
            <a:r>
              <a:rPr lang="es-ES" sz="6000" dirty="0">
                <a:latin typeface="Arial Narrow" panose="020B0606020202030204" pitchFamily="34" charset="0"/>
              </a:rPr>
              <a:t>” que le inspirarán en su tarea literaria...</a:t>
            </a:r>
          </a:p>
          <a:p>
            <a:pPr marL="0" indent="0" algn="r">
              <a:lnSpc>
                <a:spcPct val="134000"/>
              </a:lnSpc>
              <a:spcBef>
                <a:spcPts val="600"/>
              </a:spcBef>
              <a:spcAft>
                <a:spcPts val="600"/>
              </a:spcAft>
              <a:buNone/>
            </a:pPr>
            <a:r>
              <a:rPr lang="es-ES" sz="6000" i="1" dirty="0">
                <a:latin typeface="Arial Narrow" panose="020B0606020202030204" pitchFamily="34" charset="0"/>
              </a:rPr>
              <a:t>El Partido Obrero</a:t>
            </a:r>
            <a:r>
              <a:rPr lang="es-ES" sz="6000" dirty="0">
                <a:latin typeface="Arial Narrow" panose="020B0606020202030204" pitchFamily="34" charset="0"/>
              </a:rPr>
              <a:t>, 1890, documento </a:t>
            </a:r>
            <a:r>
              <a:rPr lang="es-ES" sz="6000" dirty="0" err="1">
                <a:latin typeface="Arial Narrow" panose="020B0606020202030204" pitchFamily="34" charset="0"/>
              </a:rPr>
              <a:t>comentativo</a:t>
            </a:r>
            <a:r>
              <a:rPr lang="es-ES" sz="6000" dirty="0">
                <a:latin typeface="Arial Narrow" panose="020B0606020202030204" pitchFamily="34" charset="0"/>
              </a:rPr>
              <a:t>, </a:t>
            </a:r>
            <a:r>
              <a:rPr lang="es-ES" sz="6000" i="1" cap="small" dirty="0" err="1">
                <a:latin typeface="Arial Narrow" panose="020B0606020202030204" pitchFamily="34" charset="0"/>
              </a:rPr>
              <a:t>cordiam</a:t>
            </a:r>
            <a:r>
              <a:rPr lang="es-ES" sz="6000" dirty="0">
                <a:latin typeface="Arial Narrow" panose="020B0606020202030204" pitchFamily="34" charset="0"/>
              </a:rPr>
              <a:t>.</a:t>
            </a:r>
            <a:endParaRPr lang="es-ES" sz="6000" i="1" dirty="0">
              <a:latin typeface="Arial Narrow" panose="020B0606020202030204" pitchFamily="34" charset="0"/>
            </a:endParaRPr>
          </a:p>
          <a:p>
            <a:pPr marL="0" indent="0" algn="just">
              <a:lnSpc>
                <a:spcPct val="134000"/>
              </a:lnSpc>
              <a:spcBef>
                <a:spcPts val="600"/>
              </a:spcBef>
              <a:spcAft>
                <a:spcPts val="600"/>
              </a:spcAft>
              <a:buNone/>
            </a:pPr>
            <a:r>
              <a:rPr lang="es-ES" sz="6000" b="1" dirty="0" err="1">
                <a:latin typeface="Arial Narrow" panose="020B0606020202030204" pitchFamily="34" charset="0"/>
              </a:rPr>
              <a:t>2a</a:t>
            </a:r>
            <a:r>
              <a:rPr lang="es-ES" sz="6000" b="1" dirty="0">
                <a:latin typeface="Arial Narrow" panose="020B0606020202030204" pitchFamily="34" charset="0"/>
              </a:rPr>
              <a:t>)</a:t>
            </a:r>
            <a:r>
              <a:rPr lang="es-ES" sz="6000" dirty="0">
                <a:latin typeface="Arial Narrow" panose="020B0606020202030204" pitchFamily="34" charset="0"/>
              </a:rPr>
              <a:t> A principios del mes entrante parte para el viejo mundo el caballero Adolfo Sierra, </a:t>
            </a:r>
            <a:r>
              <a:rPr lang="es-ES" sz="6000" b="1" dirty="0" err="1">
                <a:latin typeface="Arial Narrow" panose="020B0606020202030204" pitchFamily="34" charset="0"/>
              </a:rPr>
              <a:t>attaché</a:t>
            </a:r>
            <a:r>
              <a:rPr lang="es-ES" sz="6000" dirty="0">
                <a:latin typeface="Arial Narrow" panose="020B0606020202030204" pitchFamily="34" charset="0"/>
              </a:rPr>
              <a:t> de nuestra Legación en Francia. </a:t>
            </a:r>
          </a:p>
          <a:p>
            <a:pPr marL="0" indent="0" algn="r">
              <a:lnSpc>
                <a:spcPct val="134000"/>
              </a:lnSpc>
              <a:spcBef>
                <a:spcPts val="600"/>
              </a:spcBef>
              <a:spcAft>
                <a:spcPts val="600"/>
              </a:spcAft>
              <a:buNone/>
            </a:pPr>
            <a:r>
              <a:rPr lang="es-ES" sz="6000" i="1" dirty="0">
                <a:latin typeface="Arial Narrow" panose="020B0606020202030204" pitchFamily="34" charset="0"/>
              </a:rPr>
              <a:t>El Tribuno</a:t>
            </a:r>
            <a:r>
              <a:rPr lang="es-ES" sz="6000" dirty="0">
                <a:latin typeface="Arial Narrow" panose="020B0606020202030204" pitchFamily="34" charset="0"/>
              </a:rPr>
              <a:t>, 1896, documento informativo, </a:t>
            </a:r>
            <a:r>
              <a:rPr lang="es-ES" sz="6000" i="1" cap="small" dirty="0" err="1">
                <a:latin typeface="Arial Narrow" panose="020B0606020202030204" pitchFamily="34" charset="0"/>
              </a:rPr>
              <a:t>cordiam</a:t>
            </a:r>
            <a:r>
              <a:rPr lang="es-ES" sz="6000" dirty="0">
                <a:latin typeface="Arial Narrow" panose="020B0606020202030204" pitchFamily="34" charset="0"/>
              </a:rPr>
              <a:t>.</a:t>
            </a:r>
          </a:p>
          <a:p>
            <a:pPr marL="0" indent="0">
              <a:lnSpc>
                <a:spcPct val="134000"/>
              </a:lnSpc>
              <a:spcBef>
                <a:spcPts val="600"/>
              </a:spcBef>
              <a:spcAft>
                <a:spcPts val="600"/>
              </a:spcAft>
              <a:buNone/>
            </a:pPr>
            <a:r>
              <a:rPr lang="es-ES" sz="6000" b="1" dirty="0" err="1">
                <a:latin typeface="Arial Narrow" panose="020B0606020202030204" pitchFamily="34" charset="0"/>
              </a:rPr>
              <a:t>3a</a:t>
            </a:r>
            <a:r>
              <a:rPr lang="es-ES" sz="6000" b="1" dirty="0">
                <a:latin typeface="Arial Narrow" panose="020B0606020202030204" pitchFamily="34" charset="0"/>
              </a:rPr>
              <a:t>)</a:t>
            </a:r>
            <a:r>
              <a:rPr lang="es-ES" sz="6000" dirty="0">
                <a:latin typeface="Arial Narrow" panose="020B0606020202030204" pitchFamily="34" charset="0"/>
              </a:rPr>
              <a:t> Surtido completo de artículos de bazar: Lámparas de bronce, </a:t>
            </a:r>
            <a:r>
              <a:rPr lang="es-ES" sz="6000" dirty="0" err="1">
                <a:latin typeface="Arial Narrow" panose="020B0606020202030204" pitchFamily="34" charset="0"/>
              </a:rPr>
              <a:t>nikel</a:t>
            </a:r>
            <a:r>
              <a:rPr lang="es-ES" sz="6000" dirty="0">
                <a:latin typeface="Arial Narrow" panose="020B0606020202030204" pitchFamily="34" charset="0"/>
              </a:rPr>
              <a:t>, </a:t>
            </a:r>
            <a:r>
              <a:rPr lang="es-ES" sz="6000" b="1" dirty="0" err="1">
                <a:latin typeface="Arial Narrow" panose="020B0606020202030204" pitchFamily="34" charset="0"/>
              </a:rPr>
              <a:t>etageurs</a:t>
            </a:r>
            <a:r>
              <a:rPr lang="es-ES" sz="6000" dirty="0">
                <a:latin typeface="Arial Narrow" panose="020B0606020202030204" pitchFamily="34" charset="0"/>
              </a:rPr>
              <a:t>, columnas, centros, fuentes para vestíbulos, la última novedad europea. </a:t>
            </a:r>
          </a:p>
          <a:p>
            <a:pPr marL="0" indent="0" algn="r">
              <a:lnSpc>
                <a:spcPct val="134000"/>
              </a:lnSpc>
              <a:spcBef>
                <a:spcPts val="600"/>
              </a:spcBef>
              <a:spcAft>
                <a:spcPts val="600"/>
              </a:spcAft>
              <a:buNone/>
            </a:pPr>
            <a:r>
              <a:rPr lang="es-ES" sz="6000" i="1" dirty="0">
                <a:latin typeface="Arial Narrow" panose="020B0606020202030204" pitchFamily="34" charset="0"/>
              </a:rPr>
              <a:t>El Tribuno</a:t>
            </a:r>
            <a:r>
              <a:rPr lang="es-ES" sz="6000" dirty="0">
                <a:latin typeface="Arial Narrow" panose="020B0606020202030204" pitchFamily="34" charset="0"/>
              </a:rPr>
              <a:t>, 1896, documento publicitario, </a:t>
            </a:r>
            <a:r>
              <a:rPr lang="es-ES" sz="6000" i="1" cap="small" dirty="0" err="1">
                <a:latin typeface="Arial Narrow" panose="020B0606020202030204" pitchFamily="34" charset="0"/>
              </a:rPr>
              <a:t>cordiam</a:t>
            </a:r>
            <a:r>
              <a:rPr lang="es-ES" sz="6000" i="1" cap="small" dirty="0">
                <a:latin typeface="Arial Narrow" panose="020B0606020202030204" pitchFamily="34" charset="0"/>
              </a:rPr>
              <a:t>.</a:t>
            </a:r>
            <a:endParaRPr lang="es-ES" sz="5600" dirty="0">
              <a:latin typeface="Arial Narrow" panose="020B0606020202030204" pitchFamily="34" charset="0"/>
            </a:endParaRPr>
          </a:p>
        </p:txBody>
      </p:sp>
      <p:sp>
        <p:nvSpPr>
          <p:cNvPr id="7" name="6 Marcador de texto"/>
          <p:cNvSpPr>
            <a:spLocks noGrp="1"/>
          </p:cNvSpPr>
          <p:nvPr>
            <p:ph type="body" sz="quarter" idx="3"/>
          </p:nvPr>
        </p:nvSpPr>
        <p:spPr>
          <a:xfrm>
            <a:off x="4595438" y="1200948"/>
            <a:ext cx="4032000" cy="639762"/>
          </a:xfrm>
        </p:spPr>
        <p:txBody>
          <a:bodyPr anchor="ctr"/>
          <a:lstStyle/>
          <a:p>
            <a:pPr algn="ctr"/>
            <a:r>
              <a:rPr lang="es-UY" dirty="0"/>
              <a:t>Anglicismos</a:t>
            </a:r>
          </a:p>
        </p:txBody>
      </p:sp>
      <p:sp>
        <p:nvSpPr>
          <p:cNvPr id="8" name="7 Marcador de contenido"/>
          <p:cNvSpPr>
            <a:spLocks noGrp="1"/>
          </p:cNvSpPr>
          <p:nvPr>
            <p:ph sz="quarter" idx="4"/>
          </p:nvPr>
        </p:nvSpPr>
        <p:spPr>
          <a:xfrm>
            <a:off x="4672790" y="1880890"/>
            <a:ext cx="4041775" cy="4315143"/>
          </a:xfrm>
        </p:spPr>
        <p:txBody>
          <a:bodyPr>
            <a:noAutofit/>
          </a:bodyPr>
          <a:lstStyle/>
          <a:p>
            <a:pPr marL="0" indent="0" algn="just">
              <a:lnSpc>
                <a:spcPct val="124000"/>
              </a:lnSpc>
              <a:spcBef>
                <a:spcPts val="600"/>
              </a:spcBef>
              <a:spcAft>
                <a:spcPts val="600"/>
              </a:spcAft>
              <a:buNone/>
            </a:pPr>
            <a:r>
              <a:rPr lang="es-ES" sz="1500" b="1" dirty="0" err="1">
                <a:latin typeface="Arial Narrow" panose="020B0606020202030204" pitchFamily="34" charset="0"/>
              </a:rPr>
              <a:t>1b</a:t>
            </a:r>
            <a:r>
              <a:rPr lang="es-ES" sz="1500" b="1" dirty="0">
                <a:latin typeface="Arial Narrow" panose="020B0606020202030204" pitchFamily="34" charset="0"/>
              </a:rPr>
              <a:t>)</a:t>
            </a:r>
            <a:r>
              <a:rPr lang="es-ES" sz="1500" dirty="0">
                <a:latin typeface="Arial Narrow" panose="020B0606020202030204" pitchFamily="34" charset="0"/>
              </a:rPr>
              <a:t> Las corredoras de liquidaciones tienen un </a:t>
            </a:r>
            <a:r>
              <a:rPr lang="es-ES" sz="1500" b="1" i="1" dirty="0" err="1">
                <a:latin typeface="Arial Narrow" panose="020B0606020202030204" pitchFamily="34" charset="0"/>
              </a:rPr>
              <a:t>stoke</a:t>
            </a:r>
            <a:r>
              <a:rPr lang="es-ES" sz="1500" dirty="0">
                <a:latin typeface="Arial Narrow" panose="020B0606020202030204" pitchFamily="34" charset="0"/>
              </a:rPr>
              <a:t> de </a:t>
            </a:r>
            <a:r>
              <a:rPr lang="es-ES" sz="1500" i="1" dirty="0">
                <a:latin typeface="Arial Narrow" panose="020B0606020202030204" pitchFamily="34" charset="0"/>
              </a:rPr>
              <a:t>cándidas</a:t>
            </a:r>
            <a:r>
              <a:rPr lang="es-ES" sz="1500" dirty="0">
                <a:latin typeface="Arial Narrow" panose="020B0606020202030204" pitchFamily="34" charset="0"/>
              </a:rPr>
              <a:t> palomas que no saben dónde colocar.</a:t>
            </a:r>
          </a:p>
          <a:p>
            <a:pPr marL="0" indent="0" algn="r">
              <a:lnSpc>
                <a:spcPct val="124000"/>
              </a:lnSpc>
              <a:spcBef>
                <a:spcPts val="600"/>
              </a:spcBef>
              <a:spcAft>
                <a:spcPts val="600"/>
              </a:spcAft>
              <a:buNone/>
            </a:pPr>
            <a:r>
              <a:rPr lang="es-ES" sz="1500" i="1" dirty="0">
                <a:latin typeface="Arial Narrow" panose="020B0606020202030204" pitchFamily="34" charset="0"/>
              </a:rPr>
              <a:t>El Coronel</a:t>
            </a:r>
            <a:r>
              <a:rPr lang="es-ES" sz="1500" dirty="0">
                <a:latin typeface="Arial Narrow" panose="020B0606020202030204" pitchFamily="34" charset="0"/>
              </a:rPr>
              <a:t>, 1880, documento </a:t>
            </a:r>
            <a:r>
              <a:rPr lang="es-ES" sz="1500" dirty="0" err="1">
                <a:latin typeface="Arial Narrow" panose="020B0606020202030204" pitchFamily="34" charset="0"/>
              </a:rPr>
              <a:t>comentativo</a:t>
            </a:r>
            <a:r>
              <a:rPr lang="es-ES" sz="1500" dirty="0">
                <a:latin typeface="Arial Narrow" panose="020B0606020202030204" pitchFamily="34" charset="0"/>
              </a:rPr>
              <a:t>, </a:t>
            </a:r>
            <a:r>
              <a:rPr lang="es-ES" sz="1500" i="1" cap="small" dirty="0" err="1">
                <a:latin typeface="Arial Narrow" panose="020B0606020202030204" pitchFamily="34" charset="0"/>
              </a:rPr>
              <a:t>cordiam</a:t>
            </a:r>
            <a:r>
              <a:rPr lang="es-ES" sz="1500" dirty="0">
                <a:latin typeface="Arial Narrow" panose="020B0606020202030204" pitchFamily="34" charset="0"/>
              </a:rPr>
              <a:t>.</a:t>
            </a:r>
          </a:p>
          <a:p>
            <a:pPr marL="0" indent="0" algn="just">
              <a:lnSpc>
                <a:spcPct val="124000"/>
              </a:lnSpc>
              <a:spcBef>
                <a:spcPts val="600"/>
              </a:spcBef>
              <a:spcAft>
                <a:spcPts val="600"/>
              </a:spcAft>
              <a:buNone/>
            </a:pPr>
            <a:r>
              <a:rPr lang="es-ES" sz="1500" b="1" dirty="0" err="1">
                <a:latin typeface="Arial Narrow" panose="020B0606020202030204" pitchFamily="34" charset="0"/>
              </a:rPr>
              <a:t>2b</a:t>
            </a:r>
            <a:r>
              <a:rPr lang="es-ES" sz="1500" b="1" dirty="0">
                <a:latin typeface="Arial Narrow" panose="020B0606020202030204" pitchFamily="34" charset="0"/>
              </a:rPr>
              <a:t>)</a:t>
            </a:r>
            <a:r>
              <a:rPr lang="es-ES" sz="1500" dirty="0">
                <a:latin typeface="Arial Narrow" panose="020B0606020202030204" pitchFamily="34" charset="0"/>
              </a:rPr>
              <a:t> El ministro de hacienda Señor Romero afirmó á un </a:t>
            </a:r>
            <a:r>
              <a:rPr lang="es-ES" sz="1500" b="1" dirty="0" err="1">
                <a:latin typeface="Arial Narrow" panose="020B0606020202030204" pitchFamily="34" charset="0"/>
              </a:rPr>
              <a:t>reporter</a:t>
            </a:r>
            <a:r>
              <a:rPr lang="es-ES" sz="1500" dirty="0">
                <a:latin typeface="Arial Narrow" panose="020B0606020202030204" pitchFamily="34" charset="0"/>
              </a:rPr>
              <a:t> de un diario de esta capital que...</a:t>
            </a:r>
          </a:p>
          <a:p>
            <a:pPr marL="0" indent="0" algn="r">
              <a:lnSpc>
                <a:spcPct val="124000"/>
              </a:lnSpc>
              <a:spcBef>
                <a:spcPts val="600"/>
              </a:spcBef>
              <a:spcAft>
                <a:spcPts val="600"/>
              </a:spcAft>
              <a:buNone/>
            </a:pPr>
            <a:r>
              <a:rPr lang="es-ES" sz="1500" dirty="0">
                <a:latin typeface="Arial Narrow" panose="020B0606020202030204" pitchFamily="34" charset="0"/>
              </a:rPr>
              <a:t> </a:t>
            </a:r>
            <a:r>
              <a:rPr lang="es-ES" sz="1500" i="1" dirty="0">
                <a:latin typeface="Arial Narrow" panose="020B0606020202030204" pitchFamily="34" charset="0"/>
              </a:rPr>
              <a:t>El Tribuno</a:t>
            </a:r>
            <a:r>
              <a:rPr lang="es-ES" sz="1500" dirty="0">
                <a:latin typeface="Arial Narrow" panose="020B0606020202030204" pitchFamily="34" charset="0"/>
              </a:rPr>
              <a:t>, 1896, documento informativo, </a:t>
            </a:r>
            <a:r>
              <a:rPr lang="es-ES" sz="1500" i="1" cap="small" dirty="0" err="1">
                <a:latin typeface="Arial Narrow" panose="020B0606020202030204" pitchFamily="34" charset="0"/>
              </a:rPr>
              <a:t>cordiam</a:t>
            </a:r>
            <a:r>
              <a:rPr lang="es-ES" sz="1500" dirty="0">
                <a:latin typeface="Arial Narrow" panose="020B0606020202030204" pitchFamily="34" charset="0"/>
              </a:rPr>
              <a:t>.</a:t>
            </a:r>
          </a:p>
          <a:p>
            <a:pPr marL="0" indent="0" algn="just">
              <a:lnSpc>
                <a:spcPct val="124000"/>
              </a:lnSpc>
              <a:spcBef>
                <a:spcPts val="600"/>
              </a:spcBef>
              <a:spcAft>
                <a:spcPts val="600"/>
              </a:spcAft>
              <a:buNone/>
            </a:pPr>
            <a:r>
              <a:rPr lang="es-ES" sz="1500" b="1" dirty="0" err="1">
                <a:latin typeface="Arial Narrow" panose="020B0606020202030204" pitchFamily="34" charset="0"/>
              </a:rPr>
              <a:t>3b</a:t>
            </a:r>
            <a:r>
              <a:rPr lang="es-ES" sz="1500" b="1" dirty="0">
                <a:latin typeface="Arial Narrow" panose="020B0606020202030204" pitchFamily="34" charset="0"/>
              </a:rPr>
              <a:t>)</a:t>
            </a:r>
            <a:r>
              <a:rPr lang="es-ES" sz="1500" dirty="0">
                <a:latin typeface="Arial Narrow" panose="020B0606020202030204" pitchFamily="34" charset="0"/>
              </a:rPr>
              <a:t> PARA SOFOCAR LA CALOR \\\ // No hay mejor que la rica cerveza tanto en </a:t>
            </a:r>
            <a:r>
              <a:rPr lang="es-ES" sz="1500" b="1" dirty="0" err="1">
                <a:latin typeface="Arial Narrow" panose="020B0606020202030204" pitchFamily="34" charset="0"/>
              </a:rPr>
              <a:t>chopp</a:t>
            </a:r>
            <a:r>
              <a:rPr lang="es-ES" sz="1500" dirty="0">
                <a:latin typeface="Arial Narrow" panose="020B0606020202030204" pitchFamily="34" charset="0"/>
              </a:rPr>
              <a:t> como en botella que se vende en el Depósito que hay en la casa del señor </a:t>
            </a:r>
            <a:r>
              <a:rPr lang="es-ES" sz="1500" dirty="0" err="1">
                <a:latin typeface="Arial Narrow" panose="020B0606020202030204" pitchFamily="34" charset="0"/>
              </a:rPr>
              <a:t>Labèque</a:t>
            </a:r>
            <a:r>
              <a:rPr lang="es-ES" sz="1500" dirty="0">
                <a:latin typeface="Arial Narrow" panose="020B0606020202030204" pitchFamily="34" charset="0"/>
              </a:rPr>
              <a:t>,</a:t>
            </a:r>
          </a:p>
          <a:p>
            <a:pPr marL="0" indent="0" algn="r">
              <a:lnSpc>
                <a:spcPct val="124000"/>
              </a:lnSpc>
              <a:spcBef>
                <a:spcPts val="600"/>
              </a:spcBef>
              <a:spcAft>
                <a:spcPts val="600"/>
              </a:spcAft>
              <a:buNone/>
            </a:pPr>
            <a:r>
              <a:rPr lang="es-ES" sz="1500" i="1" dirty="0">
                <a:latin typeface="Arial Narrow" panose="020B0606020202030204" pitchFamily="34" charset="0"/>
              </a:rPr>
              <a:t>El Tribuno</a:t>
            </a:r>
            <a:r>
              <a:rPr lang="es-ES" sz="1500" dirty="0">
                <a:latin typeface="Arial Narrow" panose="020B0606020202030204" pitchFamily="34" charset="0"/>
              </a:rPr>
              <a:t>, 1896, documento publicitario, </a:t>
            </a:r>
            <a:r>
              <a:rPr lang="es-ES" sz="1500" i="1" cap="small" dirty="0" err="1">
                <a:latin typeface="Arial Narrow" panose="020B0606020202030204" pitchFamily="34" charset="0"/>
              </a:rPr>
              <a:t>cordiam</a:t>
            </a:r>
            <a:r>
              <a:rPr lang="es-ES" sz="1500" i="1" cap="small" dirty="0">
                <a:latin typeface="Arial Narrow" panose="020B0606020202030204" pitchFamily="34" charset="0"/>
              </a:rPr>
              <a:t>.</a:t>
            </a:r>
            <a:endParaRPr lang="es-ES" sz="1500" dirty="0">
              <a:latin typeface="Arial Narrow" panose="020B0606020202030204" pitchFamily="34" charset="0"/>
            </a:endParaRPr>
          </a:p>
          <a:p>
            <a:pPr marL="0" indent="0" algn="just">
              <a:lnSpc>
                <a:spcPct val="124000"/>
              </a:lnSpc>
              <a:buNone/>
            </a:pPr>
            <a:endParaRPr lang="es-ES" sz="1500" dirty="0">
              <a:latin typeface="Arial Narrow" panose="020B0606020202030204" pitchFamily="34" charset="0"/>
            </a:endParaRPr>
          </a:p>
          <a:p>
            <a:pPr marL="0" indent="0" algn="just">
              <a:lnSpc>
                <a:spcPct val="124000"/>
              </a:lnSpc>
              <a:buNone/>
            </a:pPr>
            <a:endParaRPr lang="es-UY" sz="1500" dirty="0">
              <a:latin typeface="Arial Narrow" panose="020B0606020202030204" pitchFamily="34" charset="0"/>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Elipse"/>
          <p:cNvSpPr/>
          <p:nvPr/>
        </p:nvSpPr>
        <p:spPr>
          <a:xfrm>
            <a:off x="2843808" y="2113524"/>
            <a:ext cx="1008112" cy="4253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8 Elipse"/>
          <p:cNvSpPr/>
          <p:nvPr/>
        </p:nvSpPr>
        <p:spPr>
          <a:xfrm>
            <a:off x="2914150" y="3717032"/>
            <a:ext cx="72174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8 Elipse"/>
          <p:cNvSpPr/>
          <p:nvPr/>
        </p:nvSpPr>
        <p:spPr>
          <a:xfrm>
            <a:off x="1603135" y="5085184"/>
            <a:ext cx="844884" cy="397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8 Elipse"/>
          <p:cNvSpPr/>
          <p:nvPr/>
        </p:nvSpPr>
        <p:spPr>
          <a:xfrm>
            <a:off x="7849361" y="1853096"/>
            <a:ext cx="683337" cy="4908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8 Elipse"/>
          <p:cNvSpPr/>
          <p:nvPr/>
        </p:nvSpPr>
        <p:spPr>
          <a:xfrm>
            <a:off x="4663609" y="3284984"/>
            <a:ext cx="793921"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8 Elipse"/>
          <p:cNvSpPr/>
          <p:nvPr/>
        </p:nvSpPr>
        <p:spPr>
          <a:xfrm>
            <a:off x="6811449" y="4437112"/>
            <a:ext cx="712879" cy="5267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extLst>
      <p:ext uri="{BB962C8B-B14F-4D97-AF65-F5344CB8AC3E}">
        <p14:creationId xmlns:p14="http://schemas.microsoft.com/office/powerpoint/2010/main" val="224552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Algunos ejemplos</a:t>
            </a:r>
          </a:p>
        </p:txBody>
      </p:sp>
      <p:sp>
        <p:nvSpPr>
          <p:cNvPr id="6" name="5 Marcador de texto"/>
          <p:cNvSpPr>
            <a:spLocks noGrp="1"/>
          </p:cNvSpPr>
          <p:nvPr>
            <p:ph type="body" idx="1"/>
          </p:nvPr>
        </p:nvSpPr>
        <p:spPr>
          <a:xfrm>
            <a:off x="462024" y="1240090"/>
            <a:ext cx="4032000" cy="640800"/>
          </a:xfrm>
        </p:spPr>
        <p:txBody>
          <a:bodyPr anchor="ctr">
            <a:normAutofit/>
          </a:bodyPr>
          <a:lstStyle/>
          <a:p>
            <a:pPr algn="ctr"/>
            <a:r>
              <a:rPr lang="es-ES" dirty="0"/>
              <a:t>Galicismos</a:t>
            </a:r>
          </a:p>
        </p:txBody>
      </p:sp>
      <p:sp>
        <p:nvSpPr>
          <p:cNvPr id="3" name="Marcador de contenido 2"/>
          <p:cNvSpPr>
            <a:spLocks noGrp="1"/>
          </p:cNvSpPr>
          <p:nvPr>
            <p:ph sz="half" idx="2"/>
          </p:nvPr>
        </p:nvSpPr>
        <p:spPr>
          <a:xfrm>
            <a:off x="425141" y="1811020"/>
            <a:ext cx="4040188" cy="3951288"/>
          </a:xfrm>
        </p:spPr>
        <p:txBody>
          <a:bodyPr>
            <a:normAutofit fontScale="25000" lnSpcReduction="20000"/>
          </a:bodyPr>
          <a:lstStyle/>
          <a:p>
            <a:pPr marL="0" indent="0">
              <a:buNone/>
            </a:pPr>
            <a:endParaRPr lang="es-ES" sz="1800" dirty="0"/>
          </a:p>
          <a:p>
            <a:pPr marL="0" indent="0" algn="just">
              <a:lnSpc>
                <a:spcPct val="124000"/>
              </a:lnSpc>
              <a:spcBef>
                <a:spcPts val="600"/>
              </a:spcBef>
              <a:spcAft>
                <a:spcPts val="600"/>
              </a:spcAft>
              <a:buNone/>
            </a:pPr>
            <a:r>
              <a:rPr lang="es-ES" sz="6000" b="1" dirty="0" err="1">
                <a:latin typeface="Arial Narrow" panose="020B0606020202030204" pitchFamily="34" charset="0"/>
              </a:rPr>
              <a:t>4.a</a:t>
            </a:r>
            <a:r>
              <a:rPr lang="es-ES" sz="6000" b="1" dirty="0">
                <a:latin typeface="Arial Narrow" panose="020B0606020202030204" pitchFamily="34" charset="0"/>
              </a:rPr>
              <a:t>)</a:t>
            </a:r>
            <a:r>
              <a:rPr lang="es-ES" sz="6000" dirty="0">
                <a:latin typeface="Arial Narrow" panose="020B0606020202030204" pitchFamily="34" charset="0"/>
              </a:rPr>
              <a:t> No dudamos que el pueblo oirá con el mismo </a:t>
            </a:r>
            <a:br>
              <a:rPr lang="es-ES" sz="6000" dirty="0">
                <a:latin typeface="Arial Narrow" panose="020B0606020202030204" pitchFamily="34" charset="0"/>
              </a:rPr>
            </a:br>
            <a:r>
              <a:rPr lang="es-ES" sz="6000" b="1" i="1" dirty="0" err="1">
                <a:latin typeface="Arial Narrow" panose="020B0606020202030204" pitchFamily="34" charset="0"/>
              </a:rPr>
              <a:t>sans</a:t>
            </a:r>
            <a:r>
              <a:rPr lang="es-ES" sz="6000" b="1" i="1" dirty="0">
                <a:latin typeface="Arial Narrow" panose="020B0606020202030204" pitchFamily="34" charset="0"/>
              </a:rPr>
              <a:t> </a:t>
            </a:r>
            <a:r>
              <a:rPr lang="es-ES" sz="6000" b="1" i="1" dirty="0" err="1">
                <a:latin typeface="Arial Narrow" panose="020B0606020202030204" pitchFamily="34" charset="0"/>
              </a:rPr>
              <a:t>façons</a:t>
            </a:r>
            <a:r>
              <a:rPr lang="es-ES" sz="6000" dirty="0">
                <a:latin typeface="Arial Narrow" panose="020B0606020202030204" pitchFamily="34" charset="0"/>
              </a:rPr>
              <a:t> la sonata que en breve tocarán los de la </a:t>
            </a:r>
            <a:r>
              <a:rPr lang="es-ES" sz="6000" dirty="0" err="1">
                <a:latin typeface="Arial Narrow" panose="020B0606020202030204" pitchFamily="34" charset="0"/>
              </a:rPr>
              <a:t>Union</a:t>
            </a:r>
            <a:r>
              <a:rPr lang="es-ES" sz="6000" dirty="0">
                <a:latin typeface="Arial Narrow" panose="020B0606020202030204" pitchFamily="34" charset="0"/>
              </a:rPr>
              <a:t> </a:t>
            </a:r>
            <a:r>
              <a:rPr lang="es-ES" sz="6000" dirty="0" err="1">
                <a:latin typeface="Arial Narrow" panose="020B0606020202030204" pitchFamily="34" charset="0"/>
              </a:rPr>
              <a:t>Civica</a:t>
            </a:r>
            <a:r>
              <a:rPr lang="es-ES" sz="6000" dirty="0">
                <a:latin typeface="Arial Narrow" panose="020B0606020202030204" pitchFamily="34" charset="0"/>
              </a:rPr>
              <a:t>…</a:t>
            </a:r>
          </a:p>
          <a:p>
            <a:pPr marL="0" indent="0" algn="r">
              <a:lnSpc>
                <a:spcPct val="124000"/>
              </a:lnSpc>
              <a:spcBef>
                <a:spcPts val="600"/>
              </a:spcBef>
              <a:spcAft>
                <a:spcPts val="600"/>
              </a:spcAft>
              <a:buNone/>
            </a:pPr>
            <a:r>
              <a:rPr lang="es-ES" sz="6000" i="1" dirty="0">
                <a:latin typeface="Arial Narrow" panose="020B0606020202030204" pitchFamily="34" charset="0"/>
              </a:rPr>
              <a:t>El Partido Obrero</a:t>
            </a:r>
            <a:r>
              <a:rPr lang="es-ES" sz="6000" dirty="0">
                <a:latin typeface="Arial Narrow" panose="020B0606020202030204" pitchFamily="34" charset="0"/>
              </a:rPr>
              <a:t>, 1890, documento </a:t>
            </a:r>
            <a:r>
              <a:rPr lang="es-ES" sz="6000" dirty="0" err="1">
                <a:latin typeface="Arial Narrow" panose="020B0606020202030204" pitchFamily="34" charset="0"/>
              </a:rPr>
              <a:t>comentativo</a:t>
            </a:r>
            <a:r>
              <a:rPr lang="es-ES" sz="6000" dirty="0">
                <a:latin typeface="Arial Narrow" panose="020B0606020202030204" pitchFamily="34" charset="0"/>
              </a:rPr>
              <a:t>, </a:t>
            </a:r>
            <a:r>
              <a:rPr lang="es-ES" sz="6000" i="1" cap="small" dirty="0" err="1">
                <a:latin typeface="Arial Narrow" panose="020B0606020202030204" pitchFamily="34" charset="0"/>
              </a:rPr>
              <a:t>cordiam</a:t>
            </a:r>
            <a:r>
              <a:rPr lang="es-ES" sz="6000" dirty="0">
                <a:latin typeface="Arial Narrow" panose="020B0606020202030204" pitchFamily="34" charset="0"/>
              </a:rPr>
              <a:t>.</a:t>
            </a:r>
            <a:endParaRPr lang="es-ES" sz="6000" i="1" dirty="0">
              <a:latin typeface="Arial Narrow" panose="020B0606020202030204" pitchFamily="34" charset="0"/>
            </a:endParaRPr>
          </a:p>
          <a:p>
            <a:pPr marL="0" indent="0" algn="just">
              <a:lnSpc>
                <a:spcPct val="124000"/>
              </a:lnSpc>
              <a:spcBef>
                <a:spcPts val="600"/>
              </a:spcBef>
              <a:spcAft>
                <a:spcPts val="600"/>
              </a:spcAft>
              <a:buNone/>
            </a:pPr>
            <a:r>
              <a:rPr lang="es-ES" sz="6000" b="1" dirty="0" err="1">
                <a:latin typeface="Arial Narrow" panose="020B0606020202030204" pitchFamily="34" charset="0"/>
              </a:rPr>
              <a:t>5.a</a:t>
            </a:r>
            <a:r>
              <a:rPr lang="es-ES" sz="6000" b="1" dirty="0">
                <a:latin typeface="Arial Narrow" panose="020B0606020202030204" pitchFamily="34" charset="0"/>
              </a:rPr>
              <a:t>)</a:t>
            </a:r>
            <a:r>
              <a:rPr lang="es-ES" sz="6000" dirty="0">
                <a:latin typeface="Arial Narrow" panose="020B0606020202030204" pitchFamily="34" charset="0"/>
              </a:rPr>
              <a:t> Esta prisión </a:t>
            </a:r>
            <a:r>
              <a:rPr lang="es-ES" sz="6000" dirty="0" err="1">
                <a:latin typeface="Arial Narrow" panose="020B0606020202030204" pitchFamily="34" charset="0"/>
              </a:rPr>
              <a:t>dió</a:t>
            </a:r>
            <a:r>
              <a:rPr lang="es-ES" sz="6000" dirty="0">
                <a:latin typeface="Arial Narrow" panose="020B0606020202030204" pitchFamily="34" charset="0"/>
              </a:rPr>
              <a:t> origen á la policía, </a:t>
            </a:r>
            <a:r>
              <a:rPr lang="es-ES" sz="6000" dirty="0" err="1">
                <a:latin typeface="Arial Narrow" panose="020B0606020202030204" pitchFamily="34" charset="0"/>
              </a:rPr>
              <a:t>despues</a:t>
            </a:r>
            <a:r>
              <a:rPr lang="es-ES" sz="6000" dirty="0">
                <a:latin typeface="Arial Narrow" panose="020B0606020202030204" pitchFamily="34" charset="0"/>
              </a:rPr>
              <a:t> de revelaciones importantísimas que le fueron hechas, para descubrir un </a:t>
            </a:r>
            <a:r>
              <a:rPr lang="es-ES" sz="6000" b="1" dirty="0">
                <a:latin typeface="Arial Narrow" panose="020B0606020202030204" pitchFamily="34" charset="0"/>
              </a:rPr>
              <a:t>complot</a:t>
            </a:r>
            <a:r>
              <a:rPr lang="es-ES" sz="6000" dirty="0">
                <a:latin typeface="Arial Narrow" panose="020B0606020202030204" pitchFamily="34" charset="0"/>
              </a:rPr>
              <a:t> anarquista que de tiempo atrás </a:t>
            </a:r>
            <a:r>
              <a:rPr lang="es-ES" sz="6000" dirty="0" err="1">
                <a:latin typeface="Arial Narrow" panose="020B0606020202030204" pitchFamily="34" charset="0"/>
              </a:rPr>
              <a:t>veníase</a:t>
            </a:r>
            <a:r>
              <a:rPr lang="es-ES" sz="6000" dirty="0">
                <a:latin typeface="Arial Narrow" panose="020B0606020202030204" pitchFamily="34" charset="0"/>
              </a:rPr>
              <a:t> preparando. </a:t>
            </a:r>
          </a:p>
          <a:p>
            <a:pPr marL="0" indent="0" algn="r">
              <a:lnSpc>
                <a:spcPct val="124000"/>
              </a:lnSpc>
              <a:spcBef>
                <a:spcPts val="600"/>
              </a:spcBef>
              <a:spcAft>
                <a:spcPts val="600"/>
              </a:spcAft>
              <a:buNone/>
            </a:pPr>
            <a:r>
              <a:rPr lang="es-ES" sz="6000" i="1" dirty="0">
                <a:latin typeface="Arial Narrow" panose="020B0606020202030204" pitchFamily="34" charset="0"/>
              </a:rPr>
              <a:t>El Tribuno</a:t>
            </a:r>
            <a:r>
              <a:rPr lang="es-ES" sz="6000" dirty="0">
                <a:latin typeface="Arial Narrow" panose="020B0606020202030204" pitchFamily="34" charset="0"/>
              </a:rPr>
              <a:t>, 1896, documento informativo, </a:t>
            </a:r>
            <a:r>
              <a:rPr lang="es-ES" sz="6000" i="1" cap="small" dirty="0" err="1">
                <a:latin typeface="Arial Narrow" panose="020B0606020202030204" pitchFamily="34" charset="0"/>
              </a:rPr>
              <a:t>cordiam</a:t>
            </a:r>
            <a:r>
              <a:rPr lang="es-ES" sz="6000" dirty="0">
                <a:latin typeface="Arial Narrow" panose="020B0606020202030204" pitchFamily="34" charset="0"/>
              </a:rPr>
              <a:t>.</a:t>
            </a:r>
          </a:p>
          <a:p>
            <a:pPr marL="0" indent="0">
              <a:lnSpc>
                <a:spcPct val="124000"/>
              </a:lnSpc>
              <a:spcBef>
                <a:spcPts val="600"/>
              </a:spcBef>
              <a:spcAft>
                <a:spcPts val="600"/>
              </a:spcAft>
              <a:buNone/>
            </a:pPr>
            <a:r>
              <a:rPr lang="es-ES" sz="6000" b="1" dirty="0" err="1">
                <a:latin typeface="Arial Narrow" panose="020B0606020202030204" pitchFamily="34" charset="0"/>
              </a:rPr>
              <a:t>6.a</a:t>
            </a:r>
            <a:r>
              <a:rPr lang="es-ES" sz="6000" b="1" dirty="0">
                <a:latin typeface="Arial Narrow" panose="020B0606020202030204" pitchFamily="34" charset="0"/>
              </a:rPr>
              <a:t>)</a:t>
            </a:r>
            <a:r>
              <a:rPr lang="es-ES" sz="6000" dirty="0">
                <a:latin typeface="Arial Narrow" panose="020B0606020202030204" pitchFamily="34" charset="0"/>
              </a:rPr>
              <a:t> El espectáculo es por secciones. Los palcos bajos y balcones costarán dos pesos, los </a:t>
            </a:r>
            <a:r>
              <a:rPr lang="es-ES" sz="6000" b="1" dirty="0" err="1">
                <a:latin typeface="Arial Narrow" panose="020B0606020202030204" pitchFamily="34" charset="0"/>
              </a:rPr>
              <a:t>avant</a:t>
            </a:r>
            <a:r>
              <a:rPr lang="es-ES" sz="6000" b="1" dirty="0">
                <a:latin typeface="Arial Narrow" panose="020B0606020202030204" pitchFamily="34" charset="0"/>
              </a:rPr>
              <a:t> </a:t>
            </a:r>
            <a:r>
              <a:rPr lang="es-ES" sz="6000" b="1" dirty="0" err="1">
                <a:latin typeface="Arial Narrow" panose="020B0606020202030204" pitchFamily="34" charset="0"/>
              </a:rPr>
              <a:t>scéne</a:t>
            </a:r>
            <a:r>
              <a:rPr lang="es-ES" sz="6000" dirty="0">
                <a:latin typeface="Arial Narrow" panose="020B0606020202030204" pitchFamily="34" charset="0"/>
              </a:rPr>
              <a:t> dos y medio…</a:t>
            </a:r>
          </a:p>
          <a:p>
            <a:pPr marL="0" indent="0" algn="r">
              <a:lnSpc>
                <a:spcPct val="124000"/>
              </a:lnSpc>
              <a:spcBef>
                <a:spcPts val="600"/>
              </a:spcBef>
              <a:spcAft>
                <a:spcPts val="600"/>
              </a:spcAft>
              <a:buNone/>
            </a:pPr>
            <a:r>
              <a:rPr lang="es-ES" sz="6000" i="1" dirty="0">
                <a:latin typeface="Arial Narrow" panose="020B0606020202030204" pitchFamily="34" charset="0"/>
              </a:rPr>
              <a:t>El Tribuno</a:t>
            </a:r>
            <a:r>
              <a:rPr lang="es-ES" sz="6000" dirty="0">
                <a:latin typeface="Arial Narrow" panose="020B0606020202030204" pitchFamily="34" charset="0"/>
              </a:rPr>
              <a:t>, 1896, documento publicitario, </a:t>
            </a:r>
            <a:r>
              <a:rPr lang="es-ES" sz="6000" i="1" cap="small" dirty="0" err="1">
                <a:latin typeface="Arial Narrow" panose="020B0606020202030204" pitchFamily="34" charset="0"/>
              </a:rPr>
              <a:t>cordiam</a:t>
            </a:r>
            <a:r>
              <a:rPr lang="es-ES" sz="6000" i="1" cap="small" dirty="0">
                <a:latin typeface="Arial Narrow" panose="020B0606020202030204" pitchFamily="34" charset="0"/>
              </a:rPr>
              <a:t>.</a:t>
            </a:r>
            <a:endParaRPr lang="es-ES" sz="5600" dirty="0">
              <a:latin typeface="Arial Narrow" panose="020B0606020202030204" pitchFamily="34" charset="0"/>
            </a:endParaRPr>
          </a:p>
        </p:txBody>
      </p:sp>
      <p:sp>
        <p:nvSpPr>
          <p:cNvPr id="7" name="6 Marcador de texto"/>
          <p:cNvSpPr>
            <a:spLocks noGrp="1"/>
          </p:cNvSpPr>
          <p:nvPr>
            <p:ph type="body" sz="quarter" idx="3"/>
          </p:nvPr>
        </p:nvSpPr>
        <p:spPr>
          <a:xfrm>
            <a:off x="4595438" y="1200948"/>
            <a:ext cx="4032000" cy="639762"/>
          </a:xfrm>
        </p:spPr>
        <p:txBody>
          <a:bodyPr anchor="ctr"/>
          <a:lstStyle/>
          <a:p>
            <a:pPr algn="ctr"/>
            <a:r>
              <a:rPr lang="es-UY" dirty="0"/>
              <a:t>Anglicismos</a:t>
            </a:r>
          </a:p>
        </p:txBody>
      </p:sp>
      <p:sp>
        <p:nvSpPr>
          <p:cNvPr id="8" name="7 Marcador de contenido"/>
          <p:cNvSpPr>
            <a:spLocks noGrp="1"/>
          </p:cNvSpPr>
          <p:nvPr>
            <p:ph sz="quarter" idx="4"/>
          </p:nvPr>
        </p:nvSpPr>
        <p:spPr>
          <a:xfrm>
            <a:off x="4676042" y="1904558"/>
            <a:ext cx="4041775" cy="4315143"/>
          </a:xfrm>
        </p:spPr>
        <p:txBody>
          <a:bodyPr>
            <a:noAutofit/>
          </a:bodyPr>
          <a:lstStyle/>
          <a:p>
            <a:pPr marL="0" indent="0" algn="just">
              <a:lnSpc>
                <a:spcPct val="124000"/>
              </a:lnSpc>
              <a:spcBef>
                <a:spcPts val="600"/>
              </a:spcBef>
              <a:spcAft>
                <a:spcPts val="600"/>
              </a:spcAft>
              <a:buNone/>
            </a:pPr>
            <a:r>
              <a:rPr lang="es-ES" sz="1500" b="1" dirty="0" err="1">
                <a:latin typeface="Arial Narrow" panose="020B0606020202030204" pitchFamily="34" charset="0"/>
              </a:rPr>
              <a:t>4.b</a:t>
            </a:r>
            <a:r>
              <a:rPr lang="es-ES" sz="1500" b="1" dirty="0">
                <a:latin typeface="Arial Narrow" panose="020B0606020202030204" pitchFamily="34" charset="0"/>
              </a:rPr>
              <a:t>)</a:t>
            </a:r>
            <a:r>
              <a:rPr lang="es-ES" sz="1500" dirty="0">
                <a:latin typeface="Arial Narrow" panose="020B0606020202030204" pitchFamily="34" charset="0"/>
              </a:rPr>
              <a:t> El “agio”, la “empleomanía" y el “</a:t>
            </a:r>
            <a:r>
              <a:rPr lang="es-ES" sz="1500" dirty="0" err="1">
                <a:latin typeface="Arial Narrow" panose="020B0606020202030204" pitchFamily="34" charset="0"/>
              </a:rPr>
              <a:t>generalate</a:t>
            </a:r>
            <a:r>
              <a:rPr lang="es-ES" sz="1500" dirty="0">
                <a:latin typeface="Arial Narrow" panose="020B0606020202030204" pitchFamily="34" charset="0"/>
              </a:rPr>
              <a:t>” son las tres llagas que nos roen, […] dejando […] la puerta siempre abierta á las dictaduras militares </a:t>
            </a:r>
            <a:r>
              <a:rPr lang="es-ES" sz="1500" dirty="0" err="1">
                <a:latin typeface="Arial Narrow" panose="020B0606020202030204" pitchFamily="34" charset="0"/>
              </a:rPr>
              <a:t>ó</a:t>
            </a:r>
            <a:r>
              <a:rPr lang="es-ES" sz="1500" dirty="0">
                <a:latin typeface="Arial Narrow" panose="020B0606020202030204" pitchFamily="34" charset="0"/>
              </a:rPr>
              <a:t> á los </a:t>
            </a:r>
            <a:r>
              <a:rPr lang="es-ES" sz="1500" b="1" dirty="0" err="1">
                <a:latin typeface="Arial Narrow" panose="020B0606020202030204" pitchFamily="34" charset="0"/>
              </a:rPr>
              <a:t>kracs</a:t>
            </a:r>
            <a:r>
              <a:rPr lang="es-ES" sz="1500" dirty="0">
                <a:latin typeface="Arial Narrow" panose="020B0606020202030204" pitchFamily="34" charset="0"/>
              </a:rPr>
              <a:t> financieros. </a:t>
            </a:r>
          </a:p>
          <a:p>
            <a:pPr marL="0" indent="0" algn="r">
              <a:lnSpc>
                <a:spcPct val="124000"/>
              </a:lnSpc>
              <a:spcBef>
                <a:spcPts val="600"/>
              </a:spcBef>
              <a:spcAft>
                <a:spcPts val="600"/>
              </a:spcAft>
              <a:buNone/>
            </a:pPr>
            <a:r>
              <a:rPr lang="es-ES" sz="1500" i="1" dirty="0">
                <a:latin typeface="Arial Narrow" panose="020B0606020202030204" pitchFamily="34" charset="0"/>
              </a:rPr>
              <a:t>El Tribuno</a:t>
            </a:r>
            <a:r>
              <a:rPr lang="es-ES" sz="1500" dirty="0">
                <a:latin typeface="Arial Narrow" panose="020B0606020202030204" pitchFamily="34" charset="0"/>
              </a:rPr>
              <a:t>, 1896, documento </a:t>
            </a:r>
            <a:r>
              <a:rPr lang="es-ES" sz="1500" dirty="0" err="1">
                <a:latin typeface="Arial Narrow" panose="020B0606020202030204" pitchFamily="34" charset="0"/>
              </a:rPr>
              <a:t>comentativo</a:t>
            </a:r>
            <a:r>
              <a:rPr lang="es-ES" sz="1500" dirty="0">
                <a:latin typeface="Arial Narrow" panose="020B0606020202030204" pitchFamily="34" charset="0"/>
              </a:rPr>
              <a:t>, </a:t>
            </a:r>
            <a:r>
              <a:rPr lang="es-ES" sz="1500" i="1" cap="small" dirty="0" err="1">
                <a:latin typeface="Arial Narrow" panose="020B0606020202030204" pitchFamily="34" charset="0"/>
              </a:rPr>
              <a:t>cordiam</a:t>
            </a:r>
            <a:r>
              <a:rPr lang="es-ES" sz="1500" dirty="0">
                <a:latin typeface="Arial Narrow" panose="020B0606020202030204" pitchFamily="34" charset="0"/>
              </a:rPr>
              <a:t>.</a:t>
            </a:r>
          </a:p>
          <a:p>
            <a:pPr marL="0" indent="0">
              <a:lnSpc>
                <a:spcPct val="124000"/>
              </a:lnSpc>
              <a:spcBef>
                <a:spcPts val="600"/>
              </a:spcBef>
              <a:spcAft>
                <a:spcPts val="600"/>
              </a:spcAft>
              <a:buNone/>
            </a:pPr>
            <a:r>
              <a:rPr lang="es-ES" sz="1500" b="1" dirty="0" err="1">
                <a:latin typeface="Arial Narrow" panose="020B0606020202030204" pitchFamily="34" charset="0"/>
              </a:rPr>
              <a:t>5.b</a:t>
            </a:r>
            <a:r>
              <a:rPr lang="es-ES" sz="1500" b="1" dirty="0">
                <a:latin typeface="Arial Narrow" panose="020B0606020202030204" pitchFamily="34" charset="0"/>
              </a:rPr>
              <a:t>)</a:t>
            </a:r>
            <a:r>
              <a:rPr lang="es-ES" sz="1500" dirty="0">
                <a:latin typeface="Arial Narrow" panose="020B0606020202030204" pitchFamily="34" charset="0"/>
              </a:rPr>
              <a:t> Dadas las condiciones </a:t>
            </a:r>
            <a:r>
              <a:rPr lang="es-ES" sz="1500" dirty="0" err="1">
                <a:latin typeface="Arial Narrow" panose="020B0606020202030204" pitchFamily="34" charset="0"/>
              </a:rPr>
              <a:t>ciclicas</a:t>
            </a:r>
            <a:r>
              <a:rPr lang="es-ES" sz="1500" dirty="0">
                <a:latin typeface="Arial Narrow" panose="020B0606020202030204" pitchFamily="34" charset="0"/>
              </a:rPr>
              <a:t> de los jóvenes del Club Nacional de Velocipedistas creemos probable que […] batirán el </a:t>
            </a:r>
            <a:r>
              <a:rPr lang="es-ES" sz="1500" b="1" dirty="0">
                <a:latin typeface="Arial Narrow" panose="020B0606020202030204" pitchFamily="34" charset="0"/>
              </a:rPr>
              <a:t>record</a:t>
            </a:r>
            <a:r>
              <a:rPr lang="es-ES" sz="1500" dirty="0">
                <a:latin typeface="Arial Narrow" panose="020B0606020202030204" pitchFamily="34" charset="0"/>
              </a:rPr>
              <a:t> del señor </a:t>
            </a:r>
            <a:r>
              <a:rPr lang="es-ES" sz="1500" dirty="0" err="1">
                <a:latin typeface="Arial Narrow" panose="020B0606020202030204" pitchFamily="34" charset="0"/>
              </a:rPr>
              <a:t>Radé</a:t>
            </a:r>
            <a:r>
              <a:rPr lang="es-ES" sz="1500" dirty="0">
                <a:latin typeface="Arial Narrow" panose="020B0606020202030204" pitchFamily="34" charset="0"/>
              </a:rPr>
              <a:t>.</a:t>
            </a:r>
          </a:p>
          <a:p>
            <a:pPr marL="0" indent="0" algn="r">
              <a:lnSpc>
                <a:spcPct val="124000"/>
              </a:lnSpc>
              <a:spcBef>
                <a:spcPts val="600"/>
              </a:spcBef>
              <a:spcAft>
                <a:spcPts val="600"/>
              </a:spcAft>
              <a:buNone/>
            </a:pPr>
            <a:r>
              <a:rPr lang="es-ES" sz="1500" i="1" dirty="0">
                <a:latin typeface="Arial Narrow" panose="020B0606020202030204" pitchFamily="34" charset="0"/>
              </a:rPr>
              <a:t>El Tribuno</a:t>
            </a:r>
            <a:r>
              <a:rPr lang="es-ES" sz="1500" dirty="0">
                <a:latin typeface="Arial Narrow" panose="020B0606020202030204" pitchFamily="34" charset="0"/>
              </a:rPr>
              <a:t>, 1896, documento informativo, </a:t>
            </a:r>
            <a:r>
              <a:rPr lang="es-ES" sz="1500" i="1" cap="small" dirty="0" err="1">
                <a:latin typeface="Arial Narrow" panose="020B0606020202030204" pitchFamily="34" charset="0"/>
              </a:rPr>
              <a:t>cordiam</a:t>
            </a:r>
            <a:r>
              <a:rPr lang="es-ES" sz="1500" dirty="0">
                <a:latin typeface="Arial Narrow" panose="020B0606020202030204" pitchFamily="34" charset="0"/>
              </a:rPr>
              <a:t>.</a:t>
            </a:r>
          </a:p>
          <a:p>
            <a:pPr marL="0" indent="0" algn="just">
              <a:buNone/>
            </a:pPr>
            <a:r>
              <a:rPr lang="es-ES" sz="1500" b="1" dirty="0" err="1">
                <a:latin typeface="Arial Narrow" panose="020B0606020202030204" pitchFamily="34" charset="0"/>
              </a:rPr>
              <a:t>6.b</a:t>
            </a:r>
            <a:r>
              <a:rPr lang="es-ES" sz="1500" b="1" dirty="0">
                <a:latin typeface="Arial Narrow" panose="020B0606020202030204" pitchFamily="34" charset="0"/>
              </a:rPr>
              <a:t>)</a:t>
            </a:r>
            <a:r>
              <a:rPr lang="es-ES" sz="1500" dirty="0">
                <a:latin typeface="Arial Narrow" panose="020B0606020202030204" pitchFamily="34" charset="0"/>
              </a:rPr>
              <a:t> \\\ GRAN CAFÉ Y </a:t>
            </a:r>
            <a:r>
              <a:rPr lang="es-ES" sz="1500" dirty="0" err="1">
                <a:latin typeface="Arial Narrow" panose="020B0606020202030204" pitchFamily="34" charset="0"/>
              </a:rPr>
              <a:t>CONFITERIA</a:t>
            </a:r>
            <a:r>
              <a:rPr lang="es-ES" sz="1500" dirty="0">
                <a:latin typeface="Arial Narrow" panose="020B0606020202030204" pitchFamily="34" charset="0"/>
              </a:rPr>
              <a:t> DE LA CATEDRAL DE PEDRO [R]</a:t>
            </a:r>
            <a:r>
              <a:rPr lang="es-ES" sz="1500" dirty="0" err="1">
                <a:latin typeface="Arial Narrow" panose="020B0606020202030204" pitchFamily="34" charset="0"/>
              </a:rPr>
              <a:t>ULETTI</a:t>
            </a:r>
            <a:r>
              <a:rPr lang="es-ES" sz="1500" dirty="0">
                <a:latin typeface="Arial Narrow" panose="020B0606020202030204" pitchFamily="34" charset="0"/>
              </a:rPr>
              <a:t> \\\ // 311—</a:t>
            </a:r>
            <a:r>
              <a:rPr lang="es-ES" sz="1500" dirty="0" err="1">
                <a:latin typeface="Arial Narrow" panose="020B0606020202030204" pitchFamily="34" charset="0"/>
              </a:rPr>
              <a:t>Sarandi</a:t>
            </a:r>
            <a:r>
              <a:rPr lang="es-ES" sz="1500" dirty="0">
                <a:latin typeface="Arial Narrow" panose="020B0606020202030204" pitchFamily="34" charset="0"/>
              </a:rPr>
              <a:t> 311—Plaza </a:t>
            </a:r>
            <a:r>
              <a:rPr lang="es-ES" sz="1500" dirty="0" err="1">
                <a:latin typeface="Arial Narrow" panose="020B0606020202030204" pitchFamily="34" charset="0"/>
              </a:rPr>
              <a:t>Constitucion</a:t>
            </a:r>
            <a:r>
              <a:rPr lang="es-ES" sz="1500" dirty="0">
                <a:latin typeface="Arial Narrow" panose="020B0606020202030204" pitchFamily="34" charset="0"/>
              </a:rPr>
              <a:t> // Montevideo // SE SIRVEN </a:t>
            </a:r>
            <a:r>
              <a:rPr lang="es-ES" sz="1500" b="1" dirty="0">
                <a:latin typeface="Arial Narrow" panose="020B0606020202030204" pitchFamily="34" charset="0"/>
              </a:rPr>
              <a:t>LUNCH</a:t>
            </a:r>
            <a:r>
              <a:rPr lang="es-ES" sz="1500" dirty="0">
                <a:latin typeface="Arial Narrow" panose="020B0606020202030204" pitchFamily="34" charset="0"/>
              </a:rPr>
              <a:t> Á TODAS HORAS //</a:t>
            </a:r>
          </a:p>
          <a:p>
            <a:pPr marL="0" lvl="0" indent="0" algn="r">
              <a:lnSpc>
                <a:spcPct val="124000"/>
              </a:lnSpc>
              <a:spcBef>
                <a:spcPts val="600"/>
              </a:spcBef>
              <a:spcAft>
                <a:spcPts val="600"/>
              </a:spcAft>
              <a:buNone/>
            </a:pPr>
            <a:r>
              <a:rPr lang="es-ES" sz="1500" i="1" dirty="0">
                <a:solidFill>
                  <a:prstClr val="black"/>
                </a:solidFill>
                <a:latin typeface="Arial Narrow" panose="020B0606020202030204" pitchFamily="34" charset="0"/>
              </a:rPr>
              <a:t>El Partido Obrero</a:t>
            </a:r>
            <a:r>
              <a:rPr lang="es-ES" sz="1500" dirty="0">
                <a:solidFill>
                  <a:prstClr val="black"/>
                </a:solidFill>
                <a:latin typeface="Arial Narrow" panose="020B0606020202030204" pitchFamily="34" charset="0"/>
              </a:rPr>
              <a:t>, 1896, documento publicitario, </a:t>
            </a:r>
            <a:r>
              <a:rPr lang="es-ES" sz="1500" i="1" cap="small" dirty="0" err="1">
                <a:solidFill>
                  <a:prstClr val="black"/>
                </a:solidFill>
                <a:latin typeface="Arial Narrow" panose="020B0606020202030204" pitchFamily="34" charset="0"/>
              </a:rPr>
              <a:t>cordiam</a:t>
            </a:r>
            <a:r>
              <a:rPr lang="es-ES" sz="1500" dirty="0">
                <a:solidFill>
                  <a:prstClr val="black"/>
                </a:solidFill>
                <a:latin typeface="Arial Narrow" panose="020B0606020202030204" pitchFamily="34" charset="0"/>
              </a:rPr>
              <a:t>.</a:t>
            </a:r>
          </a:p>
          <a:p>
            <a:pPr marL="0" indent="0" algn="just">
              <a:buNone/>
            </a:pPr>
            <a:endParaRPr lang="es-UY" sz="1500" dirty="0">
              <a:latin typeface="Arial Narrow" panose="020B0606020202030204" pitchFamily="34" charset="0"/>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8 Elipse"/>
          <p:cNvSpPr/>
          <p:nvPr/>
        </p:nvSpPr>
        <p:spPr>
          <a:xfrm>
            <a:off x="372614" y="2137896"/>
            <a:ext cx="1155569" cy="5227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8 Elipse"/>
          <p:cNvSpPr/>
          <p:nvPr/>
        </p:nvSpPr>
        <p:spPr>
          <a:xfrm>
            <a:off x="2285984" y="3857628"/>
            <a:ext cx="919733" cy="4848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8 Elipse"/>
          <p:cNvSpPr/>
          <p:nvPr/>
        </p:nvSpPr>
        <p:spPr>
          <a:xfrm>
            <a:off x="2883085" y="5083358"/>
            <a:ext cx="1112851" cy="582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8 Elipse"/>
          <p:cNvSpPr/>
          <p:nvPr/>
        </p:nvSpPr>
        <p:spPr>
          <a:xfrm>
            <a:off x="8102851" y="2388224"/>
            <a:ext cx="614966" cy="608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8 Elipse"/>
          <p:cNvSpPr/>
          <p:nvPr/>
        </p:nvSpPr>
        <p:spPr>
          <a:xfrm>
            <a:off x="5652120" y="4142519"/>
            <a:ext cx="661564" cy="510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8 Elipse"/>
          <p:cNvSpPr/>
          <p:nvPr/>
        </p:nvSpPr>
        <p:spPr>
          <a:xfrm>
            <a:off x="4641502" y="5628268"/>
            <a:ext cx="749886" cy="5296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UY"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extLst>
      <p:ext uri="{BB962C8B-B14F-4D97-AF65-F5344CB8AC3E}">
        <p14:creationId xmlns:p14="http://schemas.microsoft.com/office/powerpoint/2010/main" val="7870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Resultados de las 234 ocurrencias consignadas</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Marcador de contenido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Resultados de las 234 ocurrencias consignadas</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1" name="Marcador de contenido 10"/>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extLst>
      <p:ext uri="{BB962C8B-B14F-4D97-AF65-F5344CB8AC3E}">
        <p14:creationId xmlns:p14="http://schemas.microsoft.com/office/powerpoint/2010/main" val="180914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Resultados de las 234 ocurrencias consignadas</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1" name="Marcador de contenido 10"/>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extLst>
      <p:ext uri="{BB962C8B-B14F-4D97-AF65-F5344CB8AC3E}">
        <p14:creationId xmlns:p14="http://schemas.microsoft.com/office/powerpoint/2010/main" val="307885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endParaRPr lang="es-ES" sz="2800" dirty="0">
              <a:solidFill>
                <a:srgbClr val="0070C0"/>
              </a:solidFill>
            </a:endParaRPr>
          </a:p>
        </p:txBody>
      </p:sp>
      <p:sp>
        <p:nvSpPr>
          <p:cNvPr id="15362" name="2 Marcador de contenido"/>
          <p:cNvSpPr>
            <a:spLocks noGrp="1"/>
          </p:cNvSpPr>
          <p:nvPr>
            <p:ph idx="1"/>
          </p:nvPr>
        </p:nvSpPr>
        <p:spPr/>
        <p:txBody>
          <a:bodyPr/>
          <a:lstStyle/>
          <a:p>
            <a:r>
              <a:rPr lang="en-US" i="1" dirty="0" err="1"/>
              <a:t>Primeras</a:t>
            </a:r>
            <a:r>
              <a:rPr lang="en-US" i="1" dirty="0"/>
              <a:t> </a:t>
            </a:r>
            <a:r>
              <a:rPr lang="en-US" i="1" dirty="0" err="1"/>
              <a:t>preguntas</a:t>
            </a:r>
            <a:r>
              <a:rPr lang="en-US" i="1" dirty="0"/>
              <a:t>: </a:t>
            </a:r>
          </a:p>
          <a:p>
            <a:pPr>
              <a:buFont typeface="Arial" charset="0"/>
              <a:buNone/>
            </a:pPr>
            <a:r>
              <a:rPr lang="en-US" dirty="0"/>
              <a:t>	¿</a:t>
            </a:r>
            <a:r>
              <a:rPr lang="en-US" dirty="0" err="1"/>
              <a:t>cuáles</a:t>
            </a:r>
            <a:r>
              <a:rPr lang="en-US" dirty="0"/>
              <a:t> </a:t>
            </a:r>
            <a:r>
              <a:rPr lang="en-US" dirty="0" err="1"/>
              <a:t>migrantes</a:t>
            </a:r>
            <a:r>
              <a:rPr lang="en-US" dirty="0"/>
              <a:t>? ¿</a:t>
            </a:r>
            <a:r>
              <a:rPr lang="en-US" dirty="0" err="1"/>
              <a:t>cuáles</a:t>
            </a:r>
            <a:r>
              <a:rPr lang="en-US" dirty="0"/>
              <a:t> </a:t>
            </a:r>
            <a:r>
              <a:rPr lang="en-US" dirty="0" err="1"/>
              <a:t>fueron</a:t>
            </a:r>
            <a:r>
              <a:rPr lang="en-US" dirty="0"/>
              <a:t> las </a:t>
            </a:r>
            <a:r>
              <a:rPr lang="en-US" dirty="0" err="1"/>
              <a:t>condiciones</a:t>
            </a:r>
            <a:r>
              <a:rPr lang="en-US" dirty="0"/>
              <a:t> socio-</a:t>
            </a:r>
            <a:r>
              <a:rPr lang="en-US" dirty="0" err="1"/>
              <a:t>económicas</a:t>
            </a:r>
            <a:r>
              <a:rPr lang="en-US" dirty="0"/>
              <a:t> de </a:t>
            </a:r>
            <a:r>
              <a:rPr lang="en-US" dirty="0" err="1"/>
              <a:t>esa</a:t>
            </a:r>
            <a:r>
              <a:rPr lang="en-US" dirty="0"/>
              <a:t> </a:t>
            </a:r>
            <a:r>
              <a:rPr lang="en-US" dirty="0" err="1"/>
              <a:t>migración</a:t>
            </a:r>
            <a:r>
              <a:rPr lang="en-US" dirty="0"/>
              <a:t>?¿</a:t>
            </a:r>
            <a:r>
              <a:rPr lang="en-US" dirty="0" err="1"/>
              <a:t>cuáles</a:t>
            </a:r>
            <a:r>
              <a:rPr lang="en-US" dirty="0"/>
              <a:t> lenguas </a:t>
            </a:r>
            <a:r>
              <a:rPr lang="en-US" dirty="0" err="1"/>
              <a:t>hablaban</a:t>
            </a:r>
            <a:r>
              <a:rPr lang="en-US" dirty="0"/>
              <a:t>/ </a:t>
            </a:r>
            <a:r>
              <a:rPr lang="en-US" dirty="0" err="1"/>
              <a:t>hablaron</a:t>
            </a:r>
            <a:r>
              <a:rPr lang="en-US" dirty="0"/>
              <a:t>? ¿</a:t>
            </a:r>
            <a:r>
              <a:rPr lang="en-US" dirty="0" err="1"/>
              <a:t>cuál</a:t>
            </a:r>
            <a:r>
              <a:rPr lang="en-US" dirty="0"/>
              <a:t> era </a:t>
            </a:r>
            <a:r>
              <a:rPr lang="en-US" dirty="0" err="1"/>
              <a:t>el</a:t>
            </a:r>
            <a:r>
              <a:rPr lang="en-US" dirty="0"/>
              <a:t> </a:t>
            </a:r>
            <a:r>
              <a:rPr lang="en-US" dirty="0" err="1"/>
              <a:t>estatus</a:t>
            </a:r>
            <a:r>
              <a:rPr lang="en-US" dirty="0"/>
              <a:t> de </a:t>
            </a:r>
            <a:r>
              <a:rPr lang="en-US" dirty="0" err="1"/>
              <a:t>esas</a:t>
            </a:r>
            <a:r>
              <a:rPr lang="en-US" dirty="0"/>
              <a:t> lenguas?</a:t>
            </a:r>
          </a:p>
          <a:p>
            <a:pPr>
              <a:buFont typeface="Arial" charset="0"/>
              <a:buNone/>
            </a:pPr>
            <a:endParaRPr lang="en-US" dirty="0"/>
          </a:p>
          <a:p>
            <a:pPr>
              <a:buFont typeface="Arial" charset="0"/>
              <a:buNone/>
            </a:pPr>
            <a:r>
              <a:rPr lang="en-US" dirty="0"/>
              <a:t>	¿</a:t>
            </a:r>
            <a:r>
              <a:rPr lang="en-US" dirty="0" err="1"/>
              <a:t>Todas</a:t>
            </a:r>
            <a:r>
              <a:rPr lang="en-US" dirty="0"/>
              <a:t> son lenguas de </a:t>
            </a:r>
            <a:r>
              <a:rPr lang="en-US" dirty="0" err="1"/>
              <a:t>migración</a:t>
            </a:r>
            <a:r>
              <a:rPr lang="en-US" dirty="0"/>
              <a: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Resultados de las 234 ocurrencias consignadas</a:t>
            </a:r>
          </a:p>
        </p:txBody>
      </p:sp>
      <p:graphicFrame>
        <p:nvGraphicFramePr>
          <p:cNvPr id="19" name="Marcador de contenido 1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extLst>
      <p:ext uri="{BB962C8B-B14F-4D97-AF65-F5344CB8AC3E}">
        <p14:creationId xmlns:p14="http://schemas.microsoft.com/office/powerpoint/2010/main" val="215277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Resultados de las 234 ocurrencias consignadas</a:t>
            </a:r>
          </a:p>
        </p:txBody>
      </p:sp>
      <p:graphicFrame>
        <p:nvGraphicFramePr>
          <p:cNvPr id="19" name="Marcador de contenido 1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extLst>
      <p:ext uri="{BB962C8B-B14F-4D97-AF65-F5344CB8AC3E}">
        <p14:creationId xmlns:p14="http://schemas.microsoft.com/office/powerpoint/2010/main" val="223287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Consideraciones finales</a:t>
            </a:r>
          </a:p>
        </p:txBody>
      </p:sp>
      <p:sp>
        <p:nvSpPr>
          <p:cNvPr id="3" name="2 Marcador de contenido"/>
          <p:cNvSpPr>
            <a:spLocks noGrp="1"/>
          </p:cNvSpPr>
          <p:nvPr>
            <p:ph idx="1"/>
          </p:nvPr>
        </p:nvSpPr>
        <p:spPr/>
        <p:txBody>
          <a:bodyPr>
            <a:noAutofit/>
          </a:bodyPr>
          <a:lstStyle/>
          <a:p>
            <a:pPr marL="0" lvl="0" indent="0" algn="just">
              <a:buNone/>
            </a:pPr>
            <a:r>
              <a:rPr lang="es-UY" sz="2500" dirty="0"/>
              <a:t>El léxico del español del Uruguay en el último cuarto del </a:t>
            </a:r>
            <a:br>
              <a:rPr lang="es-UY" sz="2500" dirty="0"/>
            </a:br>
            <a:r>
              <a:rPr lang="es-UY" sz="2500" dirty="0"/>
              <a:t>siglo XIX se vio renovado a través de la incorporación de extranjerismos, pero no lo hizo de manera homogénea.</a:t>
            </a:r>
          </a:p>
          <a:p>
            <a:pPr marL="0" lvl="0" indent="0" algn="just">
              <a:buNone/>
            </a:pPr>
            <a:endParaRPr lang="es-UY" sz="2500" dirty="0"/>
          </a:p>
          <a:p>
            <a:pPr marL="0" lvl="0" indent="0" algn="just">
              <a:buNone/>
            </a:pPr>
            <a:r>
              <a:rPr lang="es-UY" sz="2500" dirty="0"/>
              <a:t>Del análisis hecho con estos documentos de prensa, se desprende: </a:t>
            </a:r>
          </a:p>
          <a:p>
            <a:pPr marL="514350" lvl="0" indent="-514350" algn="just">
              <a:buAutoNum type="arabicPeriod"/>
            </a:pPr>
            <a:r>
              <a:rPr lang="es-UY" sz="2500" dirty="0"/>
              <a:t>que la lengua que tuvo más presencia fue el francés,</a:t>
            </a:r>
          </a:p>
          <a:p>
            <a:pPr marL="514350" lvl="0" indent="-514350" algn="just">
              <a:buAutoNum type="arabicPeriod"/>
            </a:pPr>
            <a:r>
              <a:rPr lang="es-UY" sz="2500" dirty="0"/>
              <a:t>que los textos más permeables a los extranjerismos fueron los </a:t>
            </a:r>
            <a:r>
              <a:rPr lang="es-UY" sz="2500" dirty="0" err="1"/>
              <a:t>comentativos</a:t>
            </a:r>
            <a:r>
              <a:rPr lang="es-UY" sz="2500" dirty="0"/>
              <a:t>,</a:t>
            </a:r>
          </a:p>
          <a:p>
            <a:pPr marL="514350" lvl="0" indent="-514350" algn="just">
              <a:buAutoNum type="arabicPeriod"/>
            </a:pPr>
            <a:r>
              <a:rPr lang="es-UY" sz="2500" dirty="0"/>
              <a:t>que las unidades léxicas simples se destacan en los textos informativos.</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Perspectiva</a:t>
            </a:r>
          </a:p>
        </p:txBody>
      </p:sp>
      <p:sp>
        <p:nvSpPr>
          <p:cNvPr id="3" name="2 Marcador de contenido"/>
          <p:cNvSpPr>
            <a:spLocks noGrp="1"/>
          </p:cNvSpPr>
          <p:nvPr>
            <p:ph idx="1"/>
          </p:nvPr>
        </p:nvSpPr>
        <p:spPr/>
        <p:txBody>
          <a:bodyPr>
            <a:normAutofit fontScale="85000" lnSpcReduction="10000"/>
          </a:bodyPr>
          <a:lstStyle/>
          <a:p>
            <a:pPr marL="0" indent="0">
              <a:buNone/>
            </a:pPr>
            <a:endParaRPr lang="es-UY" sz="2800" dirty="0"/>
          </a:p>
          <a:p>
            <a:pPr algn="just">
              <a:lnSpc>
                <a:spcPct val="120000"/>
              </a:lnSpc>
            </a:pPr>
            <a:r>
              <a:rPr lang="es-UY" dirty="0"/>
              <a:t>¿La prensa uruguaya de la primera mitad del siglo XIX también fue permeable al uso de estos extranjerismos?</a:t>
            </a:r>
          </a:p>
          <a:p>
            <a:pPr algn="just">
              <a:lnSpc>
                <a:spcPct val="120000"/>
              </a:lnSpc>
            </a:pPr>
            <a:r>
              <a:rPr lang="es-UY" dirty="0"/>
              <a:t>¿Qué tan innovadora resulta la prensa uruguaya </a:t>
            </a:r>
            <a:r>
              <a:rPr lang="es-ES" dirty="0"/>
              <a:t>en comparación con la prensa de otros países con respecto al uso de estas voces en este mismo período?</a:t>
            </a:r>
          </a:p>
          <a:p>
            <a:pPr algn="just">
              <a:lnSpc>
                <a:spcPct val="120000"/>
              </a:lnSpc>
            </a:pPr>
            <a:r>
              <a:rPr lang="es-ES" dirty="0"/>
              <a:t>¿Estas voces y expresiones fueron efímeras o, por el contrario, una vez que se introdujeron, se instalaron en el español del Uruguay?</a:t>
            </a:r>
            <a:endParaRPr lang="es-UY" dirty="0"/>
          </a:p>
          <a:p>
            <a:pPr marL="0" lvl="0" indent="0">
              <a:buNone/>
            </a:pPr>
            <a:endParaRPr lang="es-UY" dirty="0"/>
          </a:p>
          <a:p>
            <a:pPr marL="0" lvl="0" indent="0">
              <a:buNone/>
            </a:pPr>
            <a:endParaRPr lang="es-UY" dirty="0"/>
          </a:p>
          <a:p>
            <a:pPr marL="0" indent="0">
              <a:buNone/>
            </a:pPr>
            <a:endParaRPr lang="es-UY" dirty="0"/>
          </a:p>
          <a:p>
            <a:pPr marL="514350" indent="-514350">
              <a:buAutoNum type="arabicPeriod"/>
            </a:pPr>
            <a:endParaRPr lang="es-UY" dirty="0"/>
          </a:p>
          <a:p>
            <a:pPr marL="514350" indent="-514350">
              <a:buAutoNum type="arabicPeriod"/>
            </a:pPr>
            <a:endParaRPr lang="es-ES" dirty="0"/>
          </a:p>
          <a:p>
            <a:endParaRPr lang="es-UY" dirty="0"/>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7 Marcador de pie de página"/>
          <p:cNvSpPr>
            <a:spLocks noGrp="1"/>
          </p:cNvSpPr>
          <p:nvPr>
            <p:ph type="ftr" sz="quarter" idx="11"/>
          </p:nvPr>
        </p:nvSpPr>
        <p:spPr>
          <a:xfrm>
            <a:off x="3124200" y="6356350"/>
            <a:ext cx="310041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Proyecto CSIC I+D </a:t>
            </a:r>
            <a:b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rPr>
              <a:t>“Lengua y prensa en el Uruguay del siglo XIX”</a:t>
            </a:r>
          </a:p>
        </p:txBody>
      </p:sp>
    </p:spTree>
    <p:extLst>
      <p:ext uri="{BB962C8B-B14F-4D97-AF65-F5344CB8AC3E}">
        <p14:creationId xmlns:p14="http://schemas.microsoft.com/office/powerpoint/2010/main" val="125231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917596"/>
          </a:xfrm>
        </p:spPr>
        <p:txBody>
          <a:bodyPr>
            <a:normAutofit fontScale="90000"/>
          </a:bodyPr>
          <a:lstStyle/>
          <a:p>
            <a:r>
              <a:rPr lang="es-ES_tradnl" sz="2200" dirty="0"/>
              <a:t>Anexo</a:t>
            </a:r>
            <a:br>
              <a:rPr lang="es-UY" sz="2200" dirty="0"/>
            </a:br>
            <a:r>
              <a:rPr lang="es-ES_tradnl" sz="2200" dirty="0"/>
              <a:t>Listado alfabético de extranjerismos tomados </a:t>
            </a:r>
            <a:br>
              <a:rPr lang="es-ES_tradnl" sz="2200" dirty="0"/>
            </a:br>
            <a:r>
              <a:rPr lang="es-ES_tradnl" sz="2200" dirty="0"/>
              <a:t>de la prensa de fines del siglo </a:t>
            </a:r>
            <a:r>
              <a:rPr lang="es-ES_tradnl" sz="2200" cap="small" dirty="0" err="1"/>
              <a:t>xix</a:t>
            </a:r>
            <a:br>
              <a:rPr lang="es-UY" sz="2200" dirty="0"/>
            </a:br>
            <a:r>
              <a:rPr lang="es-ES_tradnl" sz="2200" dirty="0"/>
              <a:t>en Uruguay, recuperado a través de </a:t>
            </a:r>
            <a:r>
              <a:rPr lang="es-ES_tradnl" sz="2200" dirty="0" err="1"/>
              <a:t>AntConc</a:t>
            </a:r>
            <a:br>
              <a:rPr lang="es-UY" dirty="0"/>
            </a:br>
            <a:endParaRPr lang="es-UY" dirty="0"/>
          </a:p>
        </p:txBody>
      </p:sp>
      <p:sp>
        <p:nvSpPr>
          <p:cNvPr id="3" name="2 Marcador de contenido"/>
          <p:cNvSpPr>
            <a:spLocks noGrp="1"/>
          </p:cNvSpPr>
          <p:nvPr>
            <p:ph idx="1"/>
          </p:nvPr>
        </p:nvSpPr>
        <p:spPr/>
        <p:txBody>
          <a:bodyPr>
            <a:normAutofit fontScale="55000" lnSpcReduction="20000"/>
          </a:bodyPr>
          <a:lstStyle/>
          <a:p>
            <a:r>
              <a:rPr lang="es-ES_tradnl" dirty="0"/>
              <a:t>á </a:t>
            </a:r>
            <a:r>
              <a:rPr lang="es-ES_tradnl" dirty="0" err="1"/>
              <a:t>giorno</a:t>
            </a:r>
            <a:r>
              <a:rPr lang="es-ES_tradnl" dirty="0"/>
              <a:t> - </a:t>
            </a:r>
            <a:r>
              <a:rPr lang="es-ES_tradnl" i="1" dirty="0"/>
              <a:t>El Partido Obrero</a:t>
            </a:r>
            <a:r>
              <a:rPr lang="es-ES_tradnl" dirty="0"/>
              <a:t>, 1890, documento informativo, </a:t>
            </a:r>
            <a:r>
              <a:rPr lang="es-ES_tradnl" i="1" cap="small" dirty="0" err="1"/>
              <a:t>Cordiam</a:t>
            </a:r>
            <a:endParaRPr lang="es-UY" dirty="0"/>
          </a:p>
          <a:p>
            <a:r>
              <a:rPr lang="es-ES_tradnl" dirty="0"/>
              <a:t>ALLONS, ENFANTS! - </a:t>
            </a:r>
            <a:r>
              <a:rPr lang="es-ES_tradnl" i="1" dirty="0"/>
              <a:t>El Tribuno</a:t>
            </a:r>
            <a:r>
              <a:rPr lang="es-ES_tradnl" dirty="0"/>
              <a:t>, 1896, documento </a:t>
            </a:r>
            <a:r>
              <a:rPr lang="es-ES_tradnl" dirty="0" err="1"/>
              <a:t>comentativo</a:t>
            </a:r>
            <a:r>
              <a:rPr lang="es-ES_tradnl" dirty="0"/>
              <a:t>, </a:t>
            </a:r>
            <a:r>
              <a:rPr lang="es-ES_tradnl" i="1" cap="small" dirty="0" err="1"/>
              <a:t>Cordiam</a:t>
            </a:r>
            <a:endParaRPr lang="es-UY" dirty="0"/>
          </a:p>
          <a:p>
            <a:r>
              <a:rPr lang="es-ES_tradnl" dirty="0" err="1"/>
              <a:t>Amore</a:t>
            </a:r>
            <a:r>
              <a:rPr lang="es-ES_tradnl" dirty="0"/>
              <a:t> - </a:t>
            </a:r>
            <a:r>
              <a:rPr lang="es-ES_tradnl" i="1" dirty="0"/>
              <a:t>El Tribuno</a:t>
            </a:r>
            <a:r>
              <a:rPr lang="es-ES_tradnl" dirty="0"/>
              <a:t>, 1896, documento informativo, </a:t>
            </a:r>
            <a:r>
              <a:rPr lang="es-ES_tradnl" i="1" cap="small" dirty="0" err="1"/>
              <a:t>Cordiam</a:t>
            </a:r>
            <a:endParaRPr lang="es-UY" dirty="0"/>
          </a:p>
          <a:p>
            <a:r>
              <a:rPr lang="es-ES_tradnl" dirty="0" err="1"/>
              <a:t>Attaché</a:t>
            </a:r>
            <a:r>
              <a:rPr lang="es-ES_tradnl" dirty="0"/>
              <a:t> - (dos ocurrencias), </a:t>
            </a:r>
            <a:r>
              <a:rPr lang="es-ES_tradnl" i="1" dirty="0"/>
              <a:t>El Tribuno</a:t>
            </a:r>
            <a:r>
              <a:rPr lang="es-ES_tradnl" dirty="0"/>
              <a:t>, 1896, documentos informativos, </a:t>
            </a:r>
            <a:r>
              <a:rPr lang="es-ES_tradnl" i="1" cap="small" dirty="0" err="1"/>
              <a:t>Cordiam</a:t>
            </a:r>
            <a:endParaRPr lang="es-UY" dirty="0"/>
          </a:p>
          <a:p>
            <a:r>
              <a:rPr lang="es-ES_tradnl" dirty="0" err="1"/>
              <a:t>Avantscéne</a:t>
            </a:r>
            <a:r>
              <a:rPr lang="es-ES_tradnl" dirty="0"/>
              <a:t> - </a:t>
            </a:r>
            <a:r>
              <a:rPr lang="es-ES_tradnl" i="1" dirty="0"/>
              <a:t>El Tribuno</a:t>
            </a:r>
            <a:r>
              <a:rPr lang="es-ES_tradnl" dirty="0"/>
              <a:t>, 1896, documento publicitario, </a:t>
            </a:r>
            <a:r>
              <a:rPr lang="es-ES_tradnl" i="1" cap="small" dirty="0" err="1"/>
              <a:t>Cordiam</a:t>
            </a:r>
            <a:endParaRPr lang="es-UY" dirty="0"/>
          </a:p>
          <a:p>
            <a:r>
              <a:rPr lang="es-ES_tradnl" dirty="0" err="1"/>
              <a:t>Avanti</a:t>
            </a:r>
            <a:r>
              <a:rPr lang="es-ES_tradnl" dirty="0"/>
              <a:t>, </a:t>
            </a:r>
            <a:r>
              <a:rPr lang="es-ES_tradnl" dirty="0" err="1"/>
              <a:t>avanti</a:t>
            </a:r>
            <a:r>
              <a:rPr lang="es-ES_tradnl" dirty="0"/>
              <a:t>, e </a:t>
            </a:r>
            <a:r>
              <a:rPr lang="es-ES_tradnl" dirty="0" err="1"/>
              <a:t>sempreavanti</a:t>
            </a:r>
            <a:r>
              <a:rPr lang="es-ES_tradnl" dirty="0"/>
              <a:t>! - </a:t>
            </a:r>
            <a:r>
              <a:rPr lang="es-ES_tradnl" i="1" dirty="0"/>
              <a:t>El Partido Obrero</a:t>
            </a:r>
            <a:r>
              <a:rPr lang="es-ES_tradnl" dirty="0"/>
              <a:t>, 1890, documento </a:t>
            </a:r>
            <a:r>
              <a:rPr lang="es-ES_tradnl" dirty="0" err="1"/>
              <a:t>comentativo</a:t>
            </a:r>
            <a:r>
              <a:rPr lang="es-ES_tradnl" dirty="0"/>
              <a:t>, </a:t>
            </a:r>
            <a:r>
              <a:rPr lang="es-ES_tradnl" i="1" cap="small" dirty="0" err="1"/>
              <a:t>Cordiam</a:t>
            </a:r>
            <a:endParaRPr lang="es-UY" dirty="0"/>
          </a:p>
          <a:p>
            <a:r>
              <a:rPr lang="es-ES_tradnl" dirty="0" err="1"/>
              <a:t>Bagage</a:t>
            </a:r>
            <a:r>
              <a:rPr lang="es-ES_tradnl" dirty="0"/>
              <a:t> - </a:t>
            </a:r>
            <a:r>
              <a:rPr lang="es-ES_tradnl" i="1" dirty="0"/>
              <a:t>El Partido Obrero</a:t>
            </a:r>
            <a:r>
              <a:rPr lang="es-ES_tradnl" dirty="0"/>
              <a:t>, 1890, documento </a:t>
            </a:r>
            <a:r>
              <a:rPr lang="es-ES_tradnl" dirty="0" err="1"/>
              <a:t>comentativo</a:t>
            </a:r>
            <a:r>
              <a:rPr lang="es-ES_tradnl" dirty="0"/>
              <a:t>, </a:t>
            </a:r>
            <a:r>
              <a:rPr lang="es-ES_tradnl" i="1" cap="small" dirty="0" err="1"/>
              <a:t>Cordiam</a:t>
            </a:r>
            <a:endParaRPr lang="es-UY" dirty="0"/>
          </a:p>
          <a:p>
            <a:r>
              <a:rPr lang="es-ES_tradnl" dirty="0" err="1"/>
              <a:t>BaringBrothers</a:t>
            </a:r>
            <a:r>
              <a:rPr lang="es-ES_tradnl" dirty="0"/>
              <a:t> - (dos ocurrencias), </a:t>
            </a:r>
            <a:r>
              <a:rPr lang="es-ES_tradnl" i="1" dirty="0"/>
              <a:t>El Partido Obrero</a:t>
            </a:r>
            <a:r>
              <a:rPr lang="es-ES_tradnl" dirty="0"/>
              <a:t>, 1890, documento </a:t>
            </a:r>
            <a:r>
              <a:rPr lang="es-ES_tradnl" dirty="0" err="1"/>
              <a:t>comentativo</a:t>
            </a:r>
            <a:r>
              <a:rPr lang="es-ES_tradnl" dirty="0"/>
              <a:t>, </a:t>
            </a:r>
            <a:r>
              <a:rPr lang="es-ES_tradnl" i="1" cap="small" dirty="0" err="1"/>
              <a:t>Cordiam</a:t>
            </a:r>
            <a:endParaRPr lang="es-UY" dirty="0"/>
          </a:p>
          <a:p>
            <a:r>
              <a:rPr lang="es-ES_tradnl" dirty="0" err="1"/>
              <a:t>Berretto</a:t>
            </a:r>
            <a:r>
              <a:rPr lang="es-ES_tradnl" dirty="0"/>
              <a:t> - </a:t>
            </a:r>
            <a:r>
              <a:rPr lang="es-ES_tradnl" i="1" dirty="0"/>
              <a:t>El Partido Obrero</a:t>
            </a:r>
            <a:r>
              <a:rPr lang="es-ES_tradnl" dirty="0"/>
              <a:t>, 1890, documento </a:t>
            </a:r>
            <a:r>
              <a:rPr lang="es-ES_tradnl" dirty="0" err="1"/>
              <a:t>comentativo</a:t>
            </a:r>
            <a:r>
              <a:rPr lang="es-ES_tradnl" dirty="0"/>
              <a:t>, </a:t>
            </a:r>
            <a:r>
              <a:rPr lang="es-ES_tradnl" i="1" cap="small" dirty="0" err="1"/>
              <a:t>Cordiam</a:t>
            </a:r>
            <a:endParaRPr lang="es-UY" dirty="0"/>
          </a:p>
          <a:p>
            <a:r>
              <a:rPr lang="es-ES_tradnl" dirty="0" err="1"/>
              <a:t>Bisteck</a:t>
            </a:r>
            <a:r>
              <a:rPr lang="es-ES_tradnl" dirty="0"/>
              <a:t> - </a:t>
            </a:r>
            <a:r>
              <a:rPr lang="es-ES_tradnl" i="1" dirty="0"/>
              <a:t>El Tribuno</a:t>
            </a:r>
            <a:r>
              <a:rPr lang="es-ES_tradnl" dirty="0"/>
              <a:t>, 1896, documento </a:t>
            </a:r>
            <a:r>
              <a:rPr lang="es-ES_tradnl" dirty="0" err="1"/>
              <a:t>comentativo</a:t>
            </a:r>
            <a:r>
              <a:rPr lang="es-ES_tradnl" dirty="0"/>
              <a:t>, </a:t>
            </a:r>
            <a:r>
              <a:rPr lang="es-ES_tradnl" i="1" cap="small" dirty="0" err="1"/>
              <a:t>Cordiam</a:t>
            </a:r>
            <a:endParaRPr lang="es-UY" dirty="0"/>
          </a:p>
          <a:p>
            <a:r>
              <a:rPr lang="es-ES_tradnl" dirty="0" err="1"/>
              <a:t>Bohêmiens</a:t>
            </a:r>
            <a:r>
              <a:rPr lang="es-ES_tradnl" dirty="0"/>
              <a:t> - (tres ocurrencias), </a:t>
            </a:r>
            <a:r>
              <a:rPr lang="es-ES_tradnl" i="1" dirty="0"/>
              <a:t>El Partido Obrero</a:t>
            </a:r>
            <a:r>
              <a:rPr lang="es-ES_tradnl" dirty="0"/>
              <a:t>, 1890, documento </a:t>
            </a:r>
            <a:r>
              <a:rPr lang="es-ES_tradnl" dirty="0" err="1"/>
              <a:t>comentativo</a:t>
            </a:r>
            <a:r>
              <a:rPr lang="es-ES_tradnl" dirty="0"/>
              <a:t>, </a:t>
            </a:r>
            <a:r>
              <a:rPr lang="es-ES_tradnl" i="1" cap="small" dirty="0" err="1"/>
              <a:t>Cordiam</a:t>
            </a:r>
            <a:endParaRPr lang="es-UY" dirty="0"/>
          </a:p>
          <a:p>
            <a:r>
              <a:rPr lang="es-ES_tradnl" dirty="0" err="1"/>
              <a:t>brocato</a:t>
            </a:r>
            <a:r>
              <a:rPr lang="es-ES_tradnl" dirty="0"/>
              <a:t>/s - (dos ocurrencias), </a:t>
            </a:r>
            <a:r>
              <a:rPr lang="es-ES_tradnl" i="1" dirty="0"/>
              <a:t>El Tribuno</a:t>
            </a:r>
            <a:r>
              <a:rPr lang="es-ES_tradnl" dirty="0"/>
              <a:t>, 1896, documento informativo, </a:t>
            </a:r>
            <a:r>
              <a:rPr lang="es-ES_tradnl" i="1" cap="small" dirty="0" err="1"/>
              <a:t>Cordiam</a:t>
            </a:r>
            <a:r>
              <a:rPr lang="es-ES_tradnl" dirty="0"/>
              <a:t>; </a:t>
            </a:r>
            <a:r>
              <a:rPr lang="es-ES_tradnl" i="1" dirty="0"/>
              <a:t>El Tribuno</a:t>
            </a:r>
            <a:r>
              <a:rPr lang="es-ES_tradnl" dirty="0"/>
              <a:t>, 1896, documento publicitario, </a:t>
            </a:r>
            <a:r>
              <a:rPr lang="es-ES_tradnl" i="1" cap="small" dirty="0" err="1"/>
              <a:t>Cordiam</a:t>
            </a:r>
            <a:endParaRPr lang="es-UY" dirty="0"/>
          </a:p>
          <a:p>
            <a:r>
              <a:rPr lang="es-ES_tradnl" dirty="0" err="1"/>
              <a:t>Brulicame</a:t>
            </a:r>
            <a:r>
              <a:rPr lang="es-ES_tradnl" dirty="0"/>
              <a:t> -</a:t>
            </a:r>
            <a:r>
              <a:rPr lang="es-ES_tradnl" i="1" dirty="0"/>
              <a:t>El Partido Obrero</a:t>
            </a:r>
            <a:r>
              <a:rPr lang="es-ES_tradnl" dirty="0"/>
              <a:t>, 1890, documento </a:t>
            </a:r>
            <a:r>
              <a:rPr lang="es-ES_tradnl" dirty="0" err="1"/>
              <a:t>comentativo</a:t>
            </a:r>
            <a:r>
              <a:rPr lang="es-ES_tradnl" dirty="0"/>
              <a:t>, </a:t>
            </a:r>
            <a:r>
              <a:rPr lang="es-ES_tradnl" i="1" cap="small" dirty="0" err="1"/>
              <a:t>Cordiam</a:t>
            </a:r>
            <a:endParaRPr lang="es-UY" dirty="0"/>
          </a:p>
          <a:p>
            <a:endParaRPr lang="es-UY" dirty="0"/>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t>Proyecto CSIC I+D "Lengua y prensa en el Uruguay del siglo XIX"</a:t>
            </a: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ítulo 2"/>
          <p:cNvSpPr>
            <a:spLocks noGrp="1"/>
          </p:cNvSpPr>
          <p:nvPr>
            <p:ph type="subTitle" idx="1"/>
          </p:nvPr>
        </p:nvSpPr>
        <p:spPr>
          <a:xfrm>
            <a:off x="1295400" y="4457700"/>
            <a:ext cx="6400800" cy="1752600"/>
          </a:xfrm>
        </p:spPr>
        <p:txBody>
          <a:bodyPr/>
          <a:lstStyle/>
          <a:p>
            <a:pPr eaLnBrk="1" hangingPunct="1"/>
            <a:r>
              <a:rPr lang="es-ES_tradnl" sz="2400">
                <a:solidFill>
                  <a:schemeClr val="tx1"/>
                </a:solidFill>
                <a:latin typeface="Franklin Gothic Book" charset="0"/>
              </a:rPr>
              <a:t>ESTELA GONZÁLEZ TORRES</a:t>
            </a:r>
          </a:p>
          <a:p>
            <a:pPr eaLnBrk="1" hangingPunct="1"/>
            <a:r>
              <a:rPr lang="es-ES_tradnl" sz="2400">
                <a:solidFill>
                  <a:schemeClr val="tx1"/>
                </a:solidFill>
                <a:latin typeface="Franklin Gothic Book" charset="0"/>
              </a:rPr>
              <a:t>Tesis doctoral en Lingüística, dirigida por la Dra. Magdalena Coll (FHCE)</a:t>
            </a:r>
          </a:p>
          <a:p>
            <a:pPr eaLnBrk="1" hangingPunct="1"/>
            <a:r>
              <a:rPr lang="es-ES_tradnl" sz="2400">
                <a:latin typeface="Franklin Gothic Book" charset="0"/>
              </a:rPr>
              <a:t>Jornadas de la FHCE - 11 de octubre de 2017</a:t>
            </a:r>
          </a:p>
          <a:p>
            <a:pPr eaLnBrk="1" hangingPunct="1"/>
            <a:endParaRPr lang="es-ES_tradnl" sz="2400">
              <a:solidFill>
                <a:schemeClr val="tx1"/>
              </a:solidFill>
              <a:latin typeface="Franklin Gothic Book" charset="0"/>
            </a:endParaRPr>
          </a:p>
        </p:txBody>
      </p:sp>
      <p:sp>
        <p:nvSpPr>
          <p:cNvPr id="15363" name="Título 1"/>
          <p:cNvSpPr>
            <a:spLocks noGrp="1"/>
          </p:cNvSpPr>
          <p:nvPr>
            <p:ph type="ctrTitle"/>
          </p:nvPr>
        </p:nvSpPr>
        <p:spPr>
          <a:xfrm>
            <a:off x="457200" y="1506538"/>
            <a:ext cx="8229600" cy="1470025"/>
          </a:xfrm>
        </p:spPr>
        <p:txBody>
          <a:bodyPr/>
          <a:lstStyle/>
          <a:p>
            <a:r>
              <a:rPr lang="es-ES_tradnl" sz="3600"/>
              <a:t>Anglicismos en la prensa uruguaya del siglo XIX:</a:t>
            </a:r>
          </a:p>
        </p:txBody>
      </p:sp>
      <p:sp>
        <p:nvSpPr>
          <p:cNvPr id="15364" name="CuadroTexto 3"/>
          <p:cNvSpPr txBox="1">
            <a:spLocks noChangeArrowheads="1"/>
          </p:cNvSpPr>
          <p:nvPr/>
        </p:nvSpPr>
        <p:spPr bwMode="auto">
          <a:xfrm>
            <a:off x="1828800" y="2976563"/>
            <a:ext cx="5867400" cy="954087"/>
          </a:xfrm>
          <a:prstGeom prst="rect">
            <a:avLst/>
          </a:prstGeom>
          <a:noFill/>
          <a:ln w="9525">
            <a:noFill/>
            <a:miter lim="800000"/>
            <a:headEnd/>
            <a:tailEnd/>
          </a:ln>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ES_tradnl" sz="2800" b="0" i="0" u="none" strike="noStrike" kern="1200" cap="none" spc="0" normalizeH="0" baseline="0" noProof="0">
                <a:ln>
                  <a:noFill/>
                </a:ln>
                <a:solidFill>
                  <a:prstClr val="black"/>
                </a:solidFill>
                <a:effectLst/>
                <a:uLnTx/>
                <a:uFillTx/>
                <a:latin typeface="Franklin Gothic Medium" charset="0"/>
                <a:ea typeface="ＭＳ Ｐゴシック" charset="-128"/>
                <a:cs typeface="+mn-cs"/>
              </a:rPr>
              <a:t>El caso de la </a:t>
            </a:r>
            <a:r>
              <a:rPr kumimoji="0" lang="es-ES_tradnl" sz="2800" b="0" i="1" u="none" strike="noStrike" kern="1200" cap="none" spc="0" normalizeH="0" baseline="0" noProof="0">
                <a:ln>
                  <a:noFill/>
                </a:ln>
                <a:solidFill>
                  <a:prstClr val="black"/>
                </a:solidFill>
                <a:effectLst/>
                <a:uLnTx/>
                <a:uFillTx/>
                <a:latin typeface="Franklin Gothic Medium" charset="0"/>
                <a:ea typeface="ＭＳ Ｐゴシック" charset="-128"/>
                <a:cs typeface="+mn-cs"/>
              </a:rPr>
              <a:t>Revista de la Asociación Rural del Uruguay </a:t>
            </a:r>
            <a:r>
              <a:rPr kumimoji="0" lang="es-ES_tradnl" sz="2800" b="0" i="0" u="none" strike="noStrike" kern="1200" cap="none" spc="0" normalizeH="0" baseline="0" noProof="0">
                <a:ln>
                  <a:noFill/>
                </a:ln>
                <a:solidFill>
                  <a:prstClr val="black"/>
                </a:solidFill>
                <a:effectLst/>
                <a:uLnTx/>
                <a:uFillTx/>
                <a:latin typeface="Franklin Gothic Medium" charset="0"/>
                <a:ea typeface="ＭＳ Ｐゴシック" charset="-128"/>
                <a:cs typeface="+mn-cs"/>
              </a:rPr>
              <a:t>(1872-1899)</a:t>
            </a:r>
          </a:p>
        </p:txBody>
      </p:sp>
      <p:sp>
        <p:nvSpPr>
          <p:cNvPr id="5" name="Marcador de número de diapositiva 4"/>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C3EC1574-4A1F-4165-A4E9-8F8278FB2F1F}"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722313" y="2547938"/>
            <a:ext cx="7772400" cy="3548062"/>
          </a:xfrm>
        </p:spPr>
        <p:txBody>
          <a:bodyPr/>
          <a:lstStyle/>
          <a:p>
            <a:pPr algn="just"/>
            <a:r>
              <a:rPr lang="es-ES">
                <a:solidFill>
                  <a:srgbClr val="898989"/>
                </a:solidFill>
              </a:rPr>
              <a:t>Estudio de lexicología bilingüe español/</a:t>
            </a:r>
            <a:r>
              <a:rPr lang="es-ES" b="1">
                <a:solidFill>
                  <a:srgbClr val="898989"/>
                </a:solidFill>
              </a:rPr>
              <a:t>inglés </a:t>
            </a:r>
            <a:r>
              <a:rPr lang="es-ES">
                <a:solidFill>
                  <a:srgbClr val="898989"/>
                </a:solidFill>
              </a:rPr>
              <a:t>que analiza los anglicismos en la RAR, </a:t>
            </a:r>
            <a:r>
              <a:rPr lang="es-ES" b="1">
                <a:solidFill>
                  <a:srgbClr val="898989"/>
                </a:solidFill>
              </a:rPr>
              <a:t>publicación</a:t>
            </a:r>
            <a:r>
              <a:rPr lang="es-ES">
                <a:solidFill>
                  <a:srgbClr val="898989"/>
                </a:solidFill>
              </a:rPr>
              <a:t> dedicada a la agricultura y la ganadería. </a:t>
            </a:r>
          </a:p>
          <a:p>
            <a:pPr algn="just"/>
            <a:r>
              <a:rPr lang="es-ES">
                <a:solidFill>
                  <a:srgbClr val="898989"/>
                </a:solidFill>
              </a:rPr>
              <a:t>La </a:t>
            </a:r>
            <a:r>
              <a:rPr lang="es-ES" b="1">
                <a:solidFill>
                  <a:srgbClr val="898989"/>
                </a:solidFill>
              </a:rPr>
              <a:t>actividad agropecuaria </a:t>
            </a:r>
            <a:r>
              <a:rPr lang="es-ES">
                <a:solidFill>
                  <a:srgbClr val="898989"/>
                </a:solidFill>
              </a:rPr>
              <a:t>se ubica en el ámbito angloparlante y, en consecuencia, el léxico asociado a la misma nace en inglés. </a:t>
            </a:r>
            <a:r>
              <a:rPr lang="es-ES_tradnl">
                <a:solidFill>
                  <a:srgbClr val="898989"/>
                </a:solidFill>
              </a:rPr>
              <a:t>Peculiaridad de la revista por su </a:t>
            </a:r>
            <a:r>
              <a:rPr lang="es-ES_tradnl" b="1">
                <a:solidFill>
                  <a:srgbClr val="898989"/>
                </a:solidFill>
              </a:rPr>
              <a:t>vinculación con los británicos</a:t>
            </a:r>
            <a:r>
              <a:rPr lang="es-ES_tradnl">
                <a:solidFill>
                  <a:srgbClr val="898989"/>
                </a:solidFill>
              </a:rPr>
              <a:t>.</a:t>
            </a:r>
            <a:endParaRPr lang="es-ES_tradnl" b="1">
              <a:solidFill>
                <a:srgbClr val="898989"/>
              </a:solidFill>
            </a:endParaRPr>
          </a:p>
          <a:p>
            <a:endParaRPr lang="es-ES_tradnl">
              <a:solidFill>
                <a:srgbClr val="898989"/>
              </a:solidFill>
            </a:endParaRP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5287C35-540F-4D18-AEB4-1EF7E4BC5B04}"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8C627585-E9E2-4A8D-ABCA-259D53B16980}"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
        <p:nvSpPr>
          <p:cNvPr id="17411" name="Título 1"/>
          <p:cNvSpPr>
            <a:spLocks noGrp="1"/>
          </p:cNvSpPr>
          <p:nvPr>
            <p:ph type="title" idx="4294967295"/>
          </p:nvPr>
        </p:nvSpPr>
        <p:spPr>
          <a:xfrm>
            <a:off x="603250" y="228600"/>
            <a:ext cx="7772400" cy="838200"/>
          </a:xfrm>
        </p:spPr>
        <p:txBody>
          <a:bodyPr/>
          <a:lstStyle/>
          <a:p>
            <a:br>
              <a:rPr lang="es-ES_tradnl">
                <a:solidFill>
                  <a:srgbClr val="898989"/>
                </a:solidFill>
              </a:rPr>
            </a:br>
            <a:endParaRPr lang="es-ES_tradnl"/>
          </a:p>
        </p:txBody>
      </p:sp>
      <p:sp>
        <p:nvSpPr>
          <p:cNvPr id="3" name="Marcador de texto 2"/>
          <p:cNvSpPr>
            <a:spLocks noGrp="1"/>
          </p:cNvSpPr>
          <p:nvPr>
            <p:ph type="body" idx="4294967295"/>
          </p:nvPr>
        </p:nvSpPr>
        <p:spPr>
          <a:xfrm>
            <a:off x="603250" y="228600"/>
            <a:ext cx="8083550" cy="5981700"/>
          </a:xfrm>
        </p:spPr>
        <p:txBody>
          <a:bodyPr/>
          <a:lstStyle/>
          <a:p>
            <a:pPr algn="just"/>
            <a:r>
              <a:rPr lang="es-ES_tradnl"/>
              <a:t>Objetivo general: </a:t>
            </a:r>
          </a:p>
          <a:p>
            <a:pPr algn="just">
              <a:buFont typeface="Wingdings 2" charset="2"/>
              <a:buNone/>
            </a:pPr>
            <a:r>
              <a:rPr lang="es-ES_tradnl" b="1"/>
              <a:t>	Estudiar la presencia del inglés en la prensa en español en el Uruguay del siglo XIX a través de la RAR (1872-1899)</a:t>
            </a:r>
            <a:r>
              <a:rPr lang="es-ES_tradnl"/>
              <a:t>.</a:t>
            </a:r>
          </a:p>
          <a:p>
            <a:pPr algn="just">
              <a:buFont typeface="Wingdings 2" charset="2"/>
              <a:buNone/>
            </a:pPr>
            <a:endParaRPr lang="es-ES_tradnl"/>
          </a:p>
          <a:p>
            <a:pPr algn="just"/>
            <a:r>
              <a:rPr lang="es-ES_tradnl"/>
              <a:t>Algunos objetivos específicos: </a:t>
            </a:r>
          </a:p>
          <a:p>
            <a:pPr algn="just">
              <a:buFont typeface="Franklin Gothic Book" charset="0"/>
              <a:buAutoNum type="arabicPeriod"/>
            </a:pPr>
            <a:r>
              <a:rPr lang="es-ES_tradnl"/>
              <a:t>Estudiar el </a:t>
            </a:r>
            <a:r>
              <a:rPr lang="es-ES_tradnl" b="1"/>
              <a:t>grado de asimilación y </a:t>
            </a:r>
            <a:r>
              <a:rPr lang="es-ES_tradnl"/>
              <a:t>el </a:t>
            </a:r>
            <a:r>
              <a:rPr lang="es-ES_tradnl" b="1"/>
              <a:t>mecanismo de inclusión </a:t>
            </a:r>
            <a:r>
              <a:rPr lang="es-ES_tradnl"/>
              <a:t>que presentan los anglicismos.</a:t>
            </a:r>
          </a:p>
          <a:p>
            <a:pPr algn="just">
              <a:buFont typeface="Franklin Gothic Book" charset="0"/>
              <a:buAutoNum type="arabicPeriod"/>
            </a:pPr>
            <a:r>
              <a:rPr lang="es-ES_tradnl"/>
              <a:t>Determinar las diferentes </a:t>
            </a:r>
            <a:r>
              <a:rPr lang="es-ES_tradnl" b="1"/>
              <a:t>áreas temáticas </a:t>
            </a:r>
            <a:r>
              <a:rPr lang="es-ES_tradnl"/>
              <a:t>a las que pertenecen.</a:t>
            </a:r>
          </a:p>
          <a:p>
            <a:pPr algn="just">
              <a:buFont typeface="Wingdings 2" charset="2"/>
              <a:buNone/>
            </a:pPr>
            <a:endParaRPr lang="es-ES_tradnl"/>
          </a:p>
          <a:p>
            <a:pPr algn="just"/>
            <a:r>
              <a:rPr lang="es-ES_tradnl" b="1"/>
              <a:t>Carácter innovador</a:t>
            </a:r>
            <a:r>
              <a:rPr lang="es-ES_tradnl"/>
              <a:t>: estudio de los anglicismos en el español del Uruguay decimonónico en un corpus de prensa.</a:t>
            </a:r>
          </a:p>
          <a:p>
            <a:pPr algn="just">
              <a:buFont typeface="Wingdings 2" charset="2"/>
              <a:buNone/>
            </a:pPr>
            <a:r>
              <a:rPr lang="es-ES_tradnl"/>
              <a:t> </a:t>
            </a:r>
          </a:p>
          <a:p>
            <a:endParaRPr lang="es-ES_tradnl"/>
          </a:p>
          <a:p>
            <a:endParaRPr lang="es-ES_tradnl">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4"/>
          <p:cNvSpPr>
            <a:spLocks noGrp="1"/>
          </p:cNvSpPr>
          <p:nvPr>
            <p:ph type="title"/>
          </p:nvPr>
        </p:nvSpPr>
        <p:spPr>
          <a:xfrm>
            <a:off x="603250" y="274638"/>
            <a:ext cx="8083550" cy="868362"/>
          </a:xfrm>
        </p:spPr>
        <p:txBody>
          <a:bodyPr/>
          <a:lstStyle/>
          <a:p>
            <a:r>
              <a:rPr lang="es-ES_tradnl"/>
              <a:t>Metodología</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CB3FE592-3EA1-4CF2-81FE-BF6AE08213AE}"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
        <p:nvSpPr>
          <p:cNvPr id="18436" name="Marcador de contenido 2"/>
          <p:cNvSpPr>
            <a:spLocks noGrp="1"/>
          </p:cNvSpPr>
          <p:nvPr>
            <p:ph sz="quarter" idx="4294967295"/>
          </p:nvPr>
        </p:nvSpPr>
        <p:spPr>
          <a:xfrm>
            <a:off x="603250" y="1417638"/>
            <a:ext cx="8083550" cy="4602162"/>
          </a:xfrm>
        </p:spPr>
        <p:txBody>
          <a:bodyPr/>
          <a:lstStyle/>
          <a:p>
            <a:pPr algn="just"/>
            <a:r>
              <a:rPr lang="es-ES_tradnl" b="1"/>
              <a:t>Documentación</a:t>
            </a:r>
            <a:r>
              <a:rPr lang="es-ES_tradnl"/>
              <a:t> histórica. </a:t>
            </a:r>
          </a:p>
          <a:p>
            <a:pPr algn="just"/>
            <a:r>
              <a:rPr lang="es-ES_tradnl" b="1"/>
              <a:t>Recopilación</a:t>
            </a:r>
            <a:r>
              <a:rPr lang="es-ES_tradnl"/>
              <a:t> de textos de la RAR. </a:t>
            </a:r>
          </a:p>
          <a:p>
            <a:pPr algn="just"/>
            <a:r>
              <a:rPr lang="es-ES_tradnl" b="1"/>
              <a:t>Análisis</a:t>
            </a:r>
            <a:r>
              <a:rPr lang="es-ES_tradnl"/>
              <a:t> del </a:t>
            </a:r>
            <a:r>
              <a:rPr lang="es-ES_tradnl" b="1"/>
              <a:t>corpus</a:t>
            </a:r>
            <a:r>
              <a:rPr lang="es-ES_tradnl"/>
              <a:t>.</a:t>
            </a:r>
            <a:r>
              <a:rPr lang="es-ES_tradnl" b="1"/>
              <a:t> </a:t>
            </a:r>
            <a:endParaRPr lang="es-ES_tradnl"/>
          </a:p>
          <a:p>
            <a:pPr algn="just"/>
            <a:r>
              <a:rPr lang="es-ES_tradnl" b="1"/>
              <a:t>Presentación de ejemplos </a:t>
            </a:r>
            <a:r>
              <a:rPr lang="es-ES_tradnl"/>
              <a:t>ilustrativos </a:t>
            </a:r>
            <a:r>
              <a:rPr lang="es-ES_tradnl" b="1"/>
              <a:t>y clasificación </a:t>
            </a:r>
            <a:r>
              <a:rPr lang="es-ES_tradnl"/>
              <a:t>de los mismos según el </a:t>
            </a:r>
            <a:r>
              <a:rPr lang="es-ES_tradnl" b="1"/>
              <a:t>grado de asimilación y mecanismos de inclusión </a:t>
            </a:r>
            <a:r>
              <a:rPr lang="es-ES_tradnl"/>
              <a:t>que presenten.</a:t>
            </a:r>
          </a:p>
          <a:p>
            <a:pPr algn="just"/>
            <a:r>
              <a:rPr lang="es-ES_tradnl"/>
              <a:t>Estudio </a:t>
            </a:r>
            <a:r>
              <a:rPr lang="es-ES_tradnl" b="1"/>
              <a:t>cualitativo</a:t>
            </a:r>
            <a:r>
              <a:rPr lang="es-ES_tradnl"/>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4"/>
          <p:cNvSpPr>
            <a:spLocks noGrp="1"/>
          </p:cNvSpPr>
          <p:nvPr>
            <p:ph type="title"/>
          </p:nvPr>
        </p:nvSpPr>
        <p:spPr>
          <a:xfrm>
            <a:off x="603250" y="274638"/>
            <a:ext cx="8083550" cy="868362"/>
          </a:xfrm>
        </p:spPr>
        <p:txBody>
          <a:bodyPr/>
          <a:lstStyle/>
          <a:p>
            <a:r>
              <a:rPr lang="es-ES_tradnl"/>
              <a:t>Sobre el corpus</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BC6F3417-129A-408B-B0BC-ABF4C8FE71AD}"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
        <p:nvSpPr>
          <p:cNvPr id="19460" name="Marcador de contenido 2"/>
          <p:cNvSpPr>
            <a:spLocks noGrp="1"/>
          </p:cNvSpPr>
          <p:nvPr>
            <p:ph sz="quarter" idx="4294967295"/>
          </p:nvPr>
        </p:nvSpPr>
        <p:spPr>
          <a:xfrm>
            <a:off x="603250" y="1417638"/>
            <a:ext cx="8083550" cy="4602162"/>
          </a:xfrm>
        </p:spPr>
        <p:txBody>
          <a:bodyPr/>
          <a:lstStyle/>
          <a:p>
            <a:pPr algn="just"/>
            <a:r>
              <a:rPr lang="es-ES_tradnl"/>
              <a:t>Primera publicación de la RAR: marzo de 1872.</a:t>
            </a:r>
          </a:p>
          <a:p>
            <a:pPr algn="just"/>
            <a:r>
              <a:rPr lang="es-ES_tradnl"/>
              <a:t>Mensual, quincenal y, en ocasiones, trimestral.</a:t>
            </a:r>
          </a:p>
          <a:p>
            <a:pPr algn="just"/>
            <a:r>
              <a:rPr lang="es-ES_tradnl" b="1"/>
              <a:t>1872, 1873, 1882, 1883, 1892 y 1893</a:t>
            </a:r>
            <a:r>
              <a:rPr lang="es-ES_tradnl"/>
              <a:t>.</a:t>
            </a:r>
          </a:p>
          <a:p>
            <a:pPr algn="just"/>
            <a:r>
              <a:rPr lang="es-ES_tradnl"/>
              <a:t>30 carillas, 730 palabras por carilla. Total de 22.000 palabras por ejemplar.</a:t>
            </a:r>
          </a:p>
          <a:p>
            <a:pPr algn="just"/>
            <a:r>
              <a:rPr lang="es-ES_tradnl"/>
              <a:t>528.000 palabras anuales (quincenal). </a:t>
            </a:r>
          </a:p>
          <a:p>
            <a:pPr algn="just"/>
            <a:r>
              <a:rPr lang="es-ES_tradnl"/>
              <a:t>Un corpus de </a:t>
            </a:r>
            <a:r>
              <a:rPr lang="es-ES_tradnl" b="1"/>
              <a:t>alrededor de 2.700.000 palabras</a:t>
            </a:r>
            <a:r>
              <a:rPr lang="es-ES_tradnl"/>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4 Título"/>
          <p:cNvSpPr>
            <a:spLocks noGrp="1"/>
          </p:cNvSpPr>
          <p:nvPr>
            <p:ph type="title"/>
          </p:nvPr>
        </p:nvSpPr>
        <p:spPr/>
        <p:txBody>
          <a:bodyPr/>
          <a:lstStyle/>
          <a:p>
            <a:endParaRPr lang="es-ES"/>
          </a:p>
        </p:txBody>
      </p:sp>
      <p:sp>
        <p:nvSpPr>
          <p:cNvPr id="17410" name="5 Marcador de contenido"/>
          <p:cNvSpPr>
            <a:spLocks noGrp="1"/>
          </p:cNvSpPr>
          <p:nvPr>
            <p:ph idx="1"/>
          </p:nvPr>
        </p:nvSpPr>
        <p:spPr/>
        <p:txBody>
          <a:bodyPr/>
          <a:lstStyle/>
          <a:p>
            <a:pPr marL="0" indent="0">
              <a:buNone/>
            </a:pPr>
            <a:r>
              <a:rPr lang="es-ES" dirty="0"/>
              <a:t>El viajero francés Gastón Camilo </a:t>
            </a:r>
            <a:r>
              <a:rPr lang="es-ES" dirty="0" err="1"/>
              <a:t>Máspero</a:t>
            </a:r>
            <a:r>
              <a:rPr lang="es-ES" dirty="0"/>
              <a:t> estuvo en Montevideo en 1867. Escribe sobre las mujeres montevideanas: “son inteligentes al extremo; hablan casi todas las lenguas europeas sin haberlas aprendido y tienen una soltura y una habilidad de conducta, que los jóvenes europeos no poseen” (Barrios Pintos 2001: 150).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03250" y="274638"/>
            <a:ext cx="8083550" cy="1354162"/>
          </a:xfrm>
        </p:spPr>
        <p:txBody>
          <a:bodyPr/>
          <a:lstStyle/>
          <a:p>
            <a:r>
              <a:rPr lang="es-ES_tradnl" dirty="0"/>
              <a:t>Distinción entre:</a:t>
            </a:r>
            <a:br>
              <a:rPr lang="es-ES_tradnl" dirty="0"/>
            </a:br>
            <a:endParaRPr lang="es-ES_tradnl" dirty="0"/>
          </a:p>
        </p:txBody>
      </p:sp>
      <p:sp>
        <p:nvSpPr>
          <p:cNvPr id="20483" name="Marcador de contenido 2"/>
          <p:cNvSpPr>
            <a:spLocks noGrp="1"/>
          </p:cNvSpPr>
          <p:nvPr>
            <p:ph sz="quarter" idx="1"/>
          </p:nvPr>
        </p:nvSpPr>
        <p:spPr>
          <a:xfrm>
            <a:off x="603250" y="1447800"/>
            <a:ext cx="8083550" cy="4572000"/>
          </a:xfrm>
        </p:spPr>
        <p:txBody>
          <a:bodyPr/>
          <a:lstStyle/>
          <a:p>
            <a:pPr marL="514350" indent="-514350" algn="just">
              <a:buFont typeface="Franklin Gothic Book" charset="0"/>
              <a:buAutoNum type="arabicPeriod"/>
            </a:pPr>
            <a:r>
              <a:rPr lang="es-ES_tradnl" b="1" dirty="0"/>
              <a:t>Voces</a:t>
            </a:r>
            <a:r>
              <a:rPr lang="es-ES_tradnl" dirty="0"/>
              <a:t>.</a:t>
            </a:r>
            <a:r>
              <a:rPr lang="es-ES_tradnl" b="1" dirty="0"/>
              <a:t> </a:t>
            </a:r>
          </a:p>
          <a:p>
            <a:pPr marL="514350" indent="-514350" algn="just">
              <a:buFont typeface="Franklin Gothic Book" charset="0"/>
              <a:buAutoNum type="arabicPeriod"/>
            </a:pPr>
            <a:r>
              <a:rPr lang="es-ES_tradnl" b="1" dirty="0"/>
              <a:t>Nombres propios</a:t>
            </a:r>
            <a:r>
              <a:rPr lang="es-ES_tradnl" dirty="0"/>
              <a:t>.</a:t>
            </a:r>
          </a:p>
          <a:p>
            <a:pPr marL="514350" indent="-514350" algn="just">
              <a:buFont typeface="Franklin Gothic Book" charset="0"/>
              <a:buAutoNum type="arabicPeriod"/>
            </a:pPr>
            <a:r>
              <a:rPr lang="es-ES_tradnl" b="1" dirty="0"/>
              <a:t>Expresiones</a:t>
            </a:r>
            <a:r>
              <a:rPr lang="es-ES_tradnl" dirty="0"/>
              <a:t>.</a:t>
            </a:r>
          </a:p>
          <a:p>
            <a:pPr marL="514350" indent="-514350" algn="just">
              <a:buFont typeface="Franklin Gothic Book" charset="0"/>
              <a:buAutoNum type="arabicPeriod"/>
            </a:pPr>
            <a:r>
              <a:rPr lang="es-ES_tradnl" b="1" dirty="0"/>
              <a:t>Formas de tratamiento</a:t>
            </a:r>
            <a:r>
              <a:rPr lang="es-ES_tradnl" dirty="0"/>
              <a:t>.</a:t>
            </a:r>
          </a:p>
          <a:p>
            <a:pPr marL="514350" indent="-514350" algn="just">
              <a:buFont typeface="Wingdings 2" charset="2"/>
              <a:buNone/>
            </a:pPr>
            <a:endParaRPr lang="es-ES_tradnl" dirty="0"/>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ED8A7492-8D57-49D2-ABF3-DB7F59825024}"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603250" y="609600"/>
            <a:ext cx="8083550" cy="1307232"/>
          </a:xfrm>
        </p:spPr>
        <p:txBody>
          <a:bodyPr/>
          <a:lstStyle/>
          <a:p>
            <a:r>
              <a:rPr lang="es-ES_tradnl" dirty="0"/>
              <a:t>Clasificación según el grado de asimilación:</a:t>
            </a:r>
            <a:br>
              <a:rPr lang="es-ES_tradnl" dirty="0"/>
            </a:br>
            <a:endParaRPr lang="es-ES_tradnl" dirty="0"/>
          </a:p>
        </p:txBody>
      </p:sp>
      <p:sp>
        <p:nvSpPr>
          <p:cNvPr id="21507" name="Marcador de contenido 2"/>
          <p:cNvSpPr>
            <a:spLocks noGrp="1"/>
          </p:cNvSpPr>
          <p:nvPr>
            <p:ph sz="quarter" idx="1"/>
          </p:nvPr>
        </p:nvSpPr>
        <p:spPr>
          <a:xfrm>
            <a:off x="603250" y="1752600"/>
            <a:ext cx="8083550" cy="4267200"/>
          </a:xfrm>
        </p:spPr>
        <p:txBody>
          <a:bodyPr/>
          <a:lstStyle/>
          <a:p>
            <a:pPr marL="514350" indent="-514350" algn="just">
              <a:buFont typeface="Franklin Gothic Book" charset="0"/>
              <a:buAutoNum type="arabicPeriod"/>
            </a:pPr>
            <a:r>
              <a:rPr lang="es-ES_tradnl" b="1"/>
              <a:t>Anglicismos crudos o puros</a:t>
            </a:r>
            <a:r>
              <a:rPr lang="es-ES_tradnl"/>
              <a:t>.</a:t>
            </a:r>
            <a:endParaRPr lang="es-ES_tradnl" b="1"/>
          </a:p>
          <a:p>
            <a:pPr marL="514350" indent="-514350" algn="just">
              <a:buFont typeface="Franklin Gothic Book" charset="0"/>
              <a:buAutoNum type="arabicPeriod"/>
            </a:pPr>
            <a:r>
              <a:rPr lang="es-ES_tradnl" b="1"/>
              <a:t>Anglicismos intermedios</a:t>
            </a:r>
            <a:r>
              <a:rPr lang="es-ES_tradnl"/>
              <a:t>.</a:t>
            </a:r>
            <a:endParaRPr lang="es-ES_tradnl" b="1"/>
          </a:p>
          <a:p>
            <a:pPr marL="514350" indent="-514350" algn="just">
              <a:buFont typeface="Franklin Gothic Book" charset="0"/>
              <a:buAutoNum type="arabicPeriod"/>
            </a:pPr>
            <a:r>
              <a:rPr lang="es-ES_tradnl" b="1"/>
              <a:t>Anglicismos totalmente adaptados</a:t>
            </a:r>
            <a:r>
              <a:rPr lang="es-ES_tradnl"/>
              <a:t>.</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8EB2E4BA-F298-49B9-A567-5EEB8C45E6FC}"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03250" y="609600"/>
            <a:ext cx="8083550" cy="1523256"/>
          </a:xfrm>
        </p:spPr>
        <p:txBody>
          <a:bodyPr/>
          <a:lstStyle/>
          <a:p>
            <a:r>
              <a:rPr lang="es-ES_tradnl" dirty="0"/>
              <a:t>Clasificación según el mecanismo de inclusión </a:t>
            </a:r>
            <a:br>
              <a:rPr lang="es-ES_tradnl" dirty="0"/>
            </a:br>
            <a:endParaRPr lang="es-ES_tradnl" dirty="0"/>
          </a:p>
        </p:txBody>
      </p:sp>
      <p:sp>
        <p:nvSpPr>
          <p:cNvPr id="22531" name="Marcador de contenido 2"/>
          <p:cNvSpPr>
            <a:spLocks noGrp="1"/>
          </p:cNvSpPr>
          <p:nvPr>
            <p:ph sz="quarter" idx="1"/>
          </p:nvPr>
        </p:nvSpPr>
        <p:spPr>
          <a:xfrm>
            <a:off x="603250" y="1676400"/>
            <a:ext cx="8083550" cy="4343400"/>
          </a:xfrm>
        </p:spPr>
        <p:txBody>
          <a:bodyPr/>
          <a:lstStyle/>
          <a:p>
            <a:pPr marL="514350" indent="-514350" algn="just">
              <a:buFont typeface="Franklin Gothic Book" charset="0"/>
              <a:buAutoNum type="arabicPeriod"/>
            </a:pPr>
            <a:r>
              <a:rPr lang="es-ES_tradnl" b="1" dirty="0"/>
              <a:t>Estrategias </a:t>
            </a:r>
            <a:r>
              <a:rPr lang="es-ES_tradnl" b="1" dirty="0" err="1"/>
              <a:t>ortotipográficas</a:t>
            </a:r>
            <a:r>
              <a:rPr lang="es-ES_tradnl" dirty="0"/>
              <a:t>: cursiva, comillas latinas o inglesas. </a:t>
            </a:r>
          </a:p>
          <a:p>
            <a:pPr marL="514350" indent="-514350" algn="just">
              <a:buFont typeface="Franklin Gothic Book" charset="0"/>
              <a:buAutoNum type="arabicPeriod"/>
            </a:pPr>
            <a:r>
              <a:rPr lang="es-ES_tradnl" b="1" dirty="0"/>
              <a:t>Uso de equivalentes</a:t>
            </a:r>
            <a:r>
              <a:rPr lang="es-ES_tradnl" dirty="0"/>
              <a:t>: mediante la conjunción </a:t>
            </a:r>
            <a:r>
              <a:rPr lang="es-ES_tradnl" i="1" dirty="0"/>
              <a:t>o</a:t>
            </a:r>
            <a:r>
              <a:rPr lang="es-ES_tradnl" dirty="0"/>
              <a:t>, por medio de locuciones conjuntivas del tipo </a:t>
            </a:r>
            <a:r>
              <a:rPr lang="es-ES_tradnl" i="1" dirty="0"/>
              <a:t>o sea</a:t>
            </a:r>
            <a:r>
              <a:rPr lang="es-ES_tradnl" dirty="0"/>
              <a:t>, </a:t>
            </a:r>
            <a:r>
              <a:rPr lang="es-ES_tradnl" i="1" dirty="0"/>
              <a:t>es decir</a:t>
            </a:r>
            <a:r>
              <a:rPr lang="es-ES_tradnl" dirty="0"/>
              <a:t>, </a:t>
            </a:r>
            <a:r>
              <a:rPr lang="es-ES_tradnl" i="1" dirty="0"/>
              <a:t>esto es</a:t>
            </a:r>
            <a:r>
              <a:rPr lang="es-ES_tradnl" dirty="0"/>
              <a:t>, etc., con equivalente inglés entre paréntesis, con equivalente español entre paréntesis, con equivalente mencionado directamente. </a:t>
            </a:r>
          </a:p>
          <a:p>
            <a:pPr marL="514350" indent="-514350" algn="just">
              <a:buFont typeface="Franklin Gothic Book" charset="0"/>
              <a:buAutoNum type="arabicPeriod"/>
            </a:pPr>
            <a:r>
              <a:rPr lang="es-ES_tradnl" b="1" dirty="0"/>
              <a:t>Estrategias explicativas</a:t>
            </a:r>
            <a:r>
              <a:rPr lang="es-ES_tradnl" dirty="0"/>
              <a:t>: explicaciones en nota a pie de página</a:t>
            </a:r>
            <a:r>
              <a:rPr lang="es-ES_tradnl" i="1" dirty="0"/>
              <a:t>. </a:t>
            </a:r>
            <a:endParaRPr lang="es-ES_tradnl" dirty="0"/>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8531D07-397C-48AE-9C3E-533591D976B6}"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contenido 2"/>
          <p:cNvSpPr>
            <a:spLocks noGrp="1"/>
          </p:cNvSpPr>
          <p:nvPr>
            <p:ph sz="quarter" idx="1"/>
          </p:nvPr>
        </p:nvSpPr>
        <p:spPr/>
        <p:txBody>
          <a:bodyPr/>
          <a:lstStyle/>
          <a:p>
            <a:r>
              <a:rPr lang="es-ES_tradnl"/>
              <a:t>«</a:t>
            </a:r>
          </a:p>
          <a:p>
            <a:endParaRPr lang="es-ES_tradnl" i="1"/>
          </a:p>
          <a:p>
            <a:endParaRPr lang="es-ES_tradnl" i="1"/>
          </a:p>
          <a:p>
            <a:endParaRPr lang="es-ES_tradnl" i="1"/>
          </a:p>
          <a:p>
            <a:endParaRPr lang="es-ES_tradnl" i="1"/>
          </a:p>
          <a:p>
            <a:endParaRPr lang="es-ES_tradnl" i="1"/>
          </a:p>
          <a:p>
            <a:endParaRPr lang="es-ES_tradnl" i="1"/>
          </a:p>
          <a:p>
            <a:endParaRPr lang="es-ES_tradnl" i="1"/>
          </a:p>
          <a:p>
            <a:endParaRPr lang="es-ES_tradnl" i="1"/>
          </a:p>
          <a:p>
            <a:endParaRPr lang="es-ES_tradnl" i="1"/>
          </a:p>
          <a:p>
            <a:pPr>
              <a:buFont typeface="Wingdings 2" charset="2"/>
              <a:buNone/>
            </a:pPr>
            <a:r>
              <a:rPr lang="es-ES_tradnl"/>
              <a:t>RAR, 31 de diciembre de 1893, Año XXII, Núm. 24, p. 1.</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74298972-2020-42B0-8B9F-FC7601CD85E2}"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pic>
        <p:nvPicPr>
          <p:cNvPr id="23556" name="Imagen 4"/>
          <p:cNvPicPr>
            <a:picLocks noChangeAspect="1"/>
          </p:cNvPicPr>
          <p:nvPr/>
        </p:nvPicPr>
        <p:blipFill>
          <a:blip r:embed="rId2"/>
          <a:srcRect/>
          <a:stretch>
            <a:fillRect/>
          </a:stretch>
        </p:blipFill>
        <p:spPr bwMode="auto">
          <a:xfrm>
            <a:off x="603250" y="304800"/>
            <a:ext cx="8083550" cy="5918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603250" y="274638"/>
            <a:ext cx="8083550" cy="792162"/>
          </a:xfrm>
        </p:spPr>
        <p:txBody>
          <a:bodyPr/>
          <a:lstStyle/>
          <a:p>
            <a:br>
              <a:rPr lang="es-ES_tradnl"/>
            </a:br>
            <a:r>
              <a:rPr lang="es-ES_tradnl"/>
              <a:t>Temáticas</a:t>
            </a:r>
          </a:p>
        </p:txBody>
      </p:sp>
      <p:sp>
        <p:nvSpPr>
          <p:cNvPr id="24579" name="Marcador de contenido 2"/>
          <p:cNvSpPr>
            <a:spLocks noGrp="1"/>
          </p:cNvSpPr>
          <p:nvPr>
            <p:ph sz="quarter" idx="1"/>
          </p:nvPr>
        </p:nvSpPr>
        <p:spPr>
          <a:xfrm>
            <a:off x="603250" y="1447800"/>
            <a:ext cx="8083550" cy="4572000"/>
          </a:xfrm>
        </p:spPr>
        <p:txBody>
          <a:bodyPr/>
          <a:lstStyle/>
          <a:p>
            <a:pPr marL="514350" indent="-514350" algn="just"/>
            <a:r>
              <a:rPr lang="es-ES_tradnl" b="1" dirty="0"/>
              <a:t>Voces </a:t>
            </a:r>
            <a:r>
              <a:rPr lang="es-ES_tradnl" dirty="0"/>
              <a:t>sobre agricultura y botánica; ganadería (genealogía y reproducción animal, enfermedades y vacunas animales, competiciones o a exposiciones universales); vitivinicultura; la industria láctea; tipos de productos; materiales de construcción, otros materiales; medios de transporte; ocio y vida social; derecho o cuestiones de índole legal; unidades de peso y capacidad, de longitud y superficie; escalas de temperatura; a divisas; y otros temas.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59F34B00-FBB1-4F51-8AF6-3BC9D09C691A}"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603250" y="274638"/>
            <a:ext cx="8083550" cy="792162"/>
          </a:xfrm>
        </p:spPr>
        <p:txBody>
          <a:bodyPr/>
          <a:lstStyle/>
          <a:p>
            <a:br>
              <a:rPr lang="es-ES_tradnl"/>
            </a:br>
            <a:r>
              <a:rPr lang="es-ES_tradnl"/>
              <a:t>Temáticas</a:t>
            </a:r>
          </a:p>
        </p:txBody>
      </p:sp>
      <p:sp>
        <p:nvSpPr>
          <p:cNvPr id="25603" name="Marcador de contenido 2"/>
          <p:cNvSpPr>
            <a:spLocks noGrp="1"/>
          </p:cNvSpPr>
          <p:nvPr>
            <p:ph sz="quarter" idx="1"/>
          </p:nvPr>
        </p:nvSpPr>
        <p:spPr>
          <a:xfrm>
            <a:off x="603250" y="1447800"/>
            <a:ext cx="8083550" cy="4572000"/>
          </a:xfrm>
        </p:spPr>
        <p:txBody>
          <a:bodyPr/>
          <a:lstStyle/>
          <a:p>
            <a:pPr marL="514350" indent="-514350" algn="just"/>
            <a:r>
              <a:rPr lang="es-ES_tradnl" b="1"/>
              <a:t>Nombres propios </a:t>
            </a:r>
            <a:r>
              <a:rPr lang="es-ES_tradnl"/>
              <a:t>sobre agricultura y botánica, razas (bovinas, equinas, ovinas, porcinas, de aves de corral, de perros de caza, etc.), competiciones, maquinaria o utensilios, variedades de productos o materiales, publicaciones, empresas o instituciones, cuestiones legales, topónimos y accidentes geográficos.</a:t>
            </a:r>
          </a:p>
          <a:p>
            <a:pPr marL="514350" indent="-514350"/>
            <a:endParaRPr lang="es-ES_tradnl"/>
          </a:p>
          <a:p>
            <a:pPr marL="514350" indent="-514350">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048A223D-04D5-44B5-B67F-B4963477DE98}"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603250" y="0"/>
            <a:ext cx="8083550" cy="838200"/>
          </a:xfrm>
        </p:spPr>
        <p:txBody>
          <a:bodyPr/>
          <a:lstStyle/>
          <a:p>
            <a:br>
              <a:rPr lang="es-ES_tradnl"/>
            </a:br>
            <a:r>
              <a:rPr lang="es-ES_tradnl"/>
              <a:t>Voces crudas</a:t>
            </a:r>
          </a:p>
        </p:txBody>
      </p:sp>
      <p:sp>
        <p:nvSpPr>
          <p:cNvPr id="32771" name="Marcador de contenido 2"/>
          <p:cNvSpPr>
            <a:spLocks noGrp="1"/>
          </p:cNvSpPr>
          <p:nvPr>
            <p:ph sz="quarter" idx="1"/>
          </p:nvPr>
        </p:nvSpPr>
        <p:spPr>
          <a:xfrm>
            <a:off x="381000" y="838200"/>
            <a:ext cx="8470900" cy="5372100"/>
          </a:xfrm>
        </p:spPr>
        <p:txBody>
          <a:bodyPr/>
          <a:lstStyle/>
          <a:p>
            <a:pPr marL="514350" indent="-514350"/>
            <a:r>
              <a:rPr lang="es-ES_tradnl"/>
              <a:t>durante «la /</a:t>
            </a:r>
            <a:r>
              <a:rPr lang="es-ES_tradnl">
                <a:solidFill>
                  <a:srgbClr val="7F7F7F"/>
                </a:solidFill>
              </a:rPr>
              <a:t> </a:t>
            </a:r>
            <a:r>
              <a:rPr lang="es-ES_tradnl">
                <a:solidFill>
                  <a:srgbClr val="FF6600"/>
                </a:solidFill>
              </a:rPr>
              <a:t>season</a:t>
            </a:r>
            <a:r>
              <a:rPr lang="es-ES_tradnl"/>
              <a:t>» (meses de Mayo y Junio)" (1883, 15 de julio, p. 390, 1ª, l. 21-23).</a:t>
            </a:r>
          </a:p>
          <a:p>
            <a:pPr marL="514350" indent="-514350"/>
            <a:r>
              <a:rPr lang="es-ES_tradnl"/>
              <a:t>la pre- / sentación del certificado ó </a:t>
            </a:r>
            <a:r>
              <a:rPr lang="es-ES_tradnl">
                <a:solidFill>
                  <a:srgbClr val="FF6600"/>
                </a:solidFill>
              </a:rPr>
              <a:t>pedigree</a:t>
            </a:r>
            <a:r>
              <a:rPr lang="es-ES_tradnl"/>
              <a:t> auténtico / de la pureza de su raza. (1892, 15 de febrero, p. 68, 2ª, l. 33-35).</a:t>
            </a:r>
          </a:p>
          <a:p>
            <a:pPr marL="514350" indent="-514350"/>
            <a:r>
              <a:rPr lang="es-ES_tradnl"/>
              <a:t>del </a:t>
            </a:r>
            <a:r>
              <a:rPr lang="es-ES_tradnl">
                <a:solidFill>
                  <a:srgbClr val="FF6600"/>
                </a:solidFill>
              </a:rPr>
              <a:t>Derby</a:t>
            </a:r>
            <a:r>
              <a:rPr lang="es-ES_tradnl"/>
              <a:t> austriaco (1882, 15 de noviembre, p. 676, 2ª, l. 42).  </a:t>
            </a:r>
          </a:p>
          <a:p>
            <a:pPr marL="514350" indent="-514350"/>
            <a:r>
              <a:rPr lang="es-ES_tradnl"/>
              <a:t>los </a:t>
            </a:r>
            <a:r>
              <a:rPr lang="es-ES_tradnl" i="1">
                <a:solidFill>
                  <a:srgbClr val="FF6600"/>
                </a:solidFill>
              </a:rPr>
              <a:t>dairy farmers </a:t>
            </a:r>
            <a:r>
              <a:rPr lang="es-ES_tradnl"/>
              <a:t>americanos (1883, 15 de febrero, p. 86, 1ª, l. 30-31). </a:t>
            </a:r>
          </a:p>
          <a:p>
            <a:pPr marL="514350" indent="-514350"/>
            <a:r>
              <a:rPr lang="es-ES_tradnl"/>
              <a:t>á las cuatro de la tarde un</a:t>
            </a:r>
            <a:r>
              <a:rPr lang="es-ES_tradnl">
                <a:solidFill>
                  <a:srgbClr val="FF6600"/>
                </a:solidFill>
              </a:rPr>
              <a:t> </a:t>
            </a:r>
            <a:r>
              <a:rPr lang="es-ES_tradnl" i="1">
                <a:solidFill>
                  <a:srgbClr val="FF6600"/>
                </a:solidFill>
              </a:rPr>
              <a:t>lunch </a:t>
            </a:r>
            <a:r>
              <a:rPr lang="es-ES_tradnl"/>
              <a:t>/ les fué ofrecido (1892, 15 de marzo, p. 113, 2ª, l. 4-5).</a:t>
            </a:r>
          </a:p>
          <a:p>
            <a:pPr marL="514350" indent="-514350"/>
            <a:r>
              <a:rPr lang="es-ES_tradnl"/>
              <a:t>el </a:t>
            </a:r>
            <a:r>
              <a:rPr lang="es-ES_tradnl">
                <a:solidFill>
                  <a:srgbClr val="FF6600"/>
                </a:solidFill>
              </a:rPr>
              <a:t>Gin</a:t>
            </a:r>
            <a:r>
              <a:rPr lang="es-ES_tradnl"/>
              <a:t> (1882, 31 de mayo, p. 306, 1ª, l. 54). </a:t>
            </a:r>
          </a:p>
          <a:p>
            <a:pPr marL="514350" indent="-514350"/>
            <a:r>
              <a:rPr lang="es-ES_tradnl"/>
              <a:t>el </a:t>
            </a:r>
            <a:r>
              <a:rPr lang="es-ES_tradnl" i="1">
                <a:solidFill>
                  <a:srgbClr val="FF6600"/>
                </a:solidFill>
              </a:rPr>
              <a:t>self governement </a:t>
            </a:r>
            <a:r>
              <a:rPr lang="es-ES_tradnl"/>
              <a:t>(1873, agosto, p. 296, 1ª, l. 21).</a:t>
            </a:r>
          </a:p>
          <a:p>
            <a:pPr marL="514350" indent="-514350"/>
            <a:r>
              <a:rPr lang="es-ES_tradnl"/>
              <a:t>(</a:t>
            </a:r>
            <a:r>
              <a:rPr lang="es-ES_tradnl">
                <a:solidFill>
                  <a:srgbClr val="FF6600"/>
                </a:solidFill>
              </a:rPr>
              <a:t>Station</a:t>
            </a:r>
            <a:r>
              <a:rPr lang="es-ES_tradnl"/>
              <a:t>) (1882, 15 de noviembre, p. 667, 2ª, l. 17).  </a:t>
            </a:r>
          </a:p>
          <a:p>
            <a:pPr marL="514350" indent="-514350">
              <a:buFont typeface="Wingdings 2" charset="2"/>
              <a:buNone/>
            </a:pPr>
            <a:r>
              <a:rPr lang="es-ES_tradnl"/>
              <a:t> </a:t>
            </a:r>
          </a:p>
          <a:p>
            <a:pPr marL="514350" indent="-514350"/>
            <a:endParaRPr lang="es-ES_tradnl"/>
          </a:p>
          <a:p>
            <a:pPr marL="514350" indent="-514350">
              <a:buFont typeface="Wingdings 2" charset="2"/>
              <a:buNone/>
            </a:pPr>
            <a:endParaRPr lang="es-ES_tradnl"/>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F2EAF85B-7757-4C4D-87B2-6E5623FD6EC2}"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03250" y="274638"/>
            <a:ext cx="8083550" cy="1210146"/>
          </a:xfrm>
        </p:spPr>
        <p:txBody>
          <a:bodyPr/>
          <a:lstStyle/>
          <a:p>
            <a:r>
              <a:rPr lang="es-ES_tradnl" dirty="0"/>
              <a:t>Nombres propios crudos</a:t>
            </a:r>
            <a:br>
              <a:rPr lang="es-ES_tradnl" dirty="0"/>
            </a:br>
            <a:endParaRPr lang="es-ES_tradnl" dirty="0"/>
          </a:p>
        </p:txBody>
      </p:sp>
      <p:sp>
        <p:nvSpPr>
          <p:cNvPr id="27651" name="Marcador de contenido 2"/>
          <p:cNvSpPr>
            <a:spLocks noGrp="1"/>
          </p:cNvSpPr>
          <p:nvPr>
            <p:ph sz="quarter" idx="1"/>
          </p:nvPr>
        </p:nvSpPr>
        <p:spPr>
          <a:xfrm>
            <a:off x="381000" y="1066800"/>
            <a:ext cx="8458200" cy="5143500"/>
          </a:xfrm>
        </p:spPr>
        <p:txBody>
          <a:bodyPr/>
          <a:lstStyle/>
          <a:p>
            <a:pPr marL="514350" indent="-514350" algn="just"/>
            <a:r>
              <a:rPr lang="es-ES_tradnl" dirty="0">
                <a:solidFill>
                  <a:srgbClr val="FF6600"/>
                </a:solidFill>
              </a:rPr>
              <a:t>Red-</a:t>
            </a:r>
            <a:r>
              <a:rPr lang="es-ES_tradnl" dirty="0" err="1">
                <a:solidFill>
                  <a:srgbClr val="FF6600"/>
                </a:solidFill>
              </a:rPr>
              <a:t>Skinned</a:t>
            </a:r>
            <a:r>
              <a:rPr lang="es-ES_tradnl" dirty="0">
                <a:solidFill>
                  <a:srgbClr val="FF6600"/>
                </a:solidFill>
              </a:rPr>
              <a:t> </a:t>
            </a:r>
            <a:r>
              <a:rPr lang="es-ES_tradnl" dirty="0"/>
              <a:t>(1893, 15 de octubre de 1893, p. 453, 2ª, l. 34-38)</a:t>
            </a:r>
          </a:p>
          <a:p>
            <a:pPr marL="514350" indent="-514350" algn="just"/>
            <a:r>
              <a:rPr lang="es-ES_tradnl" i="1" dirty="0" err="1">
                <a:solidFill>
                  <a:srgbClr val="FF6600"/>
                </a:solidFill>
              </a:rPr>
              <a:t>Cob</a:t>
            </a:r>
            <a:r>
              <a:rPr lang="es-ES_tradnl" i="1" dirty="0">
                <a:solidFill>
                  <a:srgbClr val="FF6600"/>
                </a:solidFill>
              </a:rPr>
              <a:t>-Hunters </a:t>
            </a:r>
            <a:r>
              <a:rPr lang="es-ES_tradnl" dirty="0"/>
              <a:t>(1883, 30 de septiembre, p. 552, 2ª, l. 9).</a:t>
            </a:r>
          </a:p>
          <a:p>
            <a:pPr marL="514350" indent="-514350" algn="just"/>
            <a:r>
              <a:rPr lang="es-ES_tradnl" dirty="0"/>
              <a:t>en el </a:t>
            </a:r>
            <a:r>
              <a:rPr lang="es-ES_tradnl" i="1" dirty="0" err="1">
                <a:solidFill>
                  <a:srgbClr val="FF6600"/>
                </a:solidFill>
              </a:rPr>
              <a:t>Champion-Stakes</a:t>
            </a:r>
            <a:r>
              <a:rPr lang="es-ES_tradnl" i="1" dirty="0">
                <a:solidFill>
                  <a:srgbClr val="FF6600"/>
                </a:solidFill>
              </a:rPr>
              <a:t> </a:t>
            </a:r>
            <a:r>
              <a:rPr lang="es-ES_tradnl" dirty="0"/>
              <a:t>(1882, 15 de enero, p. 25, 2ª, l. 2).</a:t>
            </a:r>
          </a:p>
          <a:p>
            <a:pPr marL="514350" indent="-514350" algn="just"/>
            <a:r>
              <a:rPr lang="es-ES_tradnl" dirty="0"/>
              <a:t>—El </a:t>
            </a:r>
            <a:r>
              <a:rPr lang="es-ES_tradnl" dirty="0">
                <a:solidFill>
                  <a:srgbClr val="FF6600"/>
                </a:solidFill>
              </a:rPr>
              <a:t>Cooley </a:t>
            </a:r>
            <a:r>
              <a:rPr lang="es-ES_tradnl" dirty="0" err="1">
                <a:solidFill>
                  <a:srgbClr val="FF6600"/>
                </a:solidFill>
              </a:rPr>
              <a:t>Creamer</a:t>
            </a:r>
            <a:r>
              <a:rPr lang="es-ES_tradnl" dirty="0">
                <a:solidFill>
                  <a:srgbClr val="FF6600"/>
                </a:solidFill>
              </a:rPr>
              <a:t> </a:t>
            </a:r>
            <a:r>
              <a:rPr lang="es-ES_tradnl" dirty="0"/>
              <a:t>(1882, 28 de febrero, p. 123, 2ª, l. 7).</a:t>
            </a:r>
          </a:p>
          <a:p>
            <a:pPr marL="514350" indent="-514350" algn="just"/>
            <a:r>
              <a:rPr lang="es-ES_tradnl" i="1" dirty="0">
                <a:solidFill>
                  <a:srgbClr val="FF6600"/>
                </a:solidFill>
              </a:rPr>
              <a:t>El Times </a:t>
            </a:r>
            <a:r>
              <a:rPr lang="es-ES_tradnl" dirty="0"/>
              <a:t>(1873, 15 de octubre, p. 412, 2ª, l. 7).</a:t>
            </a:r>
          </a:p>
          <a:p>
            <a:pPr marL="514350" indent="-514350" algn="just"/>
            <a:r>
              <a:rPr lang="es-ES" dirty="0"/>
              <a:t>«</a:t>
            </a:r>
            <a:r>
              <a:rPr lang="es-ES" dirty="0" err="1">
                <a:solidFill>
                  <a:srgbClr val="FF6600"/>
                </a:solidFill>
              </a:rPr>
              <a:t>Tte</a:t>
            </a:r>
            <a:r>
              <a:rPr lang="es-ES" dirty="0">
                <a:solidFill>
                  <a:srgbClr val="FF6600"/>
                </a:solidFill>
              </a:rPr>
              <a:t> Royal / </a:t>
            </a:r>
            <a:r>
              <a:rPr lang="es-ES" dirty="0" err="1">
                <a:solidFill>
                  <a:srgbClr val="FF6600"/>
                </a:solidFill>
              </a:rPr>
              <a:t>Mint</a:t>
            </a:r>
            <a:r>
              <a:rPr lang="es-ES" dirty="0"/>
              <a:t>» (1873, julio, p. 255, 2ª, l. 44-45).</a:t>
            </a:r>
          </a:p>
          <a:p>
            <a:pPr marL="514350" indent="-514350" algn="just"/>
            <a:r>
              <a:rPr lang="es-ES_tradnl" dirty="0"/>
              <a:t>don Conrado Hughes / en su « </a:t>
            </a:r>
            <a:r>
              <a:rPr lang="es-ES_tradnl" dirty="0">
                <a:solidFill>
                  <a:srgbClr val="FF6600"/>
                </a:solidFill>
              </a:rPr>
              <a:t>Adelina </a:t>
            </a:r>
            <a:r>
              <a:rPr lang="es-ES_tradnl" dirty="0" err="1">
                <a:solidFill>
                  <a:srgbClr val="FF6600"/>
                </a:solidFill>
              </a:rPr>
              <a:t>Farm</a:t>
            </a:r>
            <a:r>
              <a:rPr lang="es-ES_tradnl" dirty="0">
                <a:solidFill>
                  <a:srgbClr val="FF6600"/>
                </a:solidFill>
              </a:rPr>
              <a:t> </a:t>
            </a:r>
            <a:r>
              <a:rPr lang="es-ES_tradnl" dirty="0"/>
              <a:t>».  (1893, 15 de diciembre de 1893, p. 544, l. 27-28).</a:t>
            </a:r>
          </a:p>
          <a:p>
            <a:pPr marL="514350" indent="-514350" algn="just"/>
            <a:r>
              <a:rPr lang="es-ES_tradnl" dirty="0"/>
              <a:t>llegué á </a:t>
            </a:r>
            <a:r>
              <a:rPr lang="es-ES_tradnl" dirty="0">
                <a:solidFill>
                  <a:srgbClr val="FF6600"/>
                </a:solidFill>
              </a:rPr>
              <a:t>New-York </a:t>
            </a:r>
            <a:r>
              <a:rPr lang="es-ES_tradnl" dirty="0"/>
              <a:t>el 3 del presente (1893, 15 de junio de 1893, p. 262, 2ª, l. 23).</a:t>
            </a:r>
          </a:p>
          <a:p>
            <a:pPr marL="514350" indent="-514350" algn="just">
              <a:buFont typeface="Wingdings 2" charset="2"/>
              <a:buNone/>
            </a:pPr>
            <a:r>
              <a:rPr lang="es-ES_tradnl" dirty="0"/>
              <a:t> </a:t>
            </a:r>
          </a:p>
          <a:p>
            <a:pPr marL="514350" indent="-514350" algn="just">
              <a:buFont typeface="Wingdings 2" charset="2"/>
              <a:buNone/>
            </a:pPr>
            <a:r>
              <a:rPr lang="es-ES_tradnl" dirty="0"/>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9A9FC52C-85E9-4175-BBD3-7F16AAE18537}"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a:xfrm>
            <a:off x="603250" y="274638"/>
            <a:ext cx="8083550" cy="1066130"/>
          </a:xfrm>
        </p:spPr>
        <p:txBody>
          <a:bodyPr/>
          <a:lstStyle/>
          <a:p>
            <a:r>
              <a:rPr lang="es-ES_tradnl" dirty="0"/>
              <a:t>Expresiones crudas</a:t>
            </a:r>
            <a:br>
              <a:rPr lang="es-ES_tradnl" dirty="0"/>
            </a:br>
            <a:endParaRPr lang="es-ES_tradnl" dirty="0"/>
          </a:p>
        </p:txBody>
      </p:sp>
      <p:sp>
        <p:nvSpPr>
          <p:cNvPr id="28675" name="Marcador de contenido 2"/>
          <p:cNvSpPr>
            <a:spLocks noGrp="1"/>
          </p:cNvSpPr>
          <p:nvPr>
            <p:ph sz="quarter" idx="1"/>
          </p:nvPr>
        </p:nvSpPr>
        <p:spPr>
          <a:xfrm>
            <a:off x="381000" y="914400"/>
            <a:ext cx="8458200" cy="5295900"/>
          </a:xfrm>
        </p:spPr>
        <p:txBody>
          <a:bodyPr/>
          <a:lstStyle/>
          <a:p>
            <a:pPr marL="514350" indent="-514350" algn="just"/>
            <a:r>
              <a:rPr lang="es-ES_tradnl" i="1" dirty="0" err="1">
                <a:solidFill>
                  <a:srgbClr val="FF6600"/>
                </a:solidFill>
              </a:rPr>
              <a:t>That</a:t>
            </a:r>
            <a:r>
              <a:rPr lang="es-ES_tradnl" i="1" dirty="0">
                <a:solidFill>
                  <a:srgbClr val="FF6600"/>
                </a:solidFill>
              </a:rPr>
              <a:t> </a:t>
            </a:r>
            <a:r>
              <a:rPr lang="es-ES_tradnl" i="1" dirty="0" err="1">
                <a:solidFill>
                  <a:srgbClr val="FF6600"/>
                </a:solidFill>
              </a:rPr>
              <a:t>is</a:t>
            </a:r>
            <a:r>
              <a:rPr lang="es-ES_tradnl" i="1" dirty="0">
                <a:solidFill>
                  <a:srgbClr val="FF6600"/>
                </a:solidFill>
              </a:rPr>
              <a:t> </a:t>
            </a:r>
            <a:r>
              <a:rPr lang="es-ES_tradnl" i="1" dirty="0" err="1">
                <a:solidFill>
                  <a:srgbClr val="FF6600"/>
                </a:solidFill>
              </a:rPr>
              <a:t>the</a:t>
            </a:r>
            <a:r>
              <a:rPr lang="es-ES_tradnl" i="1" dirty="0">
                <a:solidFill>
                  <a:srgbClr val="FF6600"/>
                </a:solidFill>
              </a:rPr>
              <a:t> </a:t>
            </a:r>
            <a:r>
              <a:rPr lang="es-ES_tradnl" i="1" dirty="0" err="1">
                <a:solidFill>
                  <a:srgbClr val="FF6600"/>
                </a:solidFill>
              </a:rPr>
              <a:t>question</a:t>
            </a:r>
            <a:r>
              <a:rPr lang="es-ES_tradnl" i="1" dirty="0"/>
              <a:t>.</a:t>
            </a:r>
            <a:r>
              <a:rPr lang="es-ES_tradnl" dirty="0"/>
              <a:t> (1873, abril, p. 154, 2ª, l. 34).</a:t>
            </a:r>
          </a:p>
          <a:p>
            <a:pPr marL="514350" indent="-514350" algn="just"/>
            <a:r>
              <a:rPr lang="es-ES_tradnl" i="1" dirty="0" err="1">
                <a:solidFill>
                  <a:srgbClr val="FF6600"/>
                </a:solidFill>
              </a:rPr>
              <a:t>like</a:t>
            </a:r>
            <a:r>
              <a:rPr lang="es-ES_tradnl" i="1" dirty="0">
                <a:solidFill>
                  <a:srgbClr val="FF6600"/>
                </a:solidFill>
              </a:rPr>
              <a:t> </a:t>
            </a:r>
            <a:r>
              <a:rPr lang="es-ES_tradnl" dirty="0">
                <a:solidFill>
                  <a:srgbClr val="FF6600"/>
                </a:solidFill>
              </a:rPr>
              <a:t>/ </a:t>
            </a:r>
            <a:r>
              <a:rPr lang="es-ES_tradnl" i="1" dirty="0" err="1">
                <a:solidFill>
                  <a:srgbClr val="FF6600"/>
                </a:solidFill>
              </a:rPr>
              <a:t>begets</a:t>
            </a:r>
            <a:r>
              <a:rPr lang="es-ES_tradnl" i="1" dirty="0">
                <a:solidFill>
                  <a:srgbClr val="FF6600"/>
                </a:solidFill>
              </a:rPr>
              <a:t> </a:t>
            </a:r>
            <a:r>
              <a:rPr lang="es-ES_tradnl" i="1" dirty="0" err="1">
                <a:solidFill>
                  <a:srgbClr val="FF6600"/>
                </a:solidFill>
              </a:rPr>
              <a:t>like</a:t>
            </a:r>
            <a:r>
              <a:rPr lang="es-ES_tradnl" i="1" dirty="0">
                <a:solidFill>
                  <a:srgbClr val="FF6600"/>
                </a:solidFill>
              </a:rPr>
              <a:t> </a:t>
            </a:r>
            <a:r>
              <a:rPr lang="es-ES_tradnl" dirty="0"/>
              <a:t>(1872, agosto, p. 23, 2ª, l. 38-39).</a:t>
            </a:r>
          </a:p>
          <a:p>
            <a:pPr marL="514350" indent="-514350" algn="just">
              <a:buFont typeface="Wingdings 2" charset="2"/>
              <a:buNone/>
            </a:pPr>
            <a:endParaRPr lang="es-ES_tradnl" dirty="0"/>
          </a:p>
          <a:p>
            <a:pPr marL="514350" indent="-514350" algn="just">
              <a:buFont typeface="Wingdings 2" charset="2"/>
              <a:buNone/>
            </a:pPr>
            <a:endParaRPr lang="es-ES_tradnl" dirty="0"/>
          </a:p>
          <a:p>
            <a:pPr marL="514350" indent="-514350" algn="just"/>
            <a:r>
              <a:rPr lang="es-ES_tradnl" dirty="0"/>
              <a:t>un / miembro de la Sociedad Real de </a:t>
            </a:r>
            <a:r>
              <a:rPr lang="es-ES_tradnl" dirty="0" err="1"/>
              <a:t>Lón</a:t>
            </a:r>
            <a:r>
              <a:rPr lang="es-ES_tradnl" dirty="0"/>
              <a:t>- / </a:t>
            </a:r>
            <a:r>
              <a:rPr lang="es-ES_tradnl" dirty="0" err="1"/>
              <a:t>dres</a:t>
            </a:r>
            <a:r>
              <a:rPr lang="es-ES_tradnl" dirty="0"/>
              <a:t>, </a:t>
            </a:r>
            <a:r>
              <a:rPr lang="es-ES_tradnl" dirty="0">
                <a:solidFill>
                  <a:srgbClr val="FF6600"/>
                </a:solidFill>
              </a:rPr>
              <a:t>Mr. Tyndall </a:t>
            </a:r>
            <a:r>
              <a:rPr lang="es-ES_tradnl" dirty="0"/>
              <a:t>(1873, abril, p. 158, 1ª, l. 38-40).</a:t>
            </a:r>
          </a:p>
          <a:p>
            <a:pPr marL="514350" indent="-514350" algn="just"/>
            <a:r>
              <a:rPr lang="es-ES_tradnl" dirty="0">
                <a:solidFill>
                  <a:srgbClr val="FF6600"/>
                </a:solidFill>
              </a:rPr>
              <a:t>M. </a:t>
            </a:r>
            <a:r>
              <a:rPr lang="es-ES_tradnl" dirty="0" err="1">
                <a:solidFill>
                  <a:srgbClr val="FF6600"/>
                </a:solidFill>
              </a:rPr>
              <a:t>Binney</a:t>
            </a:r>
            <a:r>
              <a:rPr lang="es-ES_tradnl" dirty="0">
                <a:solidFill>
                  <a:srgbClr val="FF6600"/>
                </a:solidFill>
              </a:rPr>
              <a:t> </a:t>
            </a:r>
            <a:r>
              <a:rPr lang="es-ES_tradnl" dirty="0"/>
              <a:t>/ ante la Sociedad literaria filosófica de Man- / </a:t>
            </a:r>
            <a:r>
              <a:rPr lang="es-ES_tradnl" dirty="0" err="1"/>
              <a:t>chester</a:t>
            </a:r>
            <a:r>
              <a:rPr lang="es-ES_tradnl" dirty="0"/>
              <a:t> (1883, 31 de enero, p. 53, 2ª, l. 8-10).  </a:t>
            </a:r>
          </a:p>
          <a:p>
            <a:pPr marL="514350" indent="-514350" algn="just"/>
            <a:r>
              <a:rPr lang="es-ES_tradnl" i="1" dirty="0">
                <a:solidFill>
                  <a:srgbClr val="FF6600"/>
                </a:solidFill>
              </a:rPr>
              <a:t>Lord </a:t>
            </a:r>
            <a:r>
              <a:rPr lang="es-ES_tradnl" i="1" dirty="0" err="1">
                <a:solidFill>
                  <a:srgbClr val="FF6600"/>
                </a:solidFill>
              </a:rPr>
              <a:t>Leices</a:t>
            </a:r>
            <a:r>
              <a:rPr lang="es-ES_tradnl" i="1" dirty="0">
                <a:solidFill>
                  <a:srgbClr val="FF6600"/>
                </a:solidFill>
              </a:rPr>
              <a:t>- / ter </a:t>
            </a:r>
            <a:r>
              <a:rPr lang="es-ES_tradnl" dirty="0"/>
              <a:t>(1872, agosto, p. 22, 2ª, l. 2-3).</a:t>
            </a:r>
          </a:p>
          <a:p>
            <a:pPr marL="514350" indent="-514350" algn="just"/>
            <a:r>
              <a:rPr lang="es-ES_tradnl" dirty="0">
                <a:solidFill>
                  <a:srgbClr val="FF6600"/>
                </a:solidFill>
              </a:rPr>
              <a:t>Sir Charles </a:t>
            </a:r>
            <a:r>
              <a:rPr lang="es-ES_tradnl" dirty="0" err="1">
                <a:solidFill>
                  <a:srgbClr val="FF6600"/>
                </a:solidFill>
              </a:rPr>
              <a:t>Knightley</a:t>
            </a:r>
            <a:r>
              <a:rPr lang="es-ES_tradnl" dirty="0">
                <a:solidFill>
                  <a:srgbClr val="FF6600"/>
                </a:solidFill>
              </a:rPr>
              <a:t> </a:t>
            </a:r>
            <a:r>
              <a:rPr lang="es-ES_tradnl" dirty="0"/>
              <a:t>(1882, 31 de mayo, p. 411, 1ª, l. 6).</a:t>
            </a:r>
          </a:p>
          <a:p>
            <a:pPr marL="514350" indent="-514350" algn="just"/>
            <a:r>
              <a:rPr lang="es-ES_tradnl" dirty="0">
                <a:solidFill>
                  <a:srgbClr val="FF6600"/>
                </a:solidFill>
              </a:rPr>
              <a:t>Lady </a:t>
            </a:r>
            <a:r>
              <a:rPr lang="es-ES_tradnl" dirty="0" err="1">
                <a:solidFill>
                  <a:srgbClr val="FF6600"/>
                </a:solidFill>
              </a:rPr>
              <a:t>Pigot</a:t>
            </a:r>
            <a:r>
              <a:rPr lang="es-ES_tradnl" dirty="0">
                <a:solidFill>
                  <a:srgbClr val="FF6600"/>
                </a:solidFill>
              </a:rPr>
              <a:t> </a:t>
            </a:r>
            <a:r>
              <a:rPr lang="es-ES_tradnl" dirty="0"/>
              <a:t>(1892, 15 de marzo, p. 112, 1ª, l. 20).  </a:t>
            </a:r>
          </a:p>
          <a:p>
            <a:pPr marL="514350" indent="-514350" algn="just">
              <a:buFont typeface="Wingdings 2" charset="2"/>
              <a:buNone/>
            </a:pPr>
            <a:r>
              <a:rPr lang="es-ES_tradnl" dirty="0"/>
              <a:t> </a:t>
            </a:r>
          </a:p>
          <a:p>
            <a:pPr marL="514350" indent="-514350" algn="just">
              <a:buFont typeface="Wingdings 2" charset="2"/>
              <a:buNone/>
            </a:pPr>
            <a:endParaRPr lang="es-ES_tradnl" dirty="0"/>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7EFA55AD-43DD-4D50-A32B-2D1717FBABF3}"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
        <p:nvSpPr>
          <p:cNvPr id="28677" name="Título 1"/>
          <p:cNvSpPr txBox="1">
            <a:spLocks/>
          </p:cNvSpPr>
          <p:nvPr/>
        </p:nvSpPr>
        <p:spPr bwMode="auto">
          <a:xfrm>
            <a:off x="603250" y="2057400"/>
            <a:ext cx="7861300" cy="1371600"/>
          </a:xfrm>
          <a:prstGeom prst="rect">
            <a:avLst/>
          </a:prstGeom>
          <a:noFill/>
          <a:ln w="9525">
            <a:noFill/>
            <a:miter lim="800000"/>
            <a:headEnd/>
            <a:tailEnd/>
          </a:ln>
        </p:spPr>
        <p:txBody>
          <a:bodyPr bIns="9144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4000" b="0" i="0" u="none" strike="noStrike" kern="1200" cap="none" spc="0" normalizeH="0" baseline="0" noProof="0" dirty="0">
                <a:ln>
                  <a:noFill/>
                </a:ln>
                <a:solidFill>
                  <a:srgbClr val="646B86"/>
                </a:solidFill>
                <a:effectLst/>
                <a:uLnTx/>
                <a:uFillTx/>
                <a:latin typeface="Franklin Gothic Book" charset="0"/>
                <a:ea typeface="ＭＳ Ｐゴシック" charset="-128"/>
                <a:cs typeface="+mn-cs"/>
              </a:rPr>
              <a:t>Formas de tratamiento crudas</a:t>
            </a:r>
            <a:br>
              <a:rPr kumimoji="0" lang="es-ES_tradnl" sz="4000" b="0" i="0" u="none" strike="noStrike" kern="1200" cap="none" spc="0" normalizeH="0" baseline="0" noProof="0" dirty="0">
                <a:ln>
                  <a:noFill/>
                </a:ln>
                <a:solidFill>
                  <a:srgbClr val="646B86"/>
                </a:solidFill>
                <a:effectLst/>
                <a:uLnTx/>
                <a:uFillTx/>
                <a:latin typeface="Franklin Gothic Book" charset="0"/>
                <a:ea typeface="ＭＳ Ｐゴシック" charset="-128"/>
                <a:cs typeface="+mn-cs"/>
              </a:rPr>
            </a:br>
            <a:endParaRPr kumimoji="0" lang="es-ES_tradnl" sz="4000" b="0" i="0" u="none" strike="noStrike" kern="1200" cap="none" spc="0" normalizeH="0" baseline="0" noProof="0" dirty="0">
              <a:ln>
                <a:noFill/>
              </a:ln>
              <a:solidFill>
                <a:srgbClr val="646B86"/>
              </a:solidFill>
              <a:effectLst/>
              <a:uLnTx/>
              <a:uFillTx/>
              <a:latin typeface="Franklin Gothic Book" charset="0"/>
              <a:ea typeface="ＭＳ Ｐゴシック" charset="-128"/>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a:xfrm>
            <a:off x="603250" y="228600"/>
            <a:ext cx="8083550" cy="990600"/>
          </a:xfrm>
        </p:spPr>
        <p:txBody>
          <a:bodyPr/>
          <a:lstStyle/>
          <a:p>
            <a:br>
              <a:rPr lang="es-ES_tradnl"/>
            </a:br>
            <a:r>
              <a:rPr lang="es-ES_tradnl"/>
              <a:t>Voces intermedias (criterio ortográfico)</a:t>
            </a:r>
          </a:p>
        </p:txBody>
      </p:sp>
      <p:sp>
        <p:nvSpPr>
          <p:cNvPr id="29699" name="Marcador de contenido 2"/>
          <p:cNvSpPr>
            <a:spLocks noGrp="1"/>
          </p:cNvSpPr>
          <p:nvPr>
            <p:ph sz="quarter" idx="1"/>
          </p:nvPr>
        </p:nvSpPr>
        <p:spPr>
          <a:xfrm>
            <a:off x="381000" y="1219200"/>
            <a:ext cx="8458200" cy="4991100"/>
          </a:xfrm>
        </p:spPr>
        <p:txBody>
          <a:bodyPr/>
          <a:lstStyle/>
          <a:p>
            <a:r>
              <a:rPr lang="es-ES_tradnl">
                <a:solidFill>
                  <a:srgbClr val="FF6600"/>
                </a:solidFill>
              </a:rPr>
              <a:t>Tren-way </a:t>
            </a:r>
            <a:r>
              <a:rPr lang="es-ES_tradnl"/>
              <a:t>(1872, noviembre, p. 145, 1ª, l. 25).</a:t>
            </a:r>
          </a:p>
          <a:p>
            <a:r>
              <a:rPr lang="es-ES_tradnl">
                <a:solidFill>
                  <a:srgbClr val="FF6600"/>
                </a:solidFill>
              </a:rPr>
              <a:t>á lo Yanke </a:t>
            </a:r>
            <a:r>
              <a:rPr lang="es-ES_tradnl"/>
              <a:t> (1883, 31 de enero, p. 43, 2ª, l. 46-45). </a:t>
            </a:r>
          </a:p>
          <a:p>
            <a:r>
              <a:rPr lang="es-ES_tradnl">
                <a:solidFill>
                  <a:srgbClr val="FF6600"/>
                </a:solidFill>
              </a:rPr>
              <a:t>Wiski </a:t>
            </a:r>
            <a:r>
              <a:rPr lang="es-ES_tradnl"/>
              <a:t> (1882, 31 de mayo, p. 306, 1ª, l. 54). </a:t>
            </a:r>
          </a:p>
          <a:p>
            <a:r>
              <a:rPr lang="es-ES_tradnl"/>
              <a:t> en cada condado el </a:t>
            </a:r>
            <a:r>
              <a:rPr lang="es-ES_tradnl" i="1">
                <a:solidFill>
                  <a:srgbClr val="FF6600"/>
                </a:solidFill>
              </a:rPr>
              <a:t>scherife</a:t>
            </a:r>
            <a:r>
              <a:rPr lang="es-ES_tradnl">
                <a:solidFill>
                  <a:srgbClr val="FF6600"/>
                </a:solidFill>
              </a:rPr>
              <a:t> </a:t>
            </a:r>
            <a:r>
              <a:rPr lang="es-ES_tradnl"/>
              <a:t>(1882, 30 de noviembre, p. 700, 2ª, l. 47 y l. 52-53).  </a:t>
            </a:r>
          </a:p>
          <a:p>
            <a:pPr>
              <a:buFont typeface="Wingdings 2" charset="2"/>
              <a:buNone/>
            </a:pPr>
            <a:r>
              <a:rPr lang="es-ES_tradnl"/>
              <a:t> </a:t>
            </a:r>
          </a:p>
          <a:p>
            <a:pPr>
              <a:buFont typeface="Wingdings 2" charset="2"/>
              <a:buNone/>
            </a:pPr>
            <a:endParaRPr lang="es-ES_tradnl"/>
          </a:p>
          <a:p>
            <a:endParaRPr lang="es-ES_tradnl"/>
          </a:p>
          <a:p>
            <a:r>
              <a:rPr lang="es-ES_tradnl"/>
              <a:t>las </a:t>
            </a:r>
            <a:r>
              <a:rPr lang="es-ES_tradnl">
                <a:solidFill>
                  <a:srgbClr val="FF6600"/>
                </a:solidFill>
              </a:rPr>
              <a:t>Brahamas</a:t>
            </a:r>
            <a:r>
              <a:rPr lang="es-ES_tradnl">
                <a:solidFill>
                  <a:srgbClr val="0000FF"/>
                </a:solidFill>
              </a:rPr>
              <a:t> </a:t>
            </a:r>
            <a:r>
              <a:rPr lang="es-ES_tradnl"/>
              <a:t>(1883, 30 de septiembre, p. 552, 1ª, l. 53). </a:t>
            </a:r>
          </a:p>
          <a:p>
            <a:r>
              <a:rPr lang="es-ES_tradnl"/>
              <a:t>el </a:t>
            </a:r>
            <a:r>
              <a:rPr lang="es-ES_tradnl">
                <a:solidFill>
                  <a:srgbClr val="FF6600"/>
                </a:solidFill>
              </a:rPr>
              <a:t>Gang / Plau </a:t>
            </a:r>
            <a:r>
              <a:rPr lang="es-ES_tradnl"/>
              <a:t>(1873, junio, p. 222, 2ª, l. 32-33). </a:t>
            </a:r>
          </a:p>
          <a:p>
            <a:pPr>
              <a:buFont typeface="Wingdings 2" charset="2"/>
              <a:buNone/>
            </a:pPr>
            <a:endParaRPr lang="es-ES_tradnl"/>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44132BFB-746B-4984-A543-27C78D1F8E9A}"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
        <p:nvSpPr>
          <p:cNvPr id="5" name="Título 1"/>
          <p:cNvSpPr txBox="1">
            <a:spLocks/>
          </p:cNvSpPr>
          <p:nvPr/>
        </p:nvSpPr>
        <p:spPr bwMode="auto">
          <a:xfrm>
            <a:off x="603250" y="3429000"/>
            <a:ext cx="8083550" cy="1295400"/>
          </a:xfrm>
          <a:prstGeom prst="rect">
            <a:avLst/>
          </a:prstGeom>
          <a:noFill/>
          <a:ln w="9525">
            <a:noFill/>
            <a:miter lim="800000"/>
            <a:headEnd/>
            <a:tailEnd/>
          </a:ln>
        </p:spPr>
        <p:txBody>
          <a:bodyPr bIns="9144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4000" b="0" i="0" u="none" strike="noStrike" kern="1200" cap="none" spc="0" normalizeH="0" baseline="0" noProof="0">
                <a:ln>
                  <a:noFill/>
                </a:ln>
                <a:solidFill>
                  <a:srgbClr val="646B86"/>
                </a:solidFill>
                <a:effectLst/>
                <a:uLnTx/>
                <a:uFillTx/>
                <a:latin typeface="Franklin Gothic Book" charset="0"/>
                <a:ea typeface="ＭＳ Ｐゴシック" charset="-128"/>
                <a:cs typeface="+mn-cs"/>
              </a:rPr>
              <a:t>Nombres propios intermedios (criterio ortográfico)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s-ES_tradnl" dirty="0"/>
              <a:t>	“Todas las damas que </a:t>
            </a:r>
            <a:r>
              <a:rPr lang="es-ES_tradnl" dirty="0" err="1"/>
              <a:t>ví</a:t>
            </a:r>
            <a:r>
              <a:rPr lang="es-ES_tradnl" dirty="0"/>
              <a:t> en Montevideo valsaban y se movían en las intrincadas figuras de la contradanza con gracia inimitable, como resultado de soltura y refinamiento naturales. Luego eran bondadosas para corregir las pequeñas faltas en español de los extranjeros sin </a:t>
            </a:r>
            <a:r>
              <a:rPr lang="es-ES_tradnl" dirty="0" err="1"/>
              <a:t>reirse</a:t>
            </a:r>
            <a:r>
              <a:rPr lang="es-ES_tradnl" dirty="0"/>
              <a:t> de ellos, que mostraban con el ejemplo al mismo tiempo buenos sentimientos y buenas maneras”. Impresiones de Juan </a:t>
            </a:r>
            <a:r>
              <a:rPr lang="es-ES_tradnl" dirty="0" err="1"/>
              <a:t>Parish</a:t>
            </a:r>
            <a:r>
              <a:rPr lang="es-ES_tradnl" dirty="0"/>
              <a:t> Robertson, durante las Invasiones Inglesas (Barrios Pintos 2001: 138).</a:t>
            </a:r>
            <a:endParaRPr lang="es-ES" dirty="0"/>
          </a:p>
        </p:txBody>
      </p:sp>
    </p:spTree>
    <p:extLst>
      <p:ext uri="{BB962C8B-B14F-4D97-AF65-F5344CB8AC3E}">
        <p14:creationId xmlns:p14="http://schemas.microsoft.com/office/powerpoint/2010/main" val="2711507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603250" y="228600"/>
            <a:ext cx="8083550" cy="762000"/>
          </a:xfrm>
        </p:spPr>
        <p:txBody>
          <a:bodyPr/>
          <a:lstStyle/>
          <a:p>
            <a:br>
              <a:rPr lang="es-ES_tradnl"/>
            </a:br>
            <a:r>
              <a:rPr lang="es-ES_tradnl"/>
              <a:t>Otros nombres propios intermedios</a:t>
            </a:r>
          </a:p>
        </p:txBody>
      </p:sp>
      <p:sp>
        <p:nvSpPr>
          <p:cNvPr id="30723" name="Marcador de contenido 2"/>
          <p:cNvSpPr>
            <a:spLocks noGrp="1"/>
          </p:cNvSpPr>
          <p:nvPr>
            <p:ph sz="quarter" idx="1"/>
          </p:nvPr>
        </p:nvSpPr>
        <p:spPr>
          <a:xfrm>
            <a:off x="374650" y="990600"/>
            <a:ext cx="8388350" cy="5676900"/>
          </a:xfrm>
        </p:spPr>
        <p:txBody>
          <a:bodyPr/>
          <a:lstStyle/>
          <a:p>
            <a:r>
              <a:rPr lang="es-ES_tradnl">
                <a:solidFill>
                  <a:srgbClr val="FF6600"/>
                </a:solidFill>
              </a:rPr>
              <a:t>sangre Morgan </a:t>
            </a:r>
            <a:r>
              <a:rPr lang="es-ES_tradnl"/>
              <a:t>(1883, 15 de octubre, p. 607, 1ª, l. 23).</a:t>
            </a:r>
          </a:p>
          <a:p>
            <a:r>
              <a:rPr lang="es-ES" i="1">
                <a:solidFill>
                  <a:srgbClr val="FF6600"/>
                </a:solidFill>
              </a:rPr>
              <a:t>la Leicester </a:t>
            </a:r>
            <a:r>
              <a:rPr lang="es-ES"/>
              <a:t>(1872, agosto, p. 24, 1ª, l. 2).</a:t>
            </a:r>
            <a:endParaRPr lang="es-ES_tradnl"/>
          </a:p>
          <a:p>
            <a:r>
              <a:rPr lang="es-ES_tradnl">
                <a:solidFill>
                  <a:srgbClr val="FF6600"/>
                </a:solidFill>
              </a:rPr>
              <a:t>60 cerdos Berks- / hire </a:t>
            </a:r>
            <a:r>
              <a:rPr lang="es-ES_tradnl"/>
              <a:t>(1883, 30 de septiembre, p. 553, 1ª, l. 43-44).</a:t>
            </a:r>
          </a:p>
          <a:p>
            <a:r>
              <a:rPr lang="es-ES_tradnl"/>
              <a:t>el</a:t>
            </a:r>
            <a:r>
              <a:rPr lang="es-ES_tradnl">
                <a:solidFill>
                  <a:srgbClr val="0000FF"/>
                </a:solidFill>
              </a:rPr>
              <a:t> </a:t>
            </a:r>
            <a:r>
              <a:rPr lang="es-ES_tradnl">
                <a:solidFill>
                  <a:srgbClr val="FF6600"/>
                </a:solidFill>
              </a:rPr>
              <a:t>rastrillo Ho- / ward </a:t>
            </a:r>
            <a:r>
              <a:rPr lang="es-ES_tradnl"/>
              <a:t>(1872, marzo, p. 5, 2ª, l. 50-51).</a:t>
            </a:r>
          </a:p>
          <a:p>
            <a:r>
              <a:rPr lang="es-ES_tradnl"/>
              <a:t>la </a:t>
            </a:r>
            <a:r>
              <a:rPr lang="es-ES_tradnl" i="1">
                <a:solidFill>
                  <a:srgbClr val="FF6600"/>
                </a:solidFill>
              </a:rPr>
              <a:t>Compañía Telegráfica del Rio / de la Plata limited </a:t>
            </a:r>
            <a:r>
              <a:rPr lang="es-ES_tradnl"/>
              <a:t>(1873, septiembre, p. 344, l. 47-48).</a:t>
            </a:r>
          </a:p>
          <a:p>
            <a:pPr>
              <a:buFont typeface="Wingdings 2" charset="2"/>
              <a:buNone/>
            </a:pPr>
            <a:endParaRPr lang="es-ES_tradnl"/>
          </a:p>
          <a:p>
            <a:pPr>
              <a:buFont typeface="Wingdings 2" charset="2"/>
              <a:buNone/>
            </a:pPr>
            <a:endParaRPr lang="es-ES_tradnl"/>
          </a:p>
          <a:p>
            <a:pPr>
              <a:buFont typeface="Wingdings 2" charset="2"/>
              <a:buNone/>
            </a:pPr>
            <a:r>
              <a:rPr lang="es-ES_tradnl"/>
              <a:t>No encontramos formas de tratamiento intermedias, pero sí alguna expresión: </a:t>
            </a:r>
            <a:r>
              <a:rPr lang="es-ES"/>
              <a:t>"</a:t>
            </a:r>
            <a:r>
              <a:rPr lang="es-ES" i="1"/>
              <a:t>la </a:t>
            </a:r>
            <a:r>
              <a:rPr lang="es-ES_tradnl" i="1">
                <a:solidFill>
                  <a:srgbClr val="FF6600"/>
                </a:solidFill>
              </a:rPr>
              <a:t>reproduc-/ ción in and in</a:t>
            </a:r>
            <a:r>
              <a:rPr lang="es-ES_tradnl"/>
              <a:t>" (1872, agosto, p. 21, 2ª, l. 42-43 y l. 57-58).</a:t>
            </a:r>
          </a:p>
          <a:p>
            <a:pPr>
              <a:buFont typeface="Wingdings 2" charset="2"/>
              <a:buNone/>
            </a:pPr>
            <a:r>
              <a:rPr lang="es-ES_tradnl"/>
              <a:t>  </a:t>
            </a:r>
          </a:p>
          <a:p>
            <a:pPr>
              <a:buFont typeface="Wingdings 2" charset="2"/>
              <a:buNone/>
            </a:pPr>
            <a:endParaRPr lang="es-ES_tradnl"/>
          </a:p>
          <a:p>
            <a:pPr>
              <a:buFont typeface="Wingdings 2" charset="2"/>
              <a:buNone/>
            </a:pPr>
            <a:endParaRPr lang="es-ES_tradnl"/>
          </a:p>
          <a:p>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DFFB5129-6A58-48F4-8CA3-38D06C2139BC}"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a:xfrm>
            <a:off x="603250" y="228600"/>
            <a:ext cx="8083550" cy="762000"/>
          </a:xfrm>
        </p:spPr>
        <p:txBody>
          <a:bodyPr/>
          <a:lstStyle/>
          <a:p>
            <a:br>
              <a:rPr lang="es-ES_tradnl"/>
            </a:br>
            <a:r>
              <a:rPr lang="es-ES_tradnl"/>
              <a:t>Voces adaptadas</a:t>
            </a:r>
          </a:p>
        </p:txBody>
      </p:sp>
      <p:sp>
        <p:nvSpPr>
          <p:cNvPr id="31747" name="Marcador de contenido 2"/>
          <p:cNvSpPr>
            <a:spLocks noGrp="1"/>
          </p:cNvSpPr>
          <p:nvPr>
            <p:ph sz="quarter" idx="1"/>
          </p:nvPr>
        </p:nvSpPr>
        <p:spPr>
          <a:xfrm>
            <a:off x="381000" y="1219200"/>
            <a:ext cx="8470900" cy="4800600"/>
          </a:xfrm>
        </p:spPr>
        <p:txBody>
          <a:bodyPr/>
          <a:lstStyle/>
          <a:p>
            <a:r>
              <a:rPr lang="es-ES_tradnl"/>
              <a:t>con </a:t>
            </a:r>
            <a:r>
              <a:rPr lang="es-ES_tradnl">
                <a:solidFill>
                  <a:srgbClr val="FF6600"/>
                </a:solidFill>
              </a:rPr>
              <a:t>trébol</a:t>
            </a:r>
            <a:r>
              <a:rPr lang="es-ES_tradnl">
                <a:solidFill>
                  <a:srgbClr val="0000FF"/>
                </a:solidFill>
              </a:rPr>
              <a:t> </a:t>
            </a:r>
            <a:r>
              <a:rPr lang="es-ES_tradnl"/>
              <a:t>(1883, 30 de septiembre, p. 551, 2ª, l. 37).</a:t>
            </a:r>
          </a:p>
          <a:p>
            <a:r>
              <a:rPr lang="es-ES_tradnl"/>
              <a:t>en </a:t>
            </a:r>
            <a:r>
              <a:rPr lang="es-ES_tradnl">
                <a:solidFill>
                  <a:srgbClr val="FF6600"/>
                </a:solidFill>
              </a:rPr>
              <a:t>vagones</a:t>
            </a:r>
            <a:r>
              <a:rPr lang="es-ES_tradnl"/>
              <a:t> (1883, 30 de noviembre, p. 694, 2ª, 1ª, l. 26).</a:t>
            </a:r>
          </a:p>
          <a:p>
            <a:r>
              <a:rPr lang="es-ES_tradnl"/>
              <a:t>el</a:t>
            </a:r>
            <a:r>
              <a:rPr lang="es-ES_tradnl">
                <a:solidFill>
                  <a:srgbClr val="FF6600"/>
                </a:solidFill>
              </a:rPr>
              <a:t> ron</a:t>
            </a:r>
            <a:r>
              <a:rPr lang="es-ES_tradnl"/>
              <a:t> (1883, 31 de diciembre, p. 767, 1ª, l. 11). </a:t>
            </a:r>
          </a:p>
          <a:p>
            <a:r>
              <a:rPr lang="es-ES">
                <a:solidFill>
                  <a:srgbClr val="FF6600"/>
                </a:solidFill>
              </a:rPr>
              <a:t>Implemento</a:t>
            </a:r>
            <a:r>
              <a:rPr lang="es-ES"/>
              <a:t> utilísimo (1872, marzo, p. 17, 2ª, l. 32).</a:t>
            </a:r>
          </a:p>
          <a:p>
            <a:r>
              <a:rPr lang="es-ES_tradnl"/>
              <a:t>esta </a:t>
            </a:r>
            <a:r>
              <a:rPr lang="es-ES_tradnl">
                <a:solidFill>
                  <a:srgbClr val="FF6600"/>
                </a:solidFill>
              </a:rPr>
              <a:t>Corporacion</a:t>
            </a:r>
            <a:r>
              <a:rPr lang="es-ES_tradnl"/>
              <a:t> (1883, 31 de agosto, p. 503, 1ª, l. 41).</a:t>
            </a:r>
          </a:p>
          <a:p>
            <a:r>
              <a:rPr lang="es-ES_tradnl"/>
              <a:t>el </a:t>
            </a:r>
            <a:r>
              <a:rPr lang="es-ES_tradnl" i="1">
                <a:solidFill>
                  <a:srgbClr val="FF6600"/>
                </a:solidFill>
              </a:rPr>
              <a:t>con</a:t>
            </a:r>
            <a:r>
              <a:rPr lang="es-ES_tradnl">
                <a:solidFill>
                  <a:srgbClr val="FF6600"/>
                </a:solidFill>
              </a:rPr>
              <a:t>- / </a:t>
            </a:r>
            <a:r>
              <a:rPr lang="es-ES_tradnl" i="1">
                <a:solidFill>
                  <a:srgbClr val="FF6600"/>
                </a:solidFill>
              </a:rPr>
              <a:t>fort </a:t>
            </a:r>
            <a:r>
              <a:rPr lang="es-ES_tradnl"/>
              <a:t>(1883, 30 de septiembre, p. 567, 1ª, l. 42-43). </a:t>
            </a:r>
          </a:p>
          <a:p>
            <a:endParaRPr lang="es-ES_tradnl"/>
          </a:p>
          <a:p>
            <a:pPr>
              <a:buFont typeface="Wingdings 2" charset="2"/>
              <a:buNone/>
            </a:pPr>
            <a:endParaRPr lang="es-ES_tradnl"/>
          </a:p>
          <a:p>
            <a:endParaRPr lang="es-ES_tradnl"/>
          </a:p>
          <a:p>
            <a:endParaRPr lang="es-ES_tradnl"/>
          </a:p>
          <a:p>
            <a:pPr>
              <a:buFont typeface="Wingdings 2" charset="2"/>
              <a:buNone/>
            </a:pPr>
            <a:endParaRPr lang="es-ES_tradnl"/>
          </a:p>
          <a:p>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77AEC4E-58A9-412B-A4FE-65D1836CFCB9}"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51</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a:xfrm>
            <a:off x="603250" y="228600"/>
            <a:ext cx="8083550" cy="762000"/>
          </a:xfrm>
        </p:spPr>
        <p:txBody>
          <a:bodyPr/>
          <a:lstStyle/>
          <a:p>
            <a:br>
              <a:rPr lang="es-ES_tradnl"/>
            </a:br>
            <a:r>
              <a:rPr lang="es-ES_tradnl"/>
              <a:t>Nombres propios adaptados</a:t>
            </a:r>
          </a:p>
        </p:txBody>
      </p:sp>
      <p:sp>
        <p:nvSpPr>
          <p:cNvPr id="32771" name="Marcador de contenido 2"/>
          <p:cNvSpPr>
            <a:spLocks noGrp="1"/>
          </p:cNvSpPr>
          <p:nvPr>
            <p:ph sz="quarter" idx="1"/>
          </p:nvPr>
        </p:nvSpPr>
        <p:spPr>
          <a:xfrm>
            <a:off x="381000" y="1143000"/>
            <a:ext cx="8534400" cy="4800600"/>
          </a:xfrm>
        </p:spPr>
        <p:txBody>
          <a:bodyPr/>
          <a:lstStyle/>
          <a:p>
            <a:r>
              <a:rPr lang="es-ES_tradnl"/>
              <a:t>3 </a:t>
            </a:r>
            <a:r>
              <a:rPr lang="es-ES_tradnl">
                <a:solidFill>
                  <a:srgbClr val="FF6600"/>
                </a:solidFill>
              </a:rPr>
              <a:t>breto- / nes </a:t>
            </a:r>
            <a:r>
              <a:rPr lang="es-ES_tradnl"/>
              <a:t>(1883, 15 de noviembre, p. 674, 2ª, l. 7-8).</a:t>
            </a:r>
          </a:p>
          <a:p>
            <a:r>
              <a:rPr lang="es-ES_tradnl"/>
              <a:t>la / </a:t>
            </a:r>
            <a:r>
              <a:rPr lang="es-ES_tradnl">
                <a:solidFill>
                  <a:srgbClr val="FF6600"/>
                </a:solidFill>
              </a:rPr>
              <a:t>Cámara de los Lores </a:t>
            </a:r>
            <a:r>
              <a:rPr lang="es-ES_tradnl"/>
              <a:t>(1882, 30 de noviembre, p. 699, 2ª, l. 20-21). 	</a:t>
            </a:r>
          </a:p>
          <a:p>
            <a:r>
              <a:rPr lang="es-ES_tradnl">
                <a:solidFill>
                  <a:srgbClr val="FF6600"/>
                </a:solidFill>
              </a:rPr>
              <a:t>Cabo de Buena Esperanza </a:t>
            </a:r>
            <a:r>
              <a:rPr lang="es-ES_tradnl"/>
              <a:t>(1882, 28 de febrero, p. 107, 1ª, l. 16, l. 21 y l. 30 —sin contar las líneas que ocupa la tabla—).</a:t>
            </a:r>
          </a:p>
          <a:p>
            <a:r>
              <a:rPr lang="es-ES_tradnl"/>
              <a:t>las </a:t>
            </a:r>
            <a:r>
              <a:rPr lang="es-ES_tradnl">
                <a:solidFill>
                  <a:srgbClr val="FF6600"/>
                </a:solidFill>
              </a:rPr>
              <a:t>montañas Ro- / quizas </a:t>
            </a:r>
            <a:r>
              <a:rPr lang="es-ES_tradnl"/>
              <a:t>(1883, 31 de agosto, p. 499, 1ª, l. 12-13). </a:t>
            </a:r>
          </a:p>
          <a:p>
            <a:endParaRPr lang="es-ES_tradnl"/>
          </a:p>
          <a:p>
            <a:pPr algn="ctr">
              <a:buFont typeface="Wingdings 2" charset="2"/>
              <a:buNone/>
            </a:pPr>
            <a:r>
              <a:rPr lang="es-ES_tradnl"/>
              <a:t>No registramos ninguna expresión pero sí un caso de </a:t>
            </a:r>
            <a:r>
              <a:rPr lang="es-ES_tradnl" b="1"/>
              <a:t>forma de tratamiento adaptada</a:t>
            </a:r>
            <a:r>
              <a:rPr lang="es-ES_tradnl"/>
              <a:t>: el </a:t>
            </a:r>
            <a:r>
              <a:rPr lang="es-ES_tradnl">
                <a:solidFill>
                  <a:srgbClr val="FF6600"/>
                </a:solidFill>
              </a:rPr>
              <a:t>Caballero / Henry Cole </a:t>
            </a:r>
            <a:r>
              <a:rPr lang="es-ES_tradnl"/>
              <a:t>(1882, 28 de febrero, p. 99, 2ª, l. 32-33). </a:t>
            </a:r>
          </a:p>
          <a:p>
            <a:pPr>
              <a:buFont typeface="Wingdings 2" charset="2"/>
              <a:buNone/>
            </a:pPr>
            <a:endParaRPr lang="es-ES_tradnl"/>
          </a:p>
          <a:p>
            <a:endParaRPr lang="es-ES_tradnl"/>
          </a:p>
          <a:p>
            <a:endParaRPr lang="es-ES_tradnl"/>
          </a:p>
          <a:p>
            <a:pPr>
              <a:buFont typeface="Wingdings 2" charset="2"/>
              <a:buNone/>
            </a:pPr>
            <a:endParaRPr lang="es-ES_tradnl"/>
          </a:p>
          <a:p>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91638710-01B4-4E62-8A87-BF6CC43E0554}"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52</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603250" y="228600"/>
            <a:ext cx="8083550" cy="762000"/>
          </a:xfrm>
        </p:spPr>
        <p:txBody>
          <a:bodyPr/>
          <a:lstStyle/>
          <a:p>
            <a:br>
              <a:rPr lang="es-ES_tradnl"/>
            </a:br>
            <a:r>
              <a:rPr lang="es-ES_tradnl"/>
              <a:t>Estrategias ortotipográficas </a:t>
            </a:r>
          </a:p>
        </p:txBody>
      </p:sp>
      <p:sp>
        <p:nvSpPr>
          <p:cNvPr id="32771" name="Marcador de contenido 2"/>
          <p:cNvSpPr>
            <a:spLocks noGrp="1"/>
          </p:cNvSpPr>
          <p:nvPr>
            <p:ph sz="quarter" idx="1"/>
          </p:nvPr>
        </p:nvSpPr>
        <p:spPr>
          <a:xfrm>
            <a:off x="381000" y="1219200"/>
            <a:ext cx="8394700" cy="4800600"/>
          </a:xfrm>
        </p:spPr>
        <p:txBody>
          <a:bodyPr/>
          <a:lstStyle/>
          <a:p>
            <a:pPr marL="514350" indent="-514350">
              <a:buFont typeface="Courier New" charset="0"/>
              <a:buChar char="o"/>
            </a:pPr>
            <a:r>
              <a:rPr lang="es-ES_tradnl"/>
              <a:t>Cursiva: </a:t>
            </a:r>
          </a:p>
          <a:p>
            <a:pPr marL="788988" lvl="1" indent="-514350">
              <a:buFont typeface="Courier New" charset="0"/>
              <a:buChar char="o"/>
            </a:pPr>
            <a:r>
              <a:rPr lang="es-ES_tradnl"/>
              <a:t>los ferro-carriles </a:t>
            </a:r>
            <a:r>
              <a:rPr lang="es-ES_tradnl" i="1">
                <a:solidFill>
                  <a:srgbClr val="FF6600"/>
                </a:solidFill>
              </a:rPr>
              <a:t>expres</a:t>
            </a:r>
            <a:r>
              <a:rPr lang="es-ES_tradnl"/>
              <a:t>.</a:t>
            </a:r>
            <a:endParaRPr lang="es-ES_tradnl" i="1"/>
          </a:p>
          <a:p>
            <a:pPr marL="788988" lvl="1" indent="-514350">
              <a:buFont typeface="Courier New" charset="0"/>
              <a:buChar char="o"/>
            </a:pPr>
            <a:r>
              <a:rPr lang="es-ES_tradnl"/>
              <a:t>la raza de </a:t>
            </a:r>
            <a:r>
              <a:rPr lang="es-ES_tradnl" i="1">
                <a:solidFill>
                  <a:srgbClr val="FF6600"/>
                </a:solidFill>
              </a:rPr>
              <a:t>Angus</a:t>
            </a:r>
            <a:r>
              <a:rPr lang="es-ES_tradnl" i="1"/>
              <a:t>.</a:t>
            </a:r>
            <a:r>
              <a:rPr lang="es-ES_tradnl"/>
              <a:t> </a:t>
            </a:r>
          </a:p>
          <a:p>
            <a:pPr marL="788988" lvl="1" indent="-514350">
              <a:buFont typeface="Courier New" charset="0"/>
              <a:buChar char="o"/>
            </a:pPr>
            <a:r>
              <a:rPr lang="es-ES_tradnl"/>
              <a:t>con el </a:t>
            </a:r>
            <a:r>
              <a:rPr lang="es-ES_tradnl" i="1">
                <a:solidFill>
                  <a:srgbClr val="FF6600"/>
                </a:solidFill>
              </a:rPr>
              <a:t>go ahead</a:t>
            </a:r>
            <a:r>
              <a:rPr lang="es-ES_tradnl">
                <a:solidFill>
                  <a:srgbClr val="FF6600"/>
                </a:solidFill>
              </a:rPr>
              <a:t> </a:t>
            </a:r>
            <a:r>
              <a:rPr lang="es-ES_tradnl"/>
              <a:t>que les imprime poderosa- / mente la Asociacion Rural.</a:t>
            </a:r>
          </a:p>
          <a:p>
            <a:pPr marL="514350" indent="-514350">
              <a:buFont typeface="Courier New" charset="0"/>
              <a:buChar char="o"/>
            </a:pPr>
            <a:r>
              <a:rPr lang="es-ES_tradnl"/>
              <a:t>Comillas: </a:t>
            </a:r>
          </a:p>
          <a:p>
            <a:pPr marL="788988" lvl="1" indent="-514350">
              <a:buFont typeface="Courier New" charset="0"/>
              <a:buChar char="o"/>
            </a:pPr>
            <a:r>
              <a:rPr lang="es-ES_tradnl"/>
              <a:t>lanas lavadas mecá- / nicamente con agua caliente, en cuyo / estado se designan por </a:t>
            </a:r>
            <a:r>
              <a:rPr lang="es-ES_tradnl">
                <a:solidFill>
                  <a:srgbClr val="FF6600"/>
                </a:solidFill>
              </a:rPr>
              <a:t>« Scoured» </a:t>
            </a:r>
            <a:r>
              <a:rPr lang="es-ES_tradnl"/>
              <a:t>ó / </a:t>
            </a:r>
            <a:r>
              <a:rPr lang="es-ES_tradnl">
                <a:solidFill>
                  <a:srgbClr val="FF6600"/>
                </a:solidFill>
              </a:rPr>
              <a:t>« Snow-white» </a:t>
            </a:r>
            <a:r>
              <a:rPr lang="es-ES_tradnl"/>
              <a:t>segun el mas ó menos / grado de perfeccion del lavado y de / blancura. </a:t>
            </a:r>
          </a:p>
          <a:p>
            <a:pPr marL="788988" lvl="1" indent="-514350">
              <a:buFont typeface="Courier New" charset="0"/>
              <a:buChar char="o"/>
            </a:pPr>
            <a:r>
              <a:rPr lang="es-ES_tradnl"/>
              <a:t>El </a:t>
            </a:r>
            <a:r>
              <a:rPr lang="es-ES_tradnl">
                <a:solidFill>
                  <a:srgbClr val="FF6600"/>
                </a:solidFill>
              </a:rPr>
              <a:t>“cow pea”</a:t>
            </a:r>
            <a:r>
              <a:rPr lang="es-ES_tradnl"/>
              <a:t>. </a:t>
            </a:r>
          </a:p>
          <a:p>
            <a:pPr marL="514350" indent="-514350">
              <a:buFont typeface="Franklin Gothic Book" charset="0"/>
              <a:buAutoNum type="arabicPeriod"/>
            </a:pPr>
            <a:endParaRPr lang="es-ES_tradnl"/>
          </a:p>
          <a:p>
            <a:pPr marL="514350" indent="-514350"/>
            <a:endParaRPr lang="es-ES_tradnl"/>
          </a:p>
          <a:p>
            <a:pPr marL="514350" indent="-514350">
              <a:buFont typeface="Wingdings 2" charset="2"/>
              <a:buNone/>
            </a:pPr>
            <a:r>
              <a:rPr lang="es-ES_tradnl"/>
              <a:t> </a:t>
            </a:r>
          </a:p>
          <a:p>
            <a:pPr marL="514350" indent="-514350">
              <a:buFont typeface="Wingdings 2" charset="2"/>
              <a:buNone/>
            </a:pPr>
            <a:endParaRPr lang="es-ES_tradnl"/>
          </a:p>
          <a:p>
            <a:pPr marL="514350" indent="-514350">
              <a:buFont typeface="Wingdings 2" charset="2"/>
              <a:buNone/>
            </a:pPr>
            <a:r>
              <a:rPr lang="es-ES_tradnl"/>
              <a:t> </a:t>
            </a:r>
          </a:p>
          <a:p>
            <a:pPr marL="514350" indent="-514350">
              <a:buFont typeface="Wingdings 2" charset="2"/>
              <a:buNone/>
            </a:pPr>
            <a:endParaRPr lang="es-ES_tradnl"/>
          </a:p>
          <a:p>
            <a:pPr marL="514350" indent="-514350">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4238A153-D6ED-4805-8622-9AAFB1D23F03}"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53</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a:xfrm>
            <a:off x="603250" y="228600"/>
            <a:ext cx="8083550" cy="762000"/>
          </a:xfrm>
        </p:spPr>
        <p:txBody>
          <a:bodyPr/>
          <a:lstStyle/>
          <a:p>
            <a:br>
              <a:rPr lang="es-ES_tradnl"/>
            </a:br>
            <a:r>
              <a:rPr lang="es-ES_tradnl"/>
              <a:t>Uso de equivalentes (1)</a:t>
            </a:r>
          </a:p>
        </p:txBody>
      </p:sp>
      <p:sp>
        <p:nvSpPr>
          <p:cNvPr id="34819" name="Marcador de contenido 2"/>
          <p:cNvSpPr>
            <a:spLocks noGrp="1"/>
          </p:cNvSpPr>
          <p:nvPr>
            <p:ph sz="quarter" idx="1"/>
          </p:nvPr>
        </p:nvSpPr>
        <p:spPr>
          <a:xfrm>
            <a:off x="381000" y="1219200"/>
            <a:ext cx="8769350" cy="4800600"/>
          </a:xfrm>
        </p:spPr>
        <p:txBody>
          <a:bodyPr/>
          <a:lstStyle/>
          <a:p>
            <a:pPr>
              <a:buFont typeface="Courier New" charset="0"/>
              <a:buChar char="o"/>
            </a:pPr>
            <a:r>
              <a:rPr lang="es-ES_tradnl"/>
              <a:t>Mediante la conjunción </a:t>
            </a:r>
            <a:r>
              <a:rPr lang="es-ES_tradnl" i="1"/>
              <a:t>o</a:t>
            </a:r>
            <a:r>
              <a:rPr lang="es-ES_tradnl"/>
              <a:t>: </a:t>
            </a:r>
          </a:p>
          <a:p>
            <a:pPr lvl="1">
              <a:buFont typeface="Courier New" charset="0"/>
              <a:buChar char="o"/>
            </a:pPr>
            <a:r>
              <a:rPr lang="es-ES_tradnl"/>
              <a:t>la sandia (</a:t>
            </a:r>
            <a:r>
              <a:rPr lang="es-ES_tradnl">
                <a:solidFill>
                  <a:srgbClr val="FF6600"/>
                </a:solidFill>
              </a:rPr>
              <a:t>ó </a:t>
            </a:r>
            <a:r>
              <a:rPr lang="es-ES_tradnl"/>
              <a:t>melon de agua). </a:t>
            </a:r>
          </a:p>
          <a:p>
            <a:pPr lvl="1">
              <a:buFont typeface="Courier New" charset="0"/>
              <a:buChar char="o"/>
            </a:pPr>
            <a:r>
              <a:rPr lang="es-ES_tradnl"/>
              <a:t>las mejores  </a:t>
            </a:r>
            <a:r>
              <a:rPr lang="es-ES_tradnl" i="1"/>
              <a:t>Farmer's Friend </a:t>
            </a:r>
            <a:r>
              <a:rPr lang="es-ES_tradnl"/>
              <a:t>/ </a:t>
            </a:r>
            <a:r>
              <a:rPr lang="es-ES_tradnl" i="1"/>
              <a:t>Grain Mill </a:t>
            </a:r>
            <a:r>
              <a:rPr lang="es-ES_tradnl">
                <a:solidFill>
                  <a:srgbClr val="FF6600"/>
                </a:solidFill>
              </a:rPr>
              <a:t>ó </a:t>
            </a:r>
            <a:r>
              <a:rPr lang="es-ES_tradnl"/>
              <a:t>molinillos de machacar grano. </a:t>
            </a:r>
          </a:p>
          <a:p>
            <a:pPr>
              <a:buFont typeface="Courier New" charset="0"/>
              <a:buChar char="o"/>
            </a:pPr>
            <a:r>
              <a:rPr lang="es-ES_tradnl"/>
              <a:t>Por medio de locuciones conjuntivas del tipo </a:t>
            </a:r>
            <a:r>
              <a:rPr lang="es-ES_tradnl" i="1"/>
              <a:t>o sea</a:t>
            </a:r>
            <a:r>
              <a:rPr lang="es-ES_tradnl"/>
              <a:t>, </a:t>
            </a:r>
            <a:r>
              <a:rPr lang="es-ES_tradnl" i="1"/>
              <a:t>es decir</a:t>
            </a:r>
            <a:r>
              <a:rPr lang="es-ES_tradnl"/>
              <a:t>, </a:t>
            </a:r>
            <a:r>
              <a:rPr lang="es-ES_tradnl" i="1"/>
              <a:t>esto es</a:t>
            </a:r>
            <a:r>
              <a:rPr lang="es-ES_tradnl"/>
              <a:t>, etc.: </a:t>
            </a:r>
          </a:p>
          <a:p>
            <a:pPr lvl="1">
              <a:buFont typeface="Courier New" charset="0"/>
              <a:buChar char="o"/>
            </a:pPr>
            <a:r>
              <a:rPr lang="es-ES_tradnl"/>
              <a:t>En Australia, muchos de los </a:t>
            </a:r>
            <a:r>
              <a:rPr lang="es-ES_tradnl" i="1"/>
              <a:t>Squatters</a:t>
            </a:r>
            <a:r>
              <a:rPr lang="es-ES_tradnl"/>
              <a:t>, </a:t>
            </a:r>
            <a:r>
              <a:rPr lang="es-ES_tradnl">
                <a:solidFill>
                  <a:srgbClr val="FF6600"/>
                </a:solidFill>
              </a:rPr>
              <a:t>es / decir</a:t>
            </a:r>
            <a:r>
              <a:rPr lang="es-ES_tradnl"/>
              <a:t>, hombres con pequeñas majadas de / ovejas</a:t>
            </a:r>
            <a:r>
              <a:rPr lang="es-ES"/>
              <a:t>.</a:t>
            </a:r>
          </a:p>
          <a:p>
            <a:pPr lvl="1">
              <a:buFont typeface="Courier New" charset="0"/>
              <a:buChar char="o"/>
            </a:pPr>
            <a:r>
              <a:rPr lang="es-ES"/>
              <a:t> </a:t>
            </a:r>
            <a:r>
              <a:rPr lang="es-ES_tradnl"/>
              <a:t>en el </a:t>
            </a:r>
            <a:r>
              <a:rPr lang="es-ES_tradnl" i="1"/>
              <a:t>Mansion House</a:t>
            </a:r>
            <a:r>
              <a:rPr lang="es-ES_tradnl"/>
              <a:t> (palacio de Lord Mayor) / </a:t>
            </a:r>
            <a:r>
              <a:rPr lang="es-ES_tradnl">
                <a:solidFill>
                  <a:srgbClr val="FF6600"/>
                </a:solidFill>
              </a:rPr>
              <a:t>ó sea </a:t>
            </a:r>
            <a:r>
              <a:rPr lang="es-ES_tradnl"/>
              <a:t>el Cabildo de la ciudad de Londres. </a:t>
            </a:r>
          </a:p>
          <a:p>
            <a:pPr>
              <a:buFont typeface="Wingdings 2" charset="2"/>
              <a:buNone/>
            </a:pPr>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7A3ED8E4-7674-4621-AA0C-B5BCE7D3938B}"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a:xfrm>
            <a:off x="603250" y="228600"/>
            <a:ext cx="8083550" cy="762000"/>
          </a:xfrm>
        </p:spPr>
        <p:txBody>
          <a:bodyPr/>
          <a:lstStyle/>
          <a:p>
            <a:br>
              <a:rPr lang="es-ES_tradnl"/>
            </a:br>
            <a:r>
              <a:rPr lang="es-ES_tradnl"/>
              <a:t>Uso de equivalentes (2)</a:t>
            </a:r>
          </a:p>
        </p:txBody>
      </p:sp>
      <p:sp>
        <p:nvSpPr>
          <p:cNvPr id="35843" name="Marcador de contenido 2"/>
          <p:cNvSpPr>
            <a:spLocks noGrp="1"/>
          </p:cNvSpPr>
          <p:nvPr>
            <p:ph sz="quarter" idx="1"/>
          </p:nvPr>
        </p:nvSpPr>
        <p:spPr>
          <a:xfrm>
            <a:off x="374650" y="1219200"/>
            <a:ext cx="8769350" cy="4800600"/>
          </a:xfrm>
        </p:spPr>
        <p:txBody>
          <a:bodyPr/>
          <a:lstStyle/>
          <a:p>
            <a:pPr>
              <a:buFont typeface="Courier New" charset="0"/>
              <a:buChar char="o"/>
            </a:pPr>
            <a:r>
              <a:rPr lang="es-ES_tradnl"/>
              <a:t>Con equivalente inglés entre paréntesis: </a:t>
            </a:r>
          </a:p>
          <a:p>
            <a:pPr lvl="1">
              <a:buFont typeface="Courier New" charset="0"/>
              <a:buChar char="o"/>
            </a:pPr>
            <a:r>
              <a:rPr lang="es-ES_tradnl"/>
              <a:t>las hojas de los árboles de bosque / </a:t>
            </a:r>
            <a:r>
              <a:rPr lang="es-ES_tradnl">
                <a:solidFill>
                  <a:srgbClr val="FF6600"/>
                </a:solidFill>
              </a:rPr>
              <a:t>(forest leaves)</a:t>
            </a:r>
            <a:r>
              <a:rPr lang="es-ES_tradnl"/>
              <a:t>.</a:t>
            </a:r>
          </a:p>
          <a:p>
            <a:pPr lvl="1">
              <a:buFont typeface="Courier New" charset="0"/>
              <a:buChar char="o"/>
            </a:pPr>
            <a:r>
              <a:rPr lang="es-ES_tradnl"/>
              <a:t>en las inme- / diaciones del arroyo del oso </a:t>
            </a:r>
            <a:r>
              <a:rPr lang="es-ES_tradnl">
                <a:solidFill>
                  <a:srgbClr val="FF6600"/>
                </a:solidFill>
              </a:rPr>
              <a:t>(</a:t>
            </a:r>
            <a:r>
              <a:rPr lang="es-ES_tradnl" i="1">
                <a:solidFill>
                  <a:srgbClr val="FF6600"/>
                </a:solidFill>
              </a:rPr>
              <a:t>Bear Creek</a:t>
            </a:r>
            <a:r>
              <a:rPr lang="es-ES_tradnl">
                <a:solidFill>
                  <a:srgbClr val="FF6600"/>
                </a:solidFill>
              </a:rPr>
              <a:t>)</a:t>
            </a:r>
            <a:r>
              <a:rPr lang="es-ES_tradnl"/>
              <a:t>.  </a:t>
            </a:r>
          </a:p>
          <a:p>
            <a:pPr>
              <a:buFont typeface="Courier New" charset="0"/>
              <a:buChar char="o"/>
            </a:pPr>
            <a:r>
              <a:rPr lang="es-ES_tradnl"/>
              <a:t>Con equivalente español entre paréntesis:</a:t>
            </a:r>
            <a:r>
              <a:rPr lang="es-ES_tradnl" b="1"/>
              <a:t> </a:t>
            </a:r>
          </a:p>
          <a:p>
            <a:pPr lvl="1">
              <a:buFont typeface="Courier New" charset="0"/>
              <a:buChar char="o"/>
            </a:pPr>
            <a:r>
              <a:rPr lang="es-ES_tradnl"/>
              <a:t>la gran division / de las lanas en </a:t>
            </a:r>
            <a:r>
              <a:rPr lang="es-ES_tradnl" i="1"/>
              <a:t>Clothing wools </a:t>
            </a:r>
            <a:r>
              <a:rPr lang="es-ES_tradnl">
                <a:solidFill>
                  <a:srgbClr val="FF6600"/>
                </a:solidFill>
              </a:rPr>
              <a:t>(lanas de tejer) </a:t>
            </a:r>
            <a:r>
              <a:rPr lang="es-ES_tradnl"/>
              <a:t>y / </a:t>
            </a:r>
            <a:r>
              <a:rPr lang="es-ES_tradnl" i="1"/>
              <a:t>Combing wools </a:t>
            </a:r>
            <a:r>
              <a:rPr lang="es-ES_tradnl">
                <a:solidFill>
                  <a:srgbClr val="FF6600"/>
                </a:solidFill>
              </a:rPr>
              <a:t>(lana de peinar)</a:t>
            </a:r>
            <a:r>
              <a:rPr lang="es-ES_tradnl"/>
              <a:t>. </a:t>
            </a:r>
          </a:p>
          <a:p>
            <a:pPr lvl="1">
              <a:buFont typeface="Courier New" charset="0"/>
              <a:buChar char="o"/>
            </a:pPr>
            <a:r>
              <a:rPr lang="es-ES_tradnl"/>
              <a:t>el apoyo recibi- / do del Board of Trade </a:t>
            </a:r>
            <a:r>
              <a:rPr lang="es-ES_tradnl">
                <a:solidFill>
                  <a:srgbClr val="FF6600"/>
                </a:solidFill>
              </a:rPr>
              <a:t>(Ministerio de Comercio)</a:t>
            </a:r>
            <a:r>
              <a:rPr lang="es-ES_tradnl"/>
              <a:t>.  </a:t>
            </a:r>
          </a:p>
          <a:p>
            <a:pPr>
              <a:buFont typeface="Courier New" charset="0"/>
              <a:buChar char="o"/>
            </a:pPr>
            <a:r>
              <a:rPr lang="es-ES_tradnl"/>
              <a:t>Con equivalente mencionado directamente: </a:t>
            </a:r>
          </a:p>
          <a:p>
            <a:pPr lvl="1">
              <a:buFont typeface="Courier New" charset="0"/>
              <a:buChar char="o"/>
            </a:pPr>
            <a:r>
              <a:rPr lang="es-ES_tradnl"/>
              <a:t>sucio ó « fleccewhashed» </a:t>
            </a:r>
            <a:r>
              <a:rPr lang="es-ES_tradnl">
                <a:solidFill>
                  <a:srgbClr val="FF6600"/>
                </a:solidFill>
              </a:rPr>
              <a:t>equivalente á </a:t>
            </a:r>
            <a:r>
              <a:rPr lang="es-ES_tradnl"/>
              <a:t>/ semi-lavado.</a:t>
            </a:r>
          </a:p>
          <a:p>
            <a:pPr lvl="1">
              <a:buFont typeface="Courier New" charset="0"/>
              <a:buChar char="o"/>
            </a:pPr>
            <a:r>
              <a:rPr lang="es-ES_tradnl"/>
              <a:t>la </a:t>
            </a:r>
            <a:r>
              <a:rPr lang="es-ES_tradnl" i="1"/>
              <a:t>Orange Slaugtering Compagny</a:t>
            </a:r>
            <a:r>
              <a:rPr lang="es-ES_tradnl">
                <a:solidFill>
                  <a:srgbClr val="FF6600"/>
                </a:solidFill>
              </a:rPr>
              <a:t>,</a:t>
            </a:r>
            <a:r>
              <a:rPr lang="es-ES_tradnl">
                <a:solidFill>
                  <a:srgbClr val="0000FF"/>
                </a:solidFill>
              </a:rPr>
              <a:t> </a:t>
            </a:r>
            <a:r>
              <a:rPr lang="es-ES_tradnl"/>
              <a:t>la / Compañía de Matanza de Orange.  </a:t>
            </a:r>
          </a:p>
          <a:p>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45A9A71A-A948-41CD-AC6E-2E99AB232B28}"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a:xfrm>
            <a:off x="603250" y="228600"/>
            <a:ext cx="8083550" cy="762000"/>
          </a:xfrm>
        </p:spPr>
        <p:txBody>
          <a:bodyPr/>
          <a:lstStyle/>
          <a:p>
            <a:br>
              <a:rPr lang="es-ES_tradnl"/>
            </a:br>
            <a:r>
              <a:rPr lang="es-ES_tradnl"/>
              <a:t>Estrategias explicativas</a:t>
            </a:r>
          </a:p>
        </p:txBody>
      </p:sp>
      <p:sp>
        <p:nvSpPr>
          <p:cNvPr id="32771" name="Marcador de contenido 2"/>
          <p:cNvSpPr>
            <a:spLocks noGrp="1"/>
          </p:cNvSpPr>
          <p:nvPr>
            <p:ph sz="quarter" idx="1"/>
          </p:nvPr>
        </p:nvSpPr>
        <p:spPr>
          <a:xfrm>
            <a:off x="374650" y="1219200"/>
            <a:ext cx="8769350" cy="4800600"/>
          </a:xfrm>
        </p:spPr>
        <p:txBody>
          <a:bodyPr/>
          <a:lstStyle/>
          <a:p>
            <a:pPr>
              <a:buFont typeface="Courier New" charset="0"/>
              <a:buChar char="o"/>
            </a:pPr>
            <a:r>
              <a:rPr lang="es-ES_tradnl"/>
              <a:t>Notas a pie de página: </a:t>
            </a:r>
          </a:p>
          <a:p>
            <a:pPr lvl="1">
              <a:buFont typeface="Courier New" charset="0"/>
              <a:buChar char="o"/>
            </a:pPr>
            <a:r>
              <a:rPr lang="es-ES_tradnl"/>
              <a:t>tanto éxito para los trabajos y los / </a:t>
            </a:r>
            <a:r>
              <a:rPr lang="es-ES_tradnl">
                <a:solidFill>
                  <a:srgbClr val="FF6600"/>
                </a:solidFill>
              </a:rPr>
              <a:t>TURNEPS (1) </a:t>
            </a:r>
            <a:r>
              <a:rPr lang="es-ES_tradnl"/>
              <a:t>Especie de navo que se cultiva en Inglaterra, para / el alimento de los animales. </a:t>
            </a:r>
          </a:p>
          <a:p>
            <a:pPr lvl="1">
              <a:buFont typeface="Courier New" charset="0"/>
              <a:buChar char="o"/>
            </a:pPr>
            <a:r>
              <a:rPr lang="es-ES_tradnl" i="1"/>
              <a:t>por la </a:t>
            </a:r>
            <a:r>
              <a:rPr lang="es-ES_tradnl" i="1">
                <a:solidFill>
                  <a:srgbClr val="FF6600"/>
                </a:solidFill>
              </a:rPr>
              <a:t>reproduc-/ ción in and in (1) </a:t>
            </a:r>
            <a:r>
              <a:rPr lang="es-ES_tradnl" i="1"/>
              <a:t>fué el principio de la / otra raza célebre </a:t>
            </a:r>
            <a:r>
              <a:rPr lang="es-ES_tradnl">
                <a:solidFill>
                  <a:srgbClr val="FF6600"/>
                </a:solidFill>
              </a:rPr>
              <a:t>(1) </a:t>
            </a:r>
            <a:r>
              <a:rPr lang="es-ES_tradnl"/>
              <a:t>Consiste en la reproduccion entre parientes, es de-/ cir, la mejora de los animales por consanguinidad </a:t>
            </a:r>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a:p>
            <a:pPr>
              <a:buFont typeface="Wingdings 2" charset="2"/>
              <a:buNone/>
            </a:pPr>
            <a:endParaRPr lang="es-ES_tradnl"/>
          </a:p>
          <a:p>
            <a:pPr>
              <a:buFont typeface="Wingdings 2" charset="2"/>
              <a:buNone/>
            </a:pPr>
            <a:r>
              <a:rPr lang="es-ES_tradnl"/>
              <a:t> </a:t>
            </a:r>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C67D6E2D-4004-4D5D-941E-44AC2A2EE148}"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56</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603250" y="274638"/>
            <a:ext cx="8083550" cy="868362"/>
          </a:xfrm>
        </p:spPr>
        <p:txBody>
          <a:bodyPr/>
          <a:lstStyle/>
          <a:p>
            <a:r>
              <a:rPr lang="es-ES_tradnl"/>
              <a:t>Algunas conclusiones </a:t>
            </a:r>
          </a:p>
        </p:txBody>
      </p:sp>
      <p:sp>
        <p:nvSpPr>
          <p:cNvPr id="37891" name="Marcador de contenido 2"/>
          <p:cNvSpPr>
            <a:spLocks noGrp="1"/>
          </p:cNvSpPr>
          <p:nvPr>
            <p:ph sz="quarter" idx="1"/>
          </p:nvPr>
        </p:nvSpPr>
        <p:spPr>
          <a:xfrm>
            <a:off x="381000" y="1447800"/>
            <a:ext cx="8229600" cy="4572000"/>
          </a:xfrm>
        </p:spPr>
        <p:txBody>
          <a:bodyPr/>
          <a:lstStyle/>
          <a:p>
            <a:r>
              <a:rPr lang="es-ES_tradnl"/>
              <a:t>La hipótesis de trabajo se cumple: </a:t>
            </a:r>
            <a:r>
              <a:rPr lang="es-ES_tradnl" b="1"/>
              <a:t>los préstamos del inglés son abundantes</a:t>
            </a:r>
            <a:r>
              <a:rPr lang="es-ES_tradnl"/>
              <a:t>.</a:t>
            </a:r>
          </a:p>
          <a:p>
            <a:r>
              <a:rPr lang="es-ES_tradnl"/>
              <a:t>Sobresalen los </a:t>
            </a:r>
            <a:r>
              <a:rPr lang="es-ES_tradnl" b="1"/>
              <a:t>anglicismos crudos: voces y</a:t>
            </a:r>
            <a:r>
              <a:rPr lang="es-ES_tradnl"/>
              <a:t>, particularmente, </a:t>
            </a:r>
            <a:r>
              <a:rPr lang="es-ES_tradnl" b="1"/>
              <a:t>nombres propios </a:t>
            </a:r>
            <a:r>
              <a:rPr lang="es-ES_tradnl"/>
              <a:t>de razas, así como de marcas de máquinas e instrumentos.</a:t>
            </a:r>
          </a:p>
          <a:p>
            <a:r>
              <a:rPr lang="es-ES_tradnl" b="1"/>
              <a:t>Mayor presencia a medida que avanza el siglo</a:t>
            </a:r>
            <a:r>
              <a:rPr lang="es-ES_tradnl"/>
              <a:t>.</a:t>
            </a:r>
          </a:p>
          <a:p>
            <a:pPr>
              <a:buFont typeface="Wingdings 2" charset="2"/>
              <a:buNone/>
            </a:pPr>
            <a:endParaRPr lang="es-ES_tradnl"/>
          </a:p>
        </p:txBody>
      </p:sp>
      <p:sp>
        <p:nvSpPr>
          <p:cNvPr id="4" name="Marcador de número de diapositiva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0A667C69-E872-420E-A0B2-3EB5EE0C5E21}" type="slidenum">
              <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rPr>
              <a:pPr marL="0" marR="0" lvl="0" indent="0" algn="ctr" defTabSz="4572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a:ln>
                <a:noFill/>
              </a:ln>
              <a:solidFill>
                <a:srgbClr val="FFFFFF"/>
              </a:solidFill>
              <a:effectLst/>
              <a:uLnTx/>
              <a:uFillTx/>
              <a:latin typeface="Franklin Gothic Book" charset="0"/>
              <a:ea typeface="ＭＳ Ｐゴシック" charset="-128"/>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7135B-5A4B-458B-B021-3AA1EC3FCE32}"/>
              </a:ext>
            </a:extLst>
          </p:cNvPr>
          <p:cNvSpPr>
            <a:spLocks noGrp="1"/>
          </p:cNvSpPr>
          <p:nvPr>
            <p:ph type="title"/>
          </p:nvPr>
        </p:nvSpPr>
        <p:spPr/>
        <p:txBody>
          <a:bodyPr/>
          <a:lstStyle/>
          <a:p>
            <a:r>
              <a:rPr lang="es-ES" sz="2000" dirty="0"/>
              <a:t>Monografía de pasaje de curso del seminario</a:t>
            </a:r>
            <a:br>
              <a:rPr lang="es-ES" sz="2000" dirty="0"/>
            </a:br>
            <a:r>
              <a:rPr lang="es-ES" sz="2000" dirty="0"/>
              <a:t> “Lenguas en contexto: géneros públicos y privados en el siglo XIX”</a:t>
            </a:r>
            <a:endParaRPr lang="es-EC" sz="2000" dirty="0"/>
          </a:p>
        </p:txBody>
      </p:sp>
      <p:sp>
        <p:nvSpPr>
          <p:cNvPr id="3" name="Marcador de contenido 2">
            <a:extLst>
              <a:ext uri="{FF2B5EF4-FFF2-40B4-BE49-F238E27FC236}">
                <a16:creationId xmlns:a16="http://schemas.microsoft.com/office/drawing/2014/main" id="{D28704E5-44E2-4509-B0E2-37BB55EB803B}"/>
              </a:ext>
            </a:extLst>
          </p:cNvPr>
          <p:cNvSpPr>
            <a:spLocks noGrp="1"/>
          </p:cNvSpPr>
          <p:nvPr>
            <p:ph idx="1"/>
          </p:nvPr>
        </p:nvSpPr>
        <p:spPr>
          <a:solidFill>
            <a:schemeClr val="accent2"/>
          </a:solidFill>
        </p:spPr>
        <p:txBody>
          <a:bodyPr/>
          <a:lstStyle/>
          <a:p>
            <a:pPr indent="0" algn="ctr">
              <a:spcBef>
                <a:spcPts val="0"/>
              </a:spcBef>
              <a:spcAft>
                <a:spcPts val="0"/>
              </a:spcAft>
              <a:buNone/>
            </a:pPr>
            <a:endParaRPr lang="es-E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ctr">
              <a:spcBef>
                <a:spcPts val="0"/>
              </a:spcBef>
              <a:spcAft>
                <a:spcPts val="0"/>
              </a:spcAft>
              <a:buNone/>
            </a:pPr>
            <a:endParaRPr lang="es-ES" sz="1800" b="1" dirty="0">
              <a:latin typeface="Times New Roman" panose="02020603050405020304" pitchFamily="18" charset="0"/>
              <a:ea typeface="Calibri" panose="020F0502020204030204" pitchFamily="34" charset="0"/>
              <a:cs typeface="Times New Roman" panose="02020603050405020304" pitchFamily="18" charset="0"/>
            </a:endParaRPr>
          </a:p>
          <a:p>
            <a:pPr indent="0">
              <a:spcBef>
                <a:spcPts val="0"/>
              </a:spcBef>
              <a:spcAft>
                <a:spcPts val="0"/>
              </a:spcAft>
              <a:buNone/>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Título: </a:t>
            </a:r>
          </a:p>
          <a:p>
            <a:pPr indent="0">
              <a:spcBef>
                <a:spcPts val="0"/>
              </a:spcBef>
              <a:spcAft>
                <a:spcPts val="0"/>
              </a:spcAft>
              <a:buNone/>
            </a:pPr>
            <a:endParaRPr lang="es-E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spcBef>
                <a:spcPts val="0"/>
              </a:spcBef>
              <a:spcAft>
                <a:spcPts val="0"/>
              </a:spcAft>
              <a:buNone/>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PRENSA EXTRANJERA EN EL URUGUAY EN EL SIGLO XIX: </a:t>
            </a:r>
          </a:p>
          <a:p>
            <a:pPr indent="0">
              <a:spcBef>
                <a:spcPts val="0"/>
              </a:spcBef>
              <a:spcAft>
                <a:spcPts val="0"/>
              </a:spcAft>
              <a:buNone/>
            </a:pPr>
            <a:r>
              <a:rPr lang="es-ES" sz="1800" b="1" dirty="0">
                <a:effectLst/>
                <a:latin typeface="Times New Roman" panose="02020603050405020304" pitchFamily="18" charset="0"/>
                <a:ea typeface="Calibri" panose="020F0502020204030204" pitchFamily="34" charset="0"/>
                <a:cs typeface="Times New Roman" panose="02020603050405020304" pitchFamily="18" charset="0"/>
              </a:rPr>
              <a:t>EL CASO DEL PERIÓDICO ALEMÁN DEUTSCHES WOCHENBLATT, AM RIO DE LA PLATA (1883-1884)</a:t>
            </a:r>
            <a:endParaRPr lang="es-EC" sz="1800" b="1" dirty="0">
              <a:latin typeface="Calibri" panose="020F0502020204030204" pitchFamily="34" charset="0"/>
              <a:ea typeface="Calibri" panose="020F0502020204030204" pitchFamily="34" charset="0"/>
              <a:cs typeface="Times New Roman" panose="02020603050405020304" pitchFamily="18" charset="0"/>
            </a:endParaRPr>
          </a:p>
          <a:p>
            <a:pPr indent="0">
              <a:spcBef>
                <a:spcPts val="0"/>
              </a:spcBef>
              <a:spcAft>
                <a:spcPts val="0"/>
              </a:spcAft>
              <a:buNone/>
            </a:pP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indent="0">
              <a:spcBef>
                <a:spcPts val="0"/>
              </a:spcBef>
              <a:spcAft>
                <a:spcPts val="0"/>
              </a:spcAft>
              <a:buNone/>
            </a:pPr>
            <a:r>
              <a:rPr lang="es-EC" sz="1800" b="1" dirty="0">
                <a:latin typeface="Calibri" panose="020F0502020204030204" pitchFamily="34" charset="0"/>
                <a:ea typeface="Calibri" panose="020F0502020204030204" pitchFamily="34" charset="0"/>
                <a:cs typeface="Times New Roman" panose="02020603050405020304" pitchFamily="18" charset="0"/>
              </a:rPr>
              <a:t>Autora: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Gabriela Peralta</a:t>
            </a:r>
          </a:p>
          <a:p>
            <a:pPr indent="0">
              <a:spcBef>
                <a:spcPts val="0"/>
              </a:spcBef>
              <a:spcAft>
                <a:spcPts val="0"/>
              </a:spcAft>
              <a:buNone/>
            </a:pPr>
            <a:r>
              <a:rPr lang="es-ES" sz="1800" dirty="0">
                <a:latin typeface="Times New Roman" panose="02020603050405020304" pitchFamily="18" charset="0"/>
                <a:ea typeface="Calibri" panose="020F0502020204030204" pitchFamily="34" charset="0"/>
                <a:cs typeface="Times New Roman" panose="02020603050405020304" pitchFamily="18" charset="0"/>
              </a:rPr>
              <a:t>Año: 2019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747036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0CABA7-A9FB-8D0E-617A-B4CAA6204939}"/>
              </a:ext>
            </a:extLst>
          </p:cNvPr>
          <p:cNvSpPr>
            <a:spLocks noGrp="1"/>
          </p:cNvSpPr>
          <p:nvPr>
            <p:ph type="title"/>
          </p:nvPr>
        </p:nvSpPr>
        <p:spPr/>
        <p:txBody>
          <a:bodyPr/>
          <a:lstStyle/>
          <a:p>
            <a:pPr algn="r"/>
            <a:r>
              <a:rPr lang="es-ES" sz="2800" dirty="0"/>
              <a:t>Peralta (2019)</a:t>
            </a:r>
            <a:endParaRPr lang="es-EC" sz="2800" dirty="0"/>
          </a:p>
        </p:txBody>
      </p:sp>
      <p:sp>
        <p:nvSpPr>
          <p:cNvPr id="3" name="Marcador de contenido 2">
            <a:extLst>
              <a:ext uri="{FF2B5EF4-FFF2-40B4-BE49-F238E27FC236}">
                <a16:creationId xmlns:a16="http://schemas.microsoft.com/office/drawing/2014/main" id="{CB9F4AD3-2CF2-DEE7-737B-D54A97B4EBE3}"/>
              </a:ext>
            </a:extLst>
          </p:cNvPr>
          <p:cNvSpPr>
            <a:spLocks noGrp="1"/>
          </p:cNvSpPr>
          <p:nvPr>
            <p:ph idx="1"/>
          </p:nvPr>
        </p:nvSpPr>
        <p:spPr/>
        <p:txBody>
          <a:bodyPr/>
          <a:lstStyle/>
          <a:p>
            <a:r>
              <a:rPr lang="es-EC" sz="1800" b="1" i="0" u="none" strike="noStrike" baseline="0" dirty="0">
                <a:solidFill>
                  <a:srgbClr val="365F91"/>
                </a:solidFill>
                <a:latin typeface="Times New Roman" panose="02020603050405020304" pitchFamily="18" charset="0"/>
              </a:rPr>
              <a:t>4. Objetivos y metodología </a:t>
            </a:r>
            <a:endParaRPr lang="es-EC" sz="1800" b="0" i="0" u="none" strike="noStrike" baseline="0" dirty="0">
              <a:solidFill>
                <a:srgbClr val="365F91"/>
              </a:solidFill>
              <a:latin typeface="Times New Roman" panose="02020603050405020304" pitchFamily="18" charset="0"/>
            </a:endParaRPr>
          </a:p>
          <a:p>
            <a:r>
              <a:rPr lang="es-ES" sz="1800" b="1" i="0" u="none" strike="noStrike" baseline="0" dirty="0">
                <a:solidFill>
                  <a:srgbClr val="365F91"/>
                </a:solidFill>
                <a:latin typeface="Times New Roman" panose="02020603050405020304" pitchFamily="18" charset="0"/>
              </a:rPr>
              <a:t>4.1. Objetivos de la investigación </a:t>
            </a:r>
            <a:endParaRPr lang="es-ES" sz="1800" b="0" i="0" u="none" strike="noStrike" baseline="0" dirty="0">
              <a:solidFill>
                <a:srgbClr val="365F91"/>
              </a:solidFill>
              <a:latin typeface="Times New Roman" panose="02020603050405020304" pitchFamily="18" charset="0"/>
            </a:endParaRPr>
          </a:p>
          <a:p>
            <a:r>
              <a:rPr lang="es-EC" sz="1800" b="0" i="0" u="none" strike="noStrike" baseline="0" dirty="0">
                <a:solidFill>
                  <a:srgbClr val="000000"/>
                </a:solidFill>
                <a:latin typeface="Times New Roman" panose="02020603050405020304" pitchFamily="18" charset="0"/>
              </a:rPr>
              <a:t>Objetivo general </a:t>
            </a:r>
          </a:p>
          <a:p>
            <a:r>
              <a:rPr lang="es-ES" sz="1800" b="0" i="0" u="none" strike="noStrike" baseline="0" dirty="0">
                <a:solidFill>
                  <a:srgbClr val="000000"/>
                </a:solidFill>
                <a:latin typeface="Times New Roman" panose="02020603050405020304" pitchFamily="18" charset="0"/>
              </a:rPr>
              <a:t> Estudiar la presencia de la lengua alemana en publicaciones de prensa en el Uruguay de fines del siglo XIX a partir del periódico alemán </a:t>
            </a:r>
            <a:r>
              <a:rPr lang="es-ES" sz="1800" b="0" i="1" u="none" strike="noStrike" baseline="0" dirty="0">
                <a:solidFill>
                  <a:srgbClr val="000000"/>
                </a:solidFill>
                <a:latin typeface="Times New Roman" panose="02020603050405020304" pitchFamily="18" charset="0"/>
              </a:rPr>
              <a:t>DEUTSCHES WOCHENBLATT, AM RIO DE LA PLATA</a:t>
            </a:r>
            <a:r>
              <a:rPr lang="es-ES" sz="1800" b="0" i="0" u="none" strike="noStrike" baseline="0" dirty="0">
                <a:solidFill>
                  <a:srgbClr val="000000"/>
                </a:solidFill>
                <a:latin typeface="Times New Roman" panose="02020603050405020304" pitchFamily="18" charset="0"/>
              </a:rPr>
              <a:t>. </a:t>
            </a:r>
          </a:p>
          <a:p>
            <a:endParaRPr lang="es-EC" sz="1800" b="0" i="0" u="none" strike="noStrike" baseline="0" dirty="0">
              <a:solidFill>
                <a:srgbClr val="000000"/>
              </a:solidFill>
              <a:latin typeface="Times New Roman" panose="02020603050405020304" pitchFamily="18" charset="0"/>
            </a:endParaRPr>
          </a:p>
          <a:p>
            <a:r>
              <a:rPr lang="es-EC" sz="1800" b="0" i="0" u="none" strike="noStrike" baseline="0" dirty="0">
                <a:solidFill>
                  <a:srgbClr val="000000"/>
                </a:solidFill>
                <a:latin typeface="Times New Roman" panose="02020603050405020304" pitchFamily="18" charset="0"/>
              </a:rPr>
              <a:t>Objetivos específicos </a:t>
            </a:r>
          </a:p>
          <a:p>
            <a:r>
              <a:rPr lang="es-ES" sz="1800" b="0" i="0" u="none" strike="noStrike" baseline="0" dirty="0">
                <a:solidFill>
                  <a:srgbClr val="000000"/>
                </a:solidFill>
                <a:latin typeface="Times New Roman" panose="02020603050405020304" pitchFamily="18" charset="0"/>
              </a:rPr>
              <a:t> Describir el contenido informativo del periódico. </a:t>
            </a:r>
          </a:p>
          <a:p>
            <a:r>
              <a:rPr lang="es-ES" sz="1800" b="0" i="0" u="none" strike="noStrike" baseline="0" dirty="0">
                <a:solidFill>
                  <a:srgbClr val="000000"/>
                </a:solidFill>
                <a:latin typeface="Times New Roman" panose="02020603050405020304" pitchFamily="18" charset="0"/>
              </a:rPr>
              <a:t> Describir el contexto del contenido informativo en el periódico. </a:t>
            </a:r>
          </a:p>
          <a:p>
            <a:r>
              <a:rPr lang="es-ES" sz="1800" b="0" i="0" u="none" strike="noStrike" baseline="0" dirty="0">
                <a:solidFill>
                  <a:srgbClr val="000000"/>
                </a:solidFill>
                <a:latin typeface="Times New Roman" panose="02020603050405020304" pitchFamily="18" charset="0"/>
              </a:rPr>
              <a:t> Explicar las características del contacto entre la lengua alemana y el español a partir de las descripciones anteriores. </a:t>
            </a:r>
          </a:p>
          <a:p>
            <a:endParaRPr lang="es-EC" dirty="0"/>
          </a:p>
        </p:txBody>
      </p:sp>
    </p:spTree>
    <p:extLst>
      <p:ext uri="{BB962C8B-B14F-4D97-AF65-F5344CB8AC3E}">
        <p14:creationId xmlns:p14="http://schemas.microsoft.com/office/powerpoint/2010/main" val="78065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4 Título"/>
          <p:cNvSpPr>
            <a:spLocks noGrp="1"/>
          </p:cNvSpPr>
          <p:nvPr>
            <p:ph type="title"/>
          </p:nvPr>
        </p:nvSpPr>
        <p:spPr/>
        <p:txBody>
          <a:bodyPr/>
          <a:lstStyle/>
          <a:p>
            <a:endParaRPr lang="es-ES"/>
          </a:p>
        </p:txBody>
      </p:sp>
      <p:sp>
        <p:nvSpPr>
          <p:cNvPr id="6" name="5 Marcador de contenido"/>
          <p:cNvSpPr>
            <a:spLocks noGrp="1"/>
          </p:cNvSpPr>
          <p:nvPr>
            <p:ph idx="1"/>
          </p:nvPr>
        </p:nvSpPr>
        <p:spPr/>
        <p:txBody>
          <a:bodyPr rtlCol="0">
            <a:normAutofit fontScale="92500"/>
          </a:bodyPr>
          <a:lstStyle/>
          <a:p>
            <a:pPr fontAlgn="auto">
              <a:spcAft>
                <a:spcPts val="0"/>
              </a:spcAft>
              <a:buFont typeface="Arial" pitchFamily="34" charset="0"/>
              <a:buNone/>
              <a:defRPr/>
            </a:pPr>
            <a:r>
              <a:rPr lang="es-ES" dirty="0"/>
              <a:t> </a:t>
            </a:r>
          </a:p>
          <a:p>
            <a:pPr fontAlgn="auto">
              <a:spcAft>
                <a:spcPts val="0"/>
              </a:spcAft>
              <a:buFont typeface="Arial" pitchFamily="34" charset="0"/>
              <a:buNone/>
              <a:defRPr/>
            </a:pPr>
            <a:r>
              <a:rPr lang="es-ES_tradnl" dirty="0"/>
              <a:t>	Carta de Rivera a Ramona Fernández, en 1851, con quien tenía una hija, Ramonita: “Muchos besos a Ramonita, de la que recibí su plana, y que la puede traducir sin ningún trabajo; que en esta virtud me escriba en francés, que yo le contestaré en un mal portugués, porque ya sé escribir </a:t>
            </a:r>
            <a:r>
              <a:rPr lang="es-ES_tradnl" dirty="0" err="1"/>
              <a:t>muito</a:t>
            </a:r>
            <a:r>
              <a:rPr lang="es-ES_tradnl" dirty="0"/>
              <a:t> </a:t>
            </a:r>
            <a:r>
              <a:rPr lang="es-ES_tradnl" dirty="0" err="1"/>
              <a:t>obrigado</a:t>
            </a:r>
            <a:r>
              <a:rPr lang="es-ES_tradnl" dirty="0"/>
              <a:t>” (Barrios Pintos 2001: 111).</a:t>
            </a:r>
            <a:endParaRPr lang="es-ES" dirty="0"/>
          </a:p>
          <a:p>
            <a:pPr fontAlgn="auto">
              <a:spcAft>
                <a:spcPts val="0"/>
              </a:spcAft>
              <a:buFont typeface="Arial" pitchFamily="34" charset="0"/>
              <a:buNone/>
              <a:defRPr/>
            </a:pPr>
            <a:r>
              <a:rPr lang="es-ES_tradnl" dirty="0"/>
              <a:t> </a:t>
            </a:r>
            <a:endParaRPr lang="es-ES" dirty="0"/>
          </a:p>
          <a:p>
            <a:pPr fontAlgn="auto">
              <a:spcAft>
                <a:spcPts val="0"/>
              </a:spcAft>
              <a:buFont typeface="Arial" pitchFamily="34" charset="0"/>
              <a:buChar char="•"/>
              <a:defRPr/>
            </a:pPr>
            <a:endParaRPr lang="es-E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940BAA0-1048-0C5B-7042-64B1C3E2FFAB}"/>
              </a:ext>
            </a:extLst>
          </p:cNvPr>
          <p:cNvSpPr>
            <a:spLocks noGrp="1"/>
          </p:cNvSpPr>
          <p:nvPr>
            <p:ph type="title"/>
          </p:nvPr>
        </p:nvSpPr>
        <p:spPr/>
        <p:txBody>
          <a:bodyPr/>
          <a:lstStyle/>
          <a:p>
            <a:r>
              <a:rPr lang="es-ES" sz="4000" b="0" i="1" u="none" strike="noStrike" baseline="0" dirty="0">
                <a:solidFill>
                  <a:srgbClr val="000000"/>
                </a:solidFill>
                <a:latin typeface="Times New Roman" panose="02020603050405020304" pitchFamily="18" charset="0"/>
              </a:rPr>
              <a:t>DEUTSCHES WOCHENBLATT, AM RIO DE LA PLATA </a:t>
            </a:r>
            <a:endParaRPr lang="es-EC" sz="4000" dirty="0"/>
          </a:p>
        </p:txBody>
      </p:sp>
      <p:pic>
        <p:nvPicPr>
          <p:cNvPr id="8" name="Marcador de contenido 7">
            <a:extLst>
              <a:ext uri="{FF2B5EF4-FFF2-40B4-BE49-F238E27FC236}">
                <a16:creationId xmlns:a16="http://schemas.microsoft.com/office/drawing/2014/main" id="{7E27D16F-71E1-A669-9D7F-D7726EEEC41F}"/>
              </a:ext>
            </a:extLst>
          </p:cNvPr>
          <p:cNvPicPr>
            <a:picLocks noGrp="1" noChangeAspect="1"/>
          </p:cNvPicPr>
          <p:nvPr>
            <p:ph sz="half" idx="1"/>
          </p:nvPr>
        </p:nvPicPr>
        <p:blipFill>
          <a:blip r:embed="rId2"/>
          <a:stretch>
            <a:fillRect/>
          </a:stretch>
        </p:blipFill>
        <p:spPr>
          <a:xfrm>
            <a:off x="457200" y="2200046"/>
            <a:ext cx="4038600" cy="3326270"/>
          </a:xfrm>
        </p:spPr>
      </p:pic>
      <p:sp>
        <p:nvSpPr>
          <p:cNvPr id="6" name="Marcador de contenido 5">
            <a:extLst>
              <a:ext uri="{FF2B5EF4-FFF2-40B4-BE49-F238E27FC236}">
                <a16:creationId xmlns:a16="http://schemas.microsoft.com/office/drawing/2014/main" id="{A7A64208-E89E-CB44-2F19-F86144418EAC}"/>
              </a:ext>
            </a:extLst>
          </p:cNvPr>
          <p:cNvSpPr>
            <a:spLocks noGrp="1"/>
          </p:cNvSpPr>
          <p:nvPr>
            <p:ph sz="half" idx="2"/>
          </p:nvPr>
        </p:nvSpPr>
        <p:spPr/>
        <p:txBody>
          <a:bodyPr/>
          <a:lstStyle/>
          <a:p>
            <a:endParaRPr lang="es-ES" dirty="0"/>
          </a:p>
          <a:p>
            <a:endParaRPr lang="es-EC" dirty="0"/>
          </a:p>
          <a:p>
            <a:r>
              <a:rPr lang="es-EC" dirty="0"/>
              <a:t>Textos informativos</a:t>
            </a:r>
          </a:p>
          <a:p>
            <a:r>
              <a:rPr lang="es-EC" dirty="0"/>
              <a:t>Textos </a:t>
            </a:r>
            <a:r>
              <a:rPr lang="es-EC" dirty="0" err="1"/>
              <a:t>comentativos</a:t>
            </a:r>
            <a:endParaRPr lang="es-EC" dirty="0"/>
          </a:p>
          <a:p>
            <a:r>
              <a:rPr lang="es-EC" dirty="0"/>
              <a:t>Textos publicitarios</a:t>
            </a:r>
          </a:p>
        </p:txBody>
      </p:sp>
    </p:spTree>
    <p:extLst>
      <p:ext uri="{BB962C8B-B14F-4D97-AF65-F5344CB8AC3E}">
        <p14:creationId xmlns:p14="http://schemas.microsoft.com/office/powerpoint/2010/main" val="467051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050BEC2-F608-CDAB-7805-A012E79C1409}"/>
              </a:ext>
            </a:extLst>
          </p:cNvPr>
          <p:cNvSpPr>
            <a:spLocks noGrp="1"/>
          </p:cNvSpPr>
          <p:nvPr>
            <p:ph type="title"/>
          </p:nvPr>
        </p:nvSpPr>
        <p:spPr/>
        <p:txBody>
          <a:bodyPr/>
          <a:lstStyle/>
          <a:p>
            <a:r>
              <a:rPr lang="es-ES" dirty="0"/>
              <a:t>Contacto entre lenguas</a:t>
            </a:r>
            <a:endParaRPr lang="es-EC" dirty="0"/>
          </a:p>
        </p:txBody>
      </p:sp>
      <p:sp>
        <p:nvSpPr>
          <p:cNvPr id="6" name="Marcador de contenido 5">
            <a:extLst>
              <a:ext uri="{FF2B5EF4-FFF2-40B4-BE49-F238E27FC236}">
                <a16:creationId xmlns:a16="http://schemas.microsoft.com/office/drawing/2014/main" id="{E3192294-C03B-6499-EFEB-D137D15424CA}"/>
              </a:ext>
            </a:extLst>
          </p:cNvPr>
          <p:cNvSpPr>
            <a:spLocks noGrp="1"/>
          </p:cNvSpPr>
          <p:nvPr>
            <p:ph idx="1"/>
          </p:nvPr>
        </p:nvSpPr>
        <p:spPr/>
        <p:txBody>
          <a:bodyPr/>
          <a:lstStyle/>
          <a:p>
            <a:pPr marL="0" indent="0">
              <a:buNone/>
            </a:pPr>
            <a:r>
              <a:rPr lang="es-EC" sz="1800" b="0" i="0" u="none" strike="noStrike" baseline="0" dirty="0">
                <a:solidFill>
                  <a:srgbClr val="000000"/>
                </a:solidFill>
                <a:latin typeface="Times New Roman" panose="02020603050405020304" pitchFamily="18" charset="0"/>
              </a:rPr>
              <a:t>Particularidades ortográficas </a:t>
            </a:r>
          </a:p>
          <a:p>
            <a:pPr marL="0" indent="0">
              <a:buNone/>
            </a:pPr>
            <a:endParaRPr lang="es-EC" sz="1800" b="0" i="0" u="none" strike="noStrike" baseline="0" dirty="0">
              <a:solidFill>
                <a:srgbClr val="000000"/>
              </a:solidFill>
              <a:latin typeface="Times New Roman" panose="02020603050405020304" pitchFamily="18" charset="0"/>
            </a:endParaRPr>
          </a:p>
          <a:p>
            <a:pPr marL="0" indent="0">
              <a:buNone/>
            </a:pPr>
            <a:r>
              <a:rPr lang="es-ES" sz="1800" b="0" i="0" u="none" strike="noStrike" baseline="0" dirty="0">
                <a:solidFill>
                  <a:srgbClr val="000000"/>
                </a:solidFill>
                <a:latin typeface="Times New Roman" panose="02020603050405020304" pitchFamily="18" charset="0"/>
              </a:rPr>
              <a:t>Para las particularidades ortográficas se encontraron las siguientes alternancias: </a:t>
            </a:r>
          </a:p>
          <a:p>
            <a:pPr marL="0" indent="0">
              <a:buNone/>
            </a:pPr>
            <a:endParaRPr lang="es-ES" sz="1800" b="0" i="0" u="none" strike="noStrike" baseline="0" dirty="0">
              <a:solidFill>
                <a:srgbClr val="000000"/>
              </a:solidFill>
              <a:latin typeface="Times New Roman" panose="02020603050405020304" pitchFamily="18" charset="0"/>
            </a:endParaRPr>
          </a:p>
          <a:p>
            <a:pPr marL="0" indent="0">
              <a:buNone/>
            </a:pPr>
            <a:r>
              <a:rPr lang="es-ES" sz="1800" b="0" i="0" u="none" strike="noStrike" baseline="0" dirty="0">
                <a:solidFill>
                  <a:srgbClr val="000000"/>
                </a:solidFill>
                <a:latin typeface="Times New Roman" panose="02020603050405020304" pitchFamily="18" charset="0"/>
              </a:rPr>
              <a:t>1. alternancia del grafema &lt;k&gt; por el grafema &lt;c&gt; (“</a:t>
            </a:r>
            <a:r>
              <a:rPr lang="es-ES" sz="1800" b="0" i="0" u="none" strike="noStrike" baseline="0" dirty="0" err="1">
                <a:solidFill>
                  <a:srgbClr val="000000"/>
                </a:solidFill>
                <a:latin typeface="Times New Roman" panose="02020603050405020304" pitchFamily="18" charset="0"/>
              </a:rPr>
              <a:t>Klima</a:t>
            </a:r>
            <a:r>
              <a:rPr lang="es-ES" sz="1800" b="0" i="0" u="none" strike="noStrike" baseline="0" dirty="0">
                <a:solidFill>
                  <a:srgbClr val="000000"/>
                </a:solidFill>
                <a:latin typeface="Times New Roman" panose="02020603050405020304" pitchFamily="18" charset="0"/>
              </a:rPr>
              <a:t>”/“Clima”). </a:t>
            </a:r>
          </a:p>
          <a:p>
            <a:pPr marL="0" indent="0">
              <a:buNone/>
            </a:pPr>
            <a:r>
              <a:rPr lang="es-ES" sz="1800" b="0" i="0" u="none" strike="noStrike" baseline="0" dirty="0">
                <a:solidFill>
                  <a:srgbClr val="000000"/>
                </a:solidFill>
                <a:latin typeface="Times New Roman" panose="02020603050405020304" pitchFamily="18" charset="0"/>
              </a:rPr>
              <a:t>2. alternancia del grafema &lt;z&gt; por el grafema &lt;c&gt; (“</a:t>
            </a:r>
            <a:r>
              <a:rPr lang="es-ES" sz="1800" b="0" i="0" u="none" strike="noStrike" baseline="0" dirty="0" err="1">
                <a:solidFill>
                  <a:srgbClr val="000000"/>
                </a:solidFill>
                <a:latin typeface="Times New Roman" panose="02020603050405020304" pitchFamily="18" charset="0"/>
              </a:rPr>
              <a:t>Defizit</a:t>
            </a:r>
            <a:r>
              <a:rPr lang="es-ES" sz="1800" b="0" i="0" u="none" strike="noStrike" baseline="0" dirty="0">
                <a:solidFill>
                  <a:srgbClr val="000000"/>
                </a:solidFill>
                <a:latin typeface="Times New Roman" panose="02020603050405020304" pitchFamily="18" charset="0"/>
              </a:rPr>
              <a:t>”/“</a:t>
            </a:r>
            <a:r>
              <a:rPr lang="es-ES" sz="1800" b="0" i="0" u="none" strike="noStrike" baseline="0" dirty="0" err="1">
                <a:solidFill>
                  <a:srgbClr val="000000"/>
                </a:solidFill>
                <a:latin typeface="Times New Roman" panose="02020603050405020304" pitchFamily="18" charset="0"/>
              </a:rPr>
              <a:t>Deficit</a:t>
            </a:r>
            <a:r>
              <a:rPr lang="es-ES" sz="1800" b="0" i="0" u="none" strike="noStrike" baseline="0" dirty="0">
                <a:solidFill>
                  <a:srgbClr val="000000"/>
                </a:solidFill>
                <a:latin typeface="Times New Roman" panose="02020603050405020304" pitchFamily="18" charset="0"/>
              </a:rPr>
              <a:t>”). </a:t>
            </a:r>
          </a:p>
          <a:p>
            <a:endParaRPr lang="es-EC" dirty="0"/>
          </a:p>
          <a:p>
            <a:endParaRPr lang="es-EC" dirty="0"/>
          </a:p>
        </p:txBody>
      </p:sp>
    </p:spTree>
    <p:extLst>
      <p:ext uri="{BB962C8B-B14F-4D97-AF65-F5344CB8AC3E}">
        <p14:creationId xmlns:p14="http://schemas.microsoft.com/office/powerpoint/2010/main" val="2696446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F9055-4B57-2473-B529-4DFD46A59247}"/>
              </a:ext>
            </a:extLst>
          </p:cNvPr>
          <p:cNvSpPr>
            <a:spLocks noGrp="1"/>
          </p:cNvSpPr>
          <p:nvPr>
            <p:ph type="title"/>
          </p:nvPr>
        </p:nvSpPr>
        <p:spPr/>
        <p:txBody>
          <a:bodyPr/>
          <a:lstStyle/>
          <a:p>
            <a:r>
              <a:rPr lang="es-ES" dirty="0"/>
              <a:t>Contacto entre lenguas</a:t>
            </a:r>
            <a:endParaRPr lang="es-EC" dirty="0"/>
          </a:p>
        </p:txBody>
      </p:sp>
      <p:sp>
        <p:nvSpPr>
          <p:cNvPr id="3" name="Marcador de contenido 2">
            <a:extLst>
              <a:ext uri="{FF2B5EF4-FFF2-40B4-BE49-F238E27FC236}">
                <a16:creationId xmlns:a16="http://schemas.microsoft.com/office/drawing/2014/main" id="{F9CDBB94-5A5D-5EFC-6887-F385EF8DAEF0}"/>
              </a:ext>
            </a:extLst>
          </p:cNvPr>
          <p:cNvSpPr>
            <a:spLocks noGrp="1"/>
          </p:cNvSpPr>
          <p:nvPr>
            <p:ph idx="1"/>
          </p:nvPr>
        </p:nvSpPr>
        <p:spPr/>
        <p:txBody>
          <a:bodyPr/>
          <a:lstStyle/>
          <a:p>
            <a:r>
              <a:rPr lang="es-EC" sz="3200" b="0" i="0" u="none" strike="noStrike" baseline="0" dirty="0">
                <a:solidFill>
                  <a:srgbClr val="000000"/>
                </a:solidFill>
                <a:latin typeface="Times New Roman" panose="02020603050405020304" pitchFamily="18" charset="0"/>
              </a:rPr>
              <a:t>Particularidades morfológicas </a:t>
            </a:r>
          </a:p>
          <a:p>
            <a:endParaRPr lang="es-EC" dirty="0">
              <a:solidFill>
                <a:srgbClr val="000000"/>
              </a:solidFill>
              <a:latin typeface="Times New Roman" panose="02020603050405020304" pitchFamily="18" charset="0"/>
            </a:endParaRPr>
          </a:p>
          <a:p>
            <a:r>
              <a:rPr lang="es-ES" sz="3200" b="0" i="0" u="none" strike="noStrike" baseline="0" dirty="0">
                <a:solidFill>
                  <a:srgbClr val="000000"/>
                </a:solidFill>
                <a:latin typeface="Times New Roman" panose="02020603050405020304" pitchFamily="18" charset="0"/>
              </a:rPr>
              <a:t>Se trata de sustantivos simples y/o compuestos que tienen en su composición algunos de sus elementos en español y/o alemán. </a:t>
            </a:r>
            <a:endParaRPr lang="es-EC" dirty="0"/>
          </a:p>
        </p:txBody>
      </p:sp>
    </p:spTree>
    <p:extLst>
      <p:ext uri="{BB962C8B-B14F-4D97-AF65-F5344CB8AC3E}">
        <p14:creationId xmlns:p14="http://schemas.microsoft.com/office/powerpoint/2010/main" val="2723376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86A2A-DDEF-346B-6D46-86CBE0E60935}"/>
              </a:ext>
            </a:extLst>
          </p:cNvPr>
          <p:cNvSpPr>
            <a:spLocks noGrp="1"/>
          </p:cNvSpPr>
          <p:nvPr>
            <p:ph type="title"/>
          </p:nvPr>
        </p:nvSpPr>
        <p:spPr>
          <a:xfrm>
            <a:off x="457200" y="116632"/>
            <a:ext cx="8229600" cy="1143000"/>
          </a:xfrm>
        </p:spPr>
        <p:txBody>
          <a:bodyPr/>
          <a:lstStyle/>
          <a:p>
            <a:r>
              <a:rPr lang="es-ES" sz="3200" b="0" i="0" u="none" strike="noStrike" baseline="0" dirty="0">
                <a:solidFill>
                  <a:srgbClr val="000000"/>
                </a:solidFill>
                <a:latin typeface="Times New Roman" panose="02020603050405020304" pitchFamily="18" charset="0"/>
              </a:rPr>
              <a:t>Ejemplos de ocurrencias de sustantivos simples con flexión en alemán y adaptados. </a:t>
            </a:r>
            <a:endParaRPr lang="es-EC" sz="3200" dirty="0"/>
          </a:p>
        </p:txBody>
      </p:sp>
      <p:graphicFrame>
        <p:nvGraphicFramePr>
          <p:cNvPr id="4" name="Marcador de contenido 3">
            <a:extLst>
              <a:ext uri="{FF2B5EF4-FFF2-40B4-BE49-F238E27FC236}">
                <a16:creationId xmlns:a16="http://schemas.microsoft.com/office/drawing/2014/main" id="{DE12D4CD-4E8E-1729-C72B-0E6B76AEC0F9}"/>
              </a:ext>
            </a:extLst>
          </p:cNvPr>
          <p:cNvGraphicFramePr>
            <a:graphicFrameLocks noGrp="1"/>
          </p:cNvGraphicFramePr>
          <p:nvPr>
            <p:ph idx="1"/>
            <p:extLst>
              <p:ext uri="{D42A27DB-BD31-4B8C-83A1-F6EECF244321}">
                <p14:modId xmlns:p14="http://schemas.microsoft.com/office/powerpoint/2010/main" val="2565567673"/>
              </p:ext>
            </p:extLst>
          </p:nvPr>
        </p:nvGraphicFramePr>
        <p:xfrm>
          <a:off x="1475656" y="1605280"/>
          <a:ext cx="6480720" cy="3931920"/>
        </p:xfrm>
        <a:graphic>
          <a:graphicData uri="http://schemas.openxmlformats.org/drawingml/2006/table">
            <a:tbl>
              <a:tblPr firstRow="1" bandRow="1">
                <a:tableStyleId>{5C22544A-7EE6-4342-B048-85BDC9FD1C3A}</a:tableStyleId>
              </a:tblPr>
              <a:tblGrid>
                <a:gridCol w="1620180">
                  <a:extLst>
                    <a:ext uri="{9D8B030D-6E8A-4147-A177-3AD203B41FA5}">
                      <a16:colId xmlns:a16="http://schemas.microsoft.com/office/drawing/2014/main" val="994272962"/>
                    </a:ext>
                  </a:extLst>
                </a:gridCol>
                <a:gridCol w="1620180">
                  <a:extLst>
                    <a:ext uri="{9D8B030D-6E8A-4147-A177-3AD203B41FA5}">
                      <a16:colId xmlns:a16="http://schemas.microsoft.com/office/drawing/2014/main" val="149143824"/>
                    </a:ext>
                  </a:extLst>
                </a:gridCol>
                <a:gridCol w="1620180">
                  <a:extLst>
                    <a:ext uri="{9D8B030D-6E8A-4147-A177-3AD203B41FA5}">
                      <a16:colId xmlns:a16="http://schemas.microsoft.com/office/drawing/2014/main" val="1685593618"/>
                    </a:ext>
                  </a:extLst>
                </a:gridCol>
                <a:gridCol w="1620180">
                  <a:extLst>
                    <a:ext uri="{9D8B030D-6E8A-4147-A177-3AD203B41FA5}">
                      <a16:colId xmlns:a16="http://schemas.microsoft.com/office/drawing/2014/main" val="3921611320"/>
                    </a:ext>
                  </a:extLst>
                </a:gridCol>
              </a:tblGrid>
              <a:tr h="552480">
                <a:tc>
                  <a:txBody>
                    <a:bodyPr/>
                    <a:lstStyle/>
                    <a:p>
                      <a:r>
                        <a:rPr lang="es-ES" dirty="0"/>
                        <a:t>En el periódico</a:t>
                      </a:r>
                      <a:endParaRPr lang="es-EC" dirty="0"/>
                    </a:p>
                  </a:txBody>
                  <a:tcPr/>
                </a:tc>
                <a:tc>
                  <a:txBody>
                    <a:bodyPr/>
                    <a:lstStyle/>
                    <a:p>
                      <a:r>
                        <a:rPr lang="es-ES" dirty="0"/>
                        <a:t>Forma del español</a:t>
                      </a:r>
                      <a:endParaRPr lang="es-EC" dirty="0"/>
                    </a:p>
                  </a:txBody>
                  <a:tcPr/>
                </a:tc>
                <a:tc>
                  <a:txBody>
                    <a:bodyPr/>
                    <a:lstStyle/>
                    <a:p>
                      <a:r>
                        <a:rPr lang="es-ES" dirty="0"/>
                        <a:t>Forma alemana</a:t>
                      </a:r>
                      <a:endParaRPr lang="es-EC" dirty="0"/>
                    </a:p>
                  </a:txBody>
                  <a:tcPr/>
                </a:tc>
                <a:tc>
                  <a:txBody>
                    <a:bodyPr/>
                    <a:lstStyle/>
                    <a:p>
                      <a:endParaRPr lang="es-EC" dirty="0"/>
                    </a:p>
                  </a:txBody>
                  <a:tcPr/>
                </a:tc>
                <a:extLst>
                  <a:ext uri="{0D108BD9-81ED-4DB2-BD59-A6C34878D82A}">
                    <a16:rowId xmlns:a16="http://schemas.microsoft.com/office/drawing/2014/main" val="1075017110"/>
                  </a:ext>
                </a:extLst>
              </a:tr>
              <a:tr h="789257">
                <a:tc>
                  <a:txBody>
                    <a:bodyPr/>
                    <a:lstStyle/>
                    <a:p>
                      <a:r>
                        <a:rPr lang="es-ES" dirty="0" err="1"/>
                        <a:t>administradors</a:t>
                      </a:r>
                      <a:endParaRPr lang="es-EC" dirty="0"/>
                    </a:p>
                  </a:txBody>
                  <a:tcPr/>
                </a:tc>
                <a:tc>
                  <a:txBody>
                    <a:bodyPr/>
                    <a:lstStyle/>
                    <a:p>
                      <a:r>
                        <a:rPr lang="es-ES" dirty="0"/>
                        <a:t>administrador</a:t>
                      </a:r>
                      <a:endParaRPr lang="es-EC" dirty="0"/>
                    </a:p>
                  </a:txBody>
                  <a:tcPr/>
                </a:tc>
                <a:tc>
                  <a:txBody>
                    <a:bodyPr/>
                    <a:lstStyle/>
                    <a:p>
                      <a:r>
                        <a:rPr lang="es-EC" sz="1800" b="0" i="0" u="none" strike="noStrike" baseline="0" dirty="0" err="1">
                          <a:solidFill>
                            <a:srgbClr val="000000"/>
                          </a:solidFill>
                          <a:latin typeface="Times New Roman" panose="02020603050405020304" pitchFamily="18" charset="0"/>
                        </a:rPr>
                        <a:t>Administrators</a:t>
                      </a:r>
                      <a:r>
                        <a:rPr lang="es-EC" sz="1800" b="0" i="0" u="none" strike="noStrike" baseline="0" dirty="0">
                          <a:solidFill>
                            <a:srgbClr val="000000"/>
                          </a:solidFill>
                          <a:latin typeface="Times New Roman" panose="02020603050405020304" pitchFamily="18" charset="0"/>
                        </a:rPr>
                        <a:t> 	</a:t>
                      </a:r>
                    </a:p>
                    <a:p>
                      <a:endParaRPr lang="es-EC" dirty="0"/>
                    </a:p>
                  </a:txBody>
                  <a:tcPr/>
                </a:tc>
                <a:tc>
                  <a:txBody>
                    <a:bodyPr/>
                    <a:lstStyle/>
                    <a:p>
                      <a:endParaRPr lang="es-EC" dirty="0"/>
                    </a:p>
                  </a:txBody>
                  <a:tcPr/>
                </a:tc>
                <a:extLst>
                  <a:ext uri="{0D108BD9-81ED-4DB2-BD59-A6C34878D82A}">
                    <a16:rowId xmlns:a16="http://schemas.microsoft.com/office/drawing/2014/main" val="1513430921"/>
                  </a:ext>
                </a:extLst>
              </a:tr>
              <a:tr h="320087">
                <a:tc>
                  <a:txBody>
                    <a:bodyPr/>
                    <a:lstStyle/>
                    <a:p>
                      <a:r>
                        <a:rPr lang="es-ES" dirty="0"/>
                        <a:t>aduane</a:t>
                      </a:r>
                    </a:p>
                    <a:p>
                      <a:endParaRPr lang="es-EC" dirty="0"/>
                    </a:p>
                  </a:txBody>
                  <a:tcPr/>
                </a:tc>
                <a:tc>
                  <a:txBody>
                    <a:bodyPr/>
                    <a:lstStyle/>
                    <a:p>
                      <a:r>
                        <a:rPr lang="es-ES" dirty="0"/>
                        <a:t>aduana</a:t>
                      </a:r>
                      <a:endParaRPr lang="es-EC" dirty="0"/>
                    </a:p>
                  </a:txBody>
                  <a:tcPr/>
                </a:tc>
                <a:tc>
                  <a:txBody>
                    <a:bodyPr/>
                    <a:lstStyle/>
                    <a:p>
                      <a:r>
                        <a:rPr lang="es-ES" dirty="0" err="1"/>
                        <a:t>Zoll</a:t>
                      </a:r>
                      <a:endParaRPr lang="es-EC" dirty="0"/>
                    </a:p>
                  </a:txBody>
                  <a:tcPr/>
                </a:tc>
                <a:tc>
                  <a:txBody>
                    <a:bodyPr/>
                    <a:lstStyle/>
                    <a:p>
                      <a:endParaRPr lang="es-EC" dirty="0"/>
                    </a:p>
                  </a:txBody>
                  <a:tcPr/>
                </a:tc>
                <a:extLst>
                  <a:ext uri="{0D108BD9-81ED-4DB2-BD59-A6C34878D82A}">
                    <a16:rowId xmlns:a16="http://schemas.microsoft.com/office/drawing/2014/main" val="4109332578"/>
                  </a:ext>
                </a:extLst>
              </a:tr>
              <a:tr h="789257">
                <a:tc>
                  <a:txBody>
                    <a:bodyPr/>
                    <a:lstStyle/>
                    <a:p>
                      <a:r>
                        <a:rPr lang="es-ES" dirty="0"/>
                        <a:t>consulten</a:t>
                      </a:r>
                    </a:p>
                    <a:p>
                      <a:endParaRPr lang="es-ES" dirty="0"/>
                    </a:p>
                    <a:p>
                      <a:endParaRPr lang="es-ES" dirty="0"/>
                    </a:p>
                    <a:p>
                      <a:r>
                        <a:rPr lang="es-EC" dirty="0" err="1"/>
                        <a:t>cordilleren</a:t>
                      </a:r>
                      <a:endParaRPr lang="es-EC" dirty="0"/>
                    </a:p>
                  </a:txBody>
                  <a:tcPr/>
                </a:tc>
                <a:tc>
                  <a:txBody>
                    <a:bodyPr/>
                    <a:lstStyle/>
                    <a:p>
                      <a:r>
                        <a:rPr lang="es-ES" dirty="0"/>
                        <a:t>consultas</a:t>
                      </a:r>
                    </a:p>
                    <a:p>
                      <a:endParaRPr lang="es-ES" dirty="0"/>
                    </a:p>
                    <a:p>
                      <a:endParaRPr lang="es-ES" dirty="0"/>
                    </a:p>
                    <a:p>
                      <a:r>
                        <a:rPr lang="es-ES" dirty="0"/>
                        <a:t>cordilleras</a:t>
                      </a:r>
                      <a:endParaRPr lang="es-EC" dirty="0"/>
                    </a:p>
                  </a:txBody>
                  <a:tcPr/>
                </a:tc>
                <a:tc>
                  <a:txBody>
                    <a:bodyPr/>
                    <a:lstStyle/>
                    <a:p>
                      <a:r>
                        <a:rPr lang="es-EC" sz="1800" b="0" i="0" u="none" strike="noStrike" baseline="0" dirty="0" err="1">
                          <a:solidFill>
                            <a:srgbClr val="000000"/>
                          </a:solidFill>
                          <a:latin typeface="Times New Roman" panose="02020603050405020304" pitchFamily="18" charset="0"/>
                        </a:rPr>
                        <a:t>Konsultationen</a:t>
                      </a:r>
                      <a:endParaRPr lang="es-EC" sz="1800" b="0" i="0" u="none" strike="noStrike" baseline="0" dirty="0">
                        <a:solidFill>
                          <a:srgbClr val="000000"/>
                        </a:solidFill>
                        <a:latin typeface="Times New Roman" panose="02020603050405020304" pitchFamily="18" charset="0"/>
                      </a:endParaRPr>
                    </a:p>
                    <a:p>
                      <a:endParaRPr lang="es-EC" sz="1800" b="0" i="0" u="none" strike="noStrike" baseline="0" dirty="0">
                        <a:solidFill>
                          <a:srgbClr val="000000"/>
                        </a:solidFill>
                        <a:latin typeface="Times New Roman" panose="02020603050405020304" pitchFamily="18" charset="0"/>
                      </a:endParaRPr>
                    </a:p>
                    <a:p>
                      <a:r>
                        <a:rPr lang="es-EC" sz="1800" b="0" i="0" u="none" strike="noStrike" baseline="0" dirty="0">
                          <a:solidFill>
                            <a:srgbClr val="000000"/>
                          </a:solidFill>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kern="1200" baseline="0" dirty="0" err="1">
                          <a:solidFill>
                            <a:schemeClr val="dk1"/>
                          </a:solidFill>
                          <a:latin typeface="+mn-lt"/>
                          <a:ea typeface="+mn-ea"/>
                          <a:cs typeface="+mn-cs"/>
                        </a:rPr>
                        <a:t>Gebirgszüge</a:t>
                      </a:r>
                      <a:r>
                        <a:rPr lang="es-EC" sz="1800" b="0" i="0" u="none" strike="noStrike" kern="1200" baseline="0" dirty="0">
                          <a:solidFill>
                            <a:schemeClr val="dk1"/>
                          </a:solidFill>
                          <a:latin typeface="+mn-lt"/>
                          <a:ea typeface="+mn-ea"/>
                          <a:cs typeface="+mn-cs"/>
                        </a:rPr>
                        <a:t> 	</a:t>
                      </a:r>
                    </a:p>
                    <a:p>
                      <a:endParaRPr lang="es-EC" dirty="0"/>
                    </a:p>
                  </a:txBody>
                  <a:tcPr/>
                </a:tc>
                <a:tc>
                  <a:txBody>
                    <a:bodyPr/>
                    <a:lstStyle/>
                    <a:p>
                      <a:endParaRPr lang="es-EC" dirty="0"/>
                    </a:p>
                  </a:txBody>
                  <a:tcPr/>
                </a:tc>
                <a:extLst>
                  <a:ext uri="{0D108BD9-81ED-4DB2-BD59-A6C34878D82A}">
                    <a16:rowId xmlns:a16="http://schemas.microsoft.com/office/drawing/2014/main" val="1507190236"/>
                  </a:ext>
                </a:extLst>
              </a:tr>
            </a:tbl>
          </a:graphicData>
        </a:graphic>
      </p:graphicFrame>
    </p:spTree>
    <p:extLst>
      <p:ext uri="{BB962C8B-B14F-4D97-AF65-F5344CB8AC3E}">
        <p14:creationId xmlns:p14="http://schemas.microsoft.com/office/powerpoint/2010/main" val="2124763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FE761-E090-413C-9158-1428AA8C203C}"/>
              </a:ext>
            </a:extLst>
          </p:cNvPr>
          <p:cNvSpPr>
            <a:spLocks noGrp="1"/>
          </p:cNvSpPr>
          <p:nvPr>
            <p:ph type="title"/>
          </p:nvPr>
        </p:nvSpPr>
        <p:spPr/>
        <p:txBody>
          <a:bodyPr/>
          <a:lstStyle/>
          <a:p>
            <a:endParaRPr lang="es-EC"/>
          </a:p>
        </p:txBody>
      </p:sp>
      <p:pic>
        <p:nvPicPr>
          <p:cNvPr id="5" name="Marcador de contenido 4">
            <a:extLst>
              <a:ext uri="{FF2B5EF4-FFF2-40B4-BE49-F238E27FC236}">
                <a16:creationId xmlns:a16="http://schemas.microsoft.com/office/drawing/2014/main" id="{29688DEB-586E-4F25-AF81-22CAF6946FB9}"/>
              </a:ext>
            </a:extLst>
          </p:cNvPr>
          <p:cNvPicPr>
            <a:picLocks noGrp="1" noChangeAspect="1"/>
          </p:cNvPicPr>
          <p:nvPr>
            <p:ph idx="1"/>
          </p:nvPr>
        </p:nvPicPr>
        <p:blipFill>
          <a:blip r:embed="rId2"/>
          <a:stretch>
            <a:fillRect/>
          </a:stretch>
        </p:blipFill>
        <p:spPr>
          <a:xfrm>
            <a:off x="2516481" y="980728"/>
            <a:ext cx="4215759" cy="5145435"/>
          </a:xfrm>
        </p:spPr>
      </p:pic>
    </p:spTree>
    <p:extLst>
      <p:ext uri="{BB962C8B-B14F-4D97-AF65-F5344CB8AC3E}">
        <p14:creationId xmlns:p14="http://schemas.microsoft.com/office/powerpoint/2010/main" val="3971139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4AF5DEE-79D3-426D-52B0-B846496B8E63}"/>
              </a:ext>
            </a:extLst>
          </p:cNvPr>
          <p:cNvSpPr>
            <a:spLocks noGrp="1"/>
          </p:cNvSpPr>
          <p:nvPr>
            <p:ph type="title"/>
          </p:nvPr>
        </p:nvSpPr>
        <p:spPr/>
        <p:txBody>
          <a:bodyPr/>
          <a:lstStyle/>
          <a:p>
            <a:endParaRPr lang="es-EC"/>
          </a:p>
        </p:txBody>
      </p:sp>
      <p:pic>
        <p:nvPicPr>
          <p:cNvPr id="7" name="Marcador de contenido 6">
            <a:extLst>
              <a:ext uri="{FF2B5EF4-FFF2-40B4-BE49-F238E27FC236}">
                <a16:creationId xmlns:a16="http://schemas.microsoft.com/office/drawing/2014/main" id="{AD209ED3-87AC-6CCE-F3EB-228E6BB279EF}"/>
              </a:ext>
            </a:extLst>
          </p:cNvPr>
          <p:cNvPicPr>
            <a:picLocks noGrp="1" noChangeAspect="1"/>
          </p:cNvPicPr>
          <p:nvPr>
            <p:ph sz="half" idx="1"/>
          </p:nvPr>
        </p:nvPicPr>
        <p:blipFill>
          <a:blip r:embed="rId2"/>
          <a:stretch>
            <a:fillRect/>
          </a:stretch>
        </p:blipFill>
        <p:spPr>
          <a:xfrm>
            <a:off x="457200" y="2474913"/>
            <a:ext cx="4038600" cy="2776537"/>
          </a:xfrm>
          <a:prstGeom prst="rect">
            <a:avLst/>
          </a:prstGeom>
        </p:spPr>
      </p:pic>
      <p:sp>
        <p:nvSpPr>
          <p:cNvPr id="6" name="Marcador de contenido 5">
            <a:extLst>
              <a:ext uri="{FF2B5EF4-FFF2-40B4-BE49-F238E27FC236}">
                <a16:creationId xmlns:a16="http://schemas.microsoft.com/office/drawing/2014/main" id="{50F53EE8-E55B-10C9-8A55-AD6B8461CBBE}"/>
              </a:ext>
            </a:extLst>
          </p:cNvPr>
          <p:cNvSpPr>
            <a:spLocks noGrp="1"/>
          </p:cNvSpPr>
          <p:nvPr>
            <p:ph sz="half" idx="2"/>
          </p:nvPr>
        </p:nvSpPr>
        <p:spPr>
          <a:xfrm>
            <a:off x="4648200" y="1417638"/>
            <a:ext cx="4038600" cy="4708525"/>
          </a:xfrm>
        </p:spPr>
        <p:txBody>
          <a:bodyPr/>
          <a:lstStyle/>
          <a:p>
            <a:pPr marL="0" indent="0">
              <a:buNone/>
            </a:pPr>
            <a:endParaRPr lang="es-ES" dirty="0"/>
          </a:p>
          <a:p>
            <a:pPr marL="0" indent="0">
              <a:buNone/>
            </a:pPr>
            <a:endParaRPr lang="es-ES" dirty="0"/>
          </a:p>
          <a:p>
            <a:pPr marL="0" indent="0" algn="ctr">
              <a:buNone/>
            </a:pPr>
            <a:r>
              <a:rPr lang="es-ES" sz="4000" dirty="0"/>
              <a:t>Paisaje</a:t>
            </a:r>
          </a:p>
          <a:p>
            <a:pPr marL="0" indent="0" algn="ctr">
              <a:buNone/>
            </a:pPr>
            <a:r>
              <a:rPr lang="es-ES" sz="4000" dirty="0"/>
              <a:t>lingüístico</a:t>
            </a:r>
          </a:p>
          <a:p>
            <a:pPr marL="0" indent="0" algn="ctr">
              <a:buNone/>
            </a:pPr>
            <a:r>
              <a:rPr lang="es-ES" sz="4000" dirty="0"/>
              <a:t>en diacronía</a:t>
            </a:r>
            <a:endParaRPr lang="es-EC" sz="4000" dirty="0"/>
          </a:p>
        </p:txBody>
      </p:sp>
    </p:spTree>
    <p:extLst>
      <p:ext uri="{BB962C8B-B14F-4D97-AF65-F5344CB8AC3E}">
        <p14:creationId xmlns:p14="http://schemas.microsoft.com/office/powerpoint/2010/main" val="26510623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EE15F-0C73-B40A-C245-78A203AD41BD}"/>
              </a:ext>
            </a:extLst>
          </p:cNvPr>
          <p:cNvSpPr>
            <a:spLocks noGrp="1"/>
          </p:cNvSpPr>
          <p:nvPr>
            <p:ph type="title"/>
          </p:nvPr>
        </p:nvSpPr>
        <p:spPr>
          <a:xfrm>
            <a:off x="457200" y="731836"/>
            <a:ext cx="8229600" cy="685801"/>
          </a:xfrm>
        </p:spPr>
        <p:txBody>
          <a:bodyPr/>
          <a:lstStyle/>
          <a:p>
            <a:pPr marL="0" marR="0" lvl="0" indent="0" defTabSz="914400" rtl="0" eaLnBrk="1" fontAlgn="base" latinLnBrk="0" hangingPunct="1">
              <a:lnSpc>
                <a:spcPct val="100000"/>
              </a:lnSpc>
              <a:spcBef>
                <a:spcPct val="20000"/>
              </a:spcBef>
              <a:spcAft>
                <a:spcPct val="0"/>
              </a:spcAft>
              <a:tabLst/>
              <a:defRPr/>
            </a:pPr>
            <a:r>
              <a:rPr kumimoji="0" lang="es-ES" sz="6600" b="0" i="0" u="none" strike="noStrike" kern="1200" cap="none" spc="0" normalizeH="0" baseline="0" noProof="0" dirty="0">
                <a:ln>
                  <a:noFill/>
                </a:ln>
                <a:solidFill>
                  <a:prstClr val="black"/>
                </a:solidFill>
                <a:effectLst/>
                <a:uLnTx/>
                <a:uFillTx/>
                <a:latin typeface="Calibri"/>
                <a:ea typeface="+mn-ea"/>
                <a:cs typeface="+mn-cs"/>
              </a:rPr>
              <a:t>Actitudes lingüísticas</a:t>
            </a:r>
            <a:br>
              <a:rPr kumimoji="0" lang="es-ES" sz="6600" b="0" i="0" u="none" strike="noStrike" kern="1200" cap="none" spc="0" normalizeH="0" baseline="0" noProof="0" dirty="0">
                <a:ln>
                  <a:noFill/>
                </a:ln>
                <a:solidFill>
                  <a:prstClr val="black"/>
                </a:solidFill>
                <a:effectLst/>
                <a:uLnTx/>
                <a:uFillTx/>
                <a:latin typeface="Calibri"/>
                <a:ea typeface="+mn-ea"/>
                <a:cs typeface="+mn-cs"/>
              </a:rPr>
            </a:br>
            <a:endParaRPr lang="es-EC" dirty="0"/>
          </a:p>
        </p:txBody>
      </p:sp>
      <p:sp>
        <p:nvSpPr>
          <p:cNvPr id="3" name="Marcador de contenido 2">
            <a:extLst>
              <a:ext uri="{FF2B5EF4-FFF2-40B4-BE49-F238E27FC236}">
                <a16:creationId xmlns:a16="http://schemas.microsoft.com/office/drawing/2014/main" id="{D620D4EE-C723-D7C0-065A-391E065AF06E}"/>
              </a:ext>
            </a:extLst>
          </p:cNvPr>
          <p:cNvSpPr>
            <a:spLocks noGrp="1"/>
          </p:cNvSpPr>
          <p:nvPr>
            <p:ph idx="1"/>
          </p:nvPr>
        </p:nvSpPr>
        <p:spPr>
          <a:xfrm>
            <a:off x="457200" y="1556792"/>
            <a:ext cx="8579296" cy="4569371"/>
          </a:xfrm>
        </p:spPr>
        <p:txBody>
          <a:bodyPr/>
          <a:lstStyle/>
          <a:p>
            <a:pPr marL="742950" indent="-742950">
              <a:buAutoNum type="arabicPeriod"/>
            </a:pPr>
            <a:r>
              <a:rPr lang="es-ES" sz="4400" dirty="0"/>
              <a:t>En la hispanización de apellidos</a:t>
            </a:r>
          </a:p>
          <a:p>
            <a:pPr marL="742950" indent="-742950">
              <a:buAutoNum type="arabicPeriod"/>
            </a:pPr>
            <a:r>
              <a:rPr lang="es-ES" sz="4400" dirty="0"/>
              <a:t>En la elección de la enseñanza formal de la lengua de migración</a:t>
            </a:r>
          </a:p>
          <a:p>
            <a:pPr marL="742950" indent="-742950">
              <a:buAutoNum type="arabicPeriod"/>
            </a:pPr>
            <a:r>
              <a:rPr lang="es-ES" sz="4400" dirty="0"/>
              <a:t>En la elección de las interacciones sociales (clubes, asociaciones, etc.)</a:t>
            </a:r>
          </a:p>
          <a:p>
            <a:pPr marL="742950" indent="-742950">
              <a:buAutoNum type="arabicPeriod"/>
            </a:pPr>
            <a:r>
              <a:rPr lang="es-ES" sz="4400" dirty="0"/>
              <a:t>En la religión</a:t>
            </a:r>
          </a:p>
          <a:p>
            <a:pPr marL="742950" indent="-742950">
              <a:buAutoNum type="arabicPeriod"/>
            </a:pPr>
            <a:endParaRPr lang="es-EC" sz="4400" dirty="0"/>
          </a:p>
        </p:txBody>
      </p:sp>
    </p:spTree>
    <p:extLst>
      <p:ext uri="{BB962C8B-B14F-4D97-AF65-F5344CB8AC3E}">
        <p14:creationId xmlns:p14="http://schemas.microsoft.com/office/powerpoint/2010/main" val="2933080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r>
              <a:rPr lang="es-ES"/>
              <a:t>Enfoques:</a:t>
            </a:r>
          </a:p>
        </p:txBody>
      </p:sp>
      <p:sp>
        <p:nvSpPr>
          <p:cNvPr id="33794" name="2 Marcador de contenido"/>
          <p:cNvSpPr>
            <a:spLocks noGrp="1"/>
          </p:cNvSpPr>
          <p:nvPr>
            <p:ph idx="1"/>
          </p:nvPr>
        </p:nvSpPr>
        <p:spPr/>
        <p:txBody>
          <a:bodyPr/>
          <a:lstStyle/>
          <a:p>
            <a:r>
              <a:rPr lang="es-ES" dirty="0"/>
              <a:t>Desde la lexicografía</a:t>
            </a:r>
          </a:p>
          <a:p>
            <a:r>
              <a:rPr lang="es-ES" dirty="0"/>
              <a:t>Desde la sociolingüística, atendiendo temas como las lenguas en contacto o las actitudes frente a las lenguas.</a:t>
            </a:r>
          </a:p>
          <a:p>
            <a:r>
              <a:rPr lang="es-ES" dirty="0"/>
              <a:t>Desde las políticas lingüísticas</a:t>
            </a:r>
          </a:p>
          <a:p>
            <a:r>
              <a:rPr lang="es-ES" dirty="0"/>
              <a:t>Desde el paisaje </a:t>
            </a:r>
            <a:r>
              <a:rPr lang="es-ES"/>
              <a:t>lingüistico</a:t>
            </a:r>
          </a:p>
          <a:p>
            <a:pPr>
              <a:buFont typeface="Arial" charset="0"/>
              <a:buNone/>
            </a:pPr>
            <a:r>
              <a:rPr lang="es-ES" dirty="0"/>
              <a:t> </a:t>
            </a: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a:solidFill>
            <a:schemeClr val="accent2"/>
          </a:solidFill>
        </p:spPr>
        <p:txBody>
          <a:bodyPr/>
          <a:lstStyle/>
          <a:p>
            <a:r>
              <a:rPr lang="es-ES" dirty="0"/>
              <a:t>Migrantes de origen</a:t>
            </a:r>
          </a:p>
        </p:txBody>
      </p:sp>
      <p:sp>
        <p:nvSpPr>
          <p:cNvPr id="3" name="2 Marcador de contenido"/>
          <p:cNvSpPr>
            <a:spLocks noGrp="1"/>
          </p:cNvSpPr>
          <p:nvPr>
            <p:ph idx="1"/>
          </p:nvPr>
        </p:nvSpPr>
        <p:spPr/>
        <p:txBody>
          <a:bodyPr rtlCol="0">
            <a:normAutofit fontScale="92500" lnSpcReduction="20000"/>
          </a:bodyPr>
          <a:lstStyle/>
          <a:p>
            <a:pPr algn="ctr" fontAlgn="auto">
              <a:spcAft>
                <a:spcPts val="0"/>
              </a:spcAft>
              <a:buFont typeface="Arial" pitchFamily="34" charset="0"/>
              <a:buNone/>
              <a:defRPr/>
            </a:pPr>
            <a:r>
              <a:rPr lang="en-US" dirty="0" err="1"/>
              <a:t>inglés</a:t>
            </a:r>
            <a:endParaRPr lang="en-US" dirty="0"/>
          </a:p>
          <a:p>
            <a:pPr algn="ctr" fontAlgn="auto">
              <a:spcAft>
                <a:spcPts val="0"/>
              </a:spcAft>
              <a:buFont typeface="Arial" pitchFamily="34" charset="0"/>
              <a:buNone/>
              <a:defRPr/>
            </a:pPr>
            <a:r>
              <a:rPr lang="en-US" dirty="0"/>
              <a:t>* </a:t>
            </a:r>
            <a:r>
              <a:rPr lang="en-US" dirty="0" err="1"/>
              <a:t>portugués</a:t>
            </a:r>
            <a:endParaRPr lang="en-US" dirty="0"/>
          </a:p>
          <a:p>
            <a:pPr algn="ctr" fontAlgn="auto">
              <a:spcAft>
                <a:spcPts val="0"/>
              </a:spcAft>
              <a:buFont typeface="Arial" pitchFamily="34" charset="0"/>
              <a:buNone/>
              <a:defRPr/>
            </a:pPr>
            <a:r>
              <a:rPr lang="en-US" dirty="0" err="1"/>
              <a:t>gallego</a:t>
            </a:r>
            <a:endParaRPr lang="en-US" dirty="0"/>
          </a:p>
          <a:p>
            <a:pPr algn="ctr" fontAlgn="auto">
              <a:spcAft>
                <a:spcPts val="0"/>
              </a:spcAft>
              <a:buFont typeface="Arial" pitchFamily="34" charset="0"/>
              <a:buNone/>
              <a:defRPr/>
            </a:pPr>
            <a:r>
              <a:rPr lang="en-US" dirty="0" err="1"/>
              <a:t>catalán</a:t>
            </a:r>
            <a:endParaRPr lang="en-US" dirty="0"/>
          </a:p>
          <a:p>
            <a:pPr algn="ctr" fontAlgn="auto">
              <a:spcAft>
                <a:spcPts val="0"/>
              </a:spcAft>
              <a:buFont typeface="Arial" pitchFamily="34" charset="0"/>
              <a:buNone/>
              <a:defRPr/>
            </a:pPr>
            <a:r>
              <a:rPr lang="en-US" dirty="0" err="1"/>
              <a:t>vasco</a:t>
            </a:r>
            <a:endParaRPr lang="en-US" dirty="0"/>
          </a:p>
          <a:p>
            <a:pPr algn="ctr" fontAlgn="auto">
              <a:spcAft>
                <a:spcPts val="0"/>
              </a:spcAft>
              <a:buFont typeface="Arial" pitchFamily="34" charset="0"/>
              <a:buNone/>
              <a:defRPr/>
            </a:pPr>
            <a:r>
              <a:rPr lang="en-US" dirty="0" err="1"/>
              <a:t>italiano</a:t>
            </a:r>
            <a:endParaRPr lang="en-US" dirty="0"/>
          </a:p>
          <a:p>
            <a:pPr algn="ctr" fontAlgn="auto">
              <a:spcAft>
                <a:spcPts val="0"/>
              </a:spcAft>
              <a:buFont typeface="Arial" pitchFamily="34" charset="0"/>
              <a:buNone/>
              <a:defRPr/>
            </a:pPr>
            <a:r>
              <a:rPr lang="en-US" dirty="0" err="1"/>
              <a:t>francés</a:t>
            </a: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None/>
              <a:defRPr/>
            </a:pPr>
            <a:r>
              <a:rPr lang="es-ES" dirty="0"/>
              <a:t> </a:t>
            </a:r>
          </a:p>
          <a:p>
            <a:pPr fontAlgn="auto">
              <a:spcAft>
                <a:spcPts val="0"/>
              </a:spcAft>
              <a:buFont typeface="Arial" pitchFamily="34" charset="0"/>
              <a:buChar char="•"/>
              <a:defRPr/>
            </a:pPr>
            <a:endParaRPr lang="es-ES" dirty="0"/>
          </a:p>
          <a:p>
            <a:pPr fontAlgn="auto">
              <a:spcAft>
                <a:spcPts val="0"/>
              </a:spcAft>
              <a:buFont typeface="Arial" pitchFamily="34" charset="0"/>
              <a:buChar char="•"/>
              <a:defRPr/>
            </a:pP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solidFill>
        </p:spPr>
        <p:txBody>
          <a:bodyPr rtlCol="0">
            <a:normAutofit fontScale="90000"/>
          </a:bodyPr>
          <a:lstStyle/>
          <a:p>
            <a:pPr fontAlgn="auto">
              <a:spcAft>
                <a:spcPts val="0"/>
              </a:spcAft>
              <a:defRPr/>
            </a:pPr>
            <a:r>
              <a:rPr lang="es-ES" dirty="0"/>
              <a:t>Estudios sobre la influencia </a:t>
            </a:r>
            <a:br>
              <a:rPr lang="es-ES" dirty="0"/>
            </a:br>
            <a:r>
              <a:rPr lang="es-ES" dirty="0"/>
              <a:t>de la lengua inglesa</a:t>
            </a:r>
          </a:p>
        </p:txBody>
      </p:sp>
      <p:sp>
        <p:nvSpPr>
          <p:cNvPr id="3" name="2 Marcador de contenido"/>
          <p:cNvSpPr>
            <a:spLocks noGrp="1"/>
          </p:cNvSpPr>
          <p:nvPr>
            <p:ph idx="1"/>
          </p:nvPr>
        </p:nvSpPr>
        <p:spPr/>
        <p:txBody>
          <a:bodyPr rtlCol="0">
            <a:normAutofit fontScale="62500" lnSpcReduction="20000"/>
          </a:bodyPr>
          <a:lstStyle/>
          <a:p>
            <a:pPr fontAlgn="auto">
              <a:spcAft>
                <a:spcPts val="0"/>
              </a:spcAft>
              <a:buFont typeface="Arial" pitchFamily="34" charset="0"/>
              <a:buNone/>
              <a:defRPr/>
            </a:pPr>
            <a:r>
              <a:rPr lang="es-ES" dirty="0"/>
              <a:t>	</a:t>
            </a:r>
            <a:r>
              <a:rPr lang="es-ES" dirty="0" err="1"/>
              <a:t>Rusconi</a:t>
            </a:r>
            <a:r>
              <a:rPr lang="es-ES" dirty="0"/>
              <a:t>, Alberto. “Breve historia de algunos anglicismos usuales en nuestro medio”. BAPESP, 5 (1945) 7-9. </a:t>
            </a:r>
          </a:p>
          <a:p>
            <a:pPr fontAlgn="auto">
              <a:spcAft>
                <a:spcPts val="0"/>
              </a:spcAft>
              <a:buFont typeface="Arial" pitchFamily="34" charset="0"/>
              <a:buChar char="•"/>
              <a:defRPr/>
            </a:pPr>
            <a:endParaRPr lang="es-ES" dirty="0"/>
          </a:p>
          <a:p>
            <a:pPr fontAlgn="auto">
              <a:spcAft>
                <a:spcPts val="0"/>
              </a:spcAft>
              <a:buFont typeface="Arial" pitchFamily="34" charset="0"/>
              <a:buNone/>
              <a:defRPr/>
            </a:pPr>
            <a:r>
              <a:rPr lang="es-ES" b="1" dirty="0"/>
              <a:t>	Trabajos de corte sincrónico:</a:t>
            </a:r>
          </a:p>
          <a:p>
            <a:pPr fontAlgn="auto">
              <a:spcAft>
                <a:spcPts val="0"/>
              </a:spcAft>
              <a:buFont typeface="Arial" pitchFamily="34" charset="0"/>
              <a:buNone/>
              <a:defRPr/>
            </a:pPr>
            <a:endParaRPr lang="es-ES" b="1" dirty="0"/>
          </a:p>
          <a:p>
            <a:pPr fontAlgn="auto">
              <a:spcAft>
                <a:spcPts val="0"/>
              </a:spcAft>
              <a:buFont typeface="Arial" pitchFamily="34" charset="0"/>
              <a:buNone/>
              <a:defRPr/>
            </a:pPr>
            <a:r>
              <a:rPr lang="es-ES_tradnl" dirty="0"/>
              <a:t>	</a:t>
            </a:r>
            <a:r>
              <a:rPr lang="es-ES_tradnl" dirty="0" err="1"/>
              <a:t>Ardao</a:t>
            </a:r>
            <a:r>
              <a:rPr lang="es-ES_tradnl" dirty="0"/>
              <a:t>, María José. Inédito. </a:t>
            </a:r>
            <a:r>
              <a:rPr lang="es-ES_tradnl" i="1" dirty="0"/>
              <a:t>Análisis del tratamiento de anglicismos en el DEU</a:t>
            </a:r>
            <a:r>
              <a:rPr lang="es-ES_tradnl" dirty="0"/>
              <a:t>. Montevideo, </a:t>
            </a:r>
            <a:r>
              <a:rPr lang="es-ES_tradnl" dirty="0" err="1"/>
              <a:t>UdelaR</a:t>
            </a:r>
            <a:r>
              <a:rPr lang="es-ES_tradnl" dirty="0"/>
              <a:t>/FHCE. (Trabajo monográfico presentado para la aprobación del Seminario I Lexicografía Hispánica, 2012).</a:t>
            </a:r>
          </a:p>
          <a:p>
            <a:pPr fontAlgn="auto">
              <a:spcAft>
                <a:spcPts val="0"/>
              </a:spcAft>
              <a:buFont typeface="Arial" pitchFamily="34" charset="0"/>
              <a:buNone/>
              <a:defRPr/>
            </a:pPr>
            <a:endParaRPr lang="es-ES_tradnl" dirty="0"/>
          </a:p>
          <a:p>
            <a:pPr fontAlgn="auto">
              <a:spcAft>
                <a:spcPts val="0"/>
              </a:spcAft>
              <a:buFont typeface="Arial" pitchFamily="34" charset="0"/>
              <a:buNone/>
              <a:defRPr/>
            </a:pPr>
            <a:r>
              <a:rPr lang="es-ES_tradnl" dirty="0"/>
              <a:t>	La Paz </a:t>
            </a:r>
            <a:r>
              <a:rPr lang="es-ES_tradnl" dirty="0" err="1"/>
              <a:t>Barbarich</a:t>
            </a:r>
            <a:r>
              <a:rPr lang="es-ES_tradnl" dirty="0"/>
              <a:t>, Esteban. 2003. </a:t>
            </a:r>
            <a:r>
              <a:rPr lang="es-ES_tradnl" i="1" dirty="0"/>
              <a:t>Estudio de préstamos léxicos del inglés en la prensa montevideana</a:t>
            </a:r>
            <a:r>
              <a:rPr lang="es-ES_tradnl" dirty="0"/>
              <a:t>. Colección Estudiantes, no 11. Montevideo, </a:t>
            </a:r>
            <a:r>
              <a:rPr lang="es-ES_tradnl" dirty="0" err="1"/>
              <a:t>UdelaR</a:t>
            </a:r>
            <a:r>
              <a:rPr lang="es-ES_tradnl" dirty="0"/>
              <a:t>/FHCE. (Trabajo monográfico presentado para la aprobación del curso Teoría Lingüística IV, 1999). </a:t>
            </a:r>
          </a:p>
          <a:p>
            <a:pPr fontAlgn="auto">
              <a:spcAft>
                <a:spcPts val="0"/>
              </a:spcAft>
              <a:buFont typeface="Arial" pitchFamily="34" charset="0"/>
              <a:buChar char="•"/>
              <a:defRPr/>
            </a:pPr>
            <a:endParaRPr lang="es-ES_tradnl" dirty="0"/>
          </a:p>
          <a:p>
            <a:pPr fontAlgn="auto">
              <a:spcAft>
                <a:spcPts val="0"/>
              </a:spcAft>
              <a:buFont typeface="Arial" pitchFamily="34" charset="0"/>
              <a:buNone/>
              <a:defRPr/>
            </a:pPr>
            <a:r>
              <a:rPr lang="es-ES_tradnl" dirty="0"/>
              <a:t>	</a:t>
            </a:r>
            <a:endParaRPr lang="es-ES" dirty="0"/>
          </a:p>
          <a:p>
            <a:pPr fontAlgn="auto">
              <a:spcAft>
                <a:spcPts val="0"/>
              </a:spcAft>
              <a:buFont typeface="Arial" pitchFamily="34" charset="0"/>
              <a:buChar char="•"/>
              <a:defRPr/>
            </a:pP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r>
              <a:rPr lang="es-ES"/>
              <a:t>The Southern Star</a:t>
            </a:r>
          </a:p>
        </p:txBody>
      </p:sp>
      <p:sp>
        <p:nvSpPr>
          <p:cNvPr id="21506" name="2 Marcador de contenido"/>
          <p:cNvSpPr>
            <a:spLocks noGrp="1"/>
          </p:cNvSpPr>
          <p:nvPr>
            <p:ph idx="1"/>
          </p:nvPr>
        </p:nvSpPr>
        <p:spPr/>
        <p:txBody>
          <a:bodyPr/>
          <a:lstStyle/>
          <a:p>
            <a:pPr algn="ctr">
              <a:buFont typeface="Arial" charset="0"/>
              <a:buNone/>
            </a:pPr>
            <a:r>
              <a:rPr lang="es-ES">
                <a:hlinkClick r:id="rId2"/>
              </a:rPr>
              <a:t>http://www.periodicas.edu.uy/</a:t>
            </a:r>
            <a:endParaRPr lang="es-ES"/>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dad">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quidad">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5849</Words>
  <Application>Microsoft Office PowerPoint</Application>
  <PresentationFormat>Presentación en pantalla (4:3)</PresentationFormat>
  <Paragraphs>567</Paragraphs>
  <Slides>67</Slides>
  <Notes>13</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67</vt:i4>
      </vt:variant>
    </vt:vector>
  </HeadingPairs>
  <TitlesOfParts>
    <vt:vector size="81" baseType="lpstr">
      <vt:lpstr>ＭＳ Ｐゴシック</vt:lpstr>
      <vt:lpstr>Arial</vt:lpstr>
      <vt:lpstr>Arial Narrow</vt:lpstr>
      <vt:lpstr>Calibri</vt:lpstr>
      <vt:lpstr>Courier New</vt:lpstr>
      <vt:lpstr>Franklin Gothic Book</vt:lpstr>
      <vt:lpstr>Franklin Gothic Medium</vt:lpstr>
      <vt:lpstr>helvetica</vt:lpstr>
      <vt:lpstr>Perpetua</vt:lpstr>
      <vt:lpstr>Times New Roman</vt:lpstr>
      <vt:lpstr>Wingdings 2</vt:lpstr>
      <vt:lpstr>Tema de Office</vt:lpstr>
      <vt:lpstr>1_Tema de Office</vt:lpstr>
      <vt:lpstr>Equidad</vt:lpstr>
      <vt:lpstr>   </vt:lpstr>
      <vt:lpstr>Presentación de PowerPoint</vt:lpstr>
      <vt:lpstr>Presentación de PowerPoint</vt:lpstr>
      <vt:lpstr>Presentación de PowerPoint</vt:lpstr>
      <vt:lpstr>Presentación de PowerPoint</vt:lpstr>
      <vt:lpstr>Presentación de PowerPoint</vt:lpstr>
      <vt:lpstr>Migrantes de origen</vt:lpstr>
      <vt:lpstr>Estudios sobre la influencia  de la lengua inglesa</vt:lpstr>
      <vt:lpstr>The Southern Star</vt:lpstr>
      <vt:lpstr>Estudios sobre la influencia  de la lengua italiana</vt:lpstr>
      <vt:lpstr>Investigaciones de archivo: Legajo 94, 1892. Tacuarembó M no. 2. </vt:lpstr>
      <vt:lpstr>Investigaciones de archivo: Legajo 94, 1892. Tacuarembó R no. 7. </vt:lpstr>
      <vt:lpstr>Presentación de PowerPoint</vt:lpstr>
      <vt:lpstr>Presentación de PowerPoint</vt:lpstr>
      <vt:lpstr>Presentación de PowerPoint</vt:lpstr>
      <vt:lpstr>Estudios sobre la influencia  de la lengua francesa</vt:lpstr>
      <vt:lpstr>Presentación de PowerPoint</vt:lpstr>
      <vt:lpstr>Presentación de PowerPoint</vt:lpstr>
      <vt:lpstr>Presentación de PowerPoint</vt:lpstr>
      <vt:lpstr>Presentación de PowerPoint</vt:lpstr>
      <vt:lpstr>Objetivos de la investigación</vt:lpstr>
      <vt:lpstr>Fuentes</vt:lpstr>
      <vt:lpstr>Metodología</vt:lpstr>
      <vt:lpstr>Tres ejes de análisis</vt:lpstr>
      <vt:lpstr>Algunos ejemplos</vt:lpstr>
      <vt:lpstr>Algunos ejemplos</vt:lpstr>
      <vt:lpstr>Resultados de las 234 ocurrencias consignadas</vt:lpstr>
      <vt:lpstr>Resultados de las 234 ocurrencias consignadas</vt:lpstr>
      <vt:lpstr>Resultados de las 234 ocurrencias consignadas</vt:lpstr>
      <vt:lpstr>Resultados de las 234 ocurrencias consignadas</vt:lpstr>
      <vt:lpstr>Resultados de las 234 ocurrencias consignadas</vt:lpstr>
      <vt:lpstr>Consideraciones finales</vt:lpstr>
      <vt:lpstr>Perspectiva</vt:lpstr>
      <vt:lpstr>Anexo Listado alfabético de extranjerismos tomados  de la prensa de fines del siglo xix en Uruguay, recuperado a través de AntConc </vt:lpstr>
      <vt:lpstr>Anglicismos en la prensa uruguaya del siglo XIX:</vt:lpstr>
      <vt:lpstr>Presentación de PowerPoint</vt:lpstr>
      <vt:lpstr> </vt:lpstr>
      <vt:lpstr>Metodología</vt:lpstr>
      <vt:lpstr>Sobre el corpus</vt:lpstr>
      <vt:lpstr>Distinción entre: </vt:lpstr>
      <vt:lpstr>Clasificación según el grado de asimilación: </vt:lpstr>
      <vt:lpstr>Clasificación según el mecanismo de inclusión  </vt:lpstr>
      <vt:lpstr>Presentación de PowerPoint</vt:lpstr>
      <vt:lpstr> Temáticas</vt:lpstr>
      <vt:lpstr> Temáticas</vt:lpstr>
      <vt:lpstr> Voces crudas</vt:lpstr>
      <vt:lpstr>Nombres propios crudos </vt:lpstr>
      <vt:lpstr>Expresiones crudas </vt:lpstr>
      <vt:lpstr> Voces intermedias (criterio ortográfico)</vt:lpstr>
      <vt:lpstr> Otros nombres propios intermedios</vt:lpstr>
      <vt:lpstr> Voces adaptadas</vt:lpstr>
      <vt:lpstr> Nombres propios adaptados</vt:lpstr>
      <vt:lpstr> Estrategias ortotipográficas </vt:lpstr>
      <vt:lpstr> Uso de equivalentes (1)</vt:lpstr>
      <vt:lpstr> Uso de equivalentes (2)</vt:lpstr>
      <vt:lpstr> Estrategias explicativas</vt:lpstr>
      <vt:lpstr>Algunas conclusiones </vt:lpstr>
      <vt:lpstr>Monografía de pasaje de curso del seminario  “Lenguas en contexto: géneros públicos y privados en el siglo XIX”</vt:lpstr>
      <vt:lpstr>Peralta (2019)</vt:lpstr>
      <vt:lpstr>DEUTSCHES WOCHENBLATT, AM RIO DE LA PLATA </vt:lpstr>
      <vt:lpstr>Contacto entre lenguas</vt:lpstr>
      <vt:lpstr>Contacto entre lenguas</vt:lpstr>
      <vt:lpstr>Ejemplos de ocurrencias de sustantivos simples con flexión en alemán y adaptados. </vt:lpstr>
      <vt:lpstr>Presentación de PowerPoint</vt:lpstr>
      <vt:lpstr>Presentación de PowerPoint</vt:lpstr>
      <vt:lpstr>Actitudes lingüísticas </vt:lpstr>
      <vt:lpstr>Enfoques: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lenguas de los inmigrantes en el siglo XIX: primeras aproximaciones.  La historia lingüística del Uruguay a través de obras lexicográficas.</dc:title>
  <dc:creator>MAGDALENA</dc:creator>
  <cp:lastModifiedBy>Magdalena Coll</cp:lastModifiedBy>
  <cp:revision>107</cp:revision>
  <dcterms:modified xsi:type="dcterms:W3CDTF">2025-04-08T12:01:41Z</dcterms:modified>
</cp:coreProperties>
</file>