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custom.xml" ContentType="application/vnd.openxmlformats-officedocument.custom-properties+xml"/>
  <Override PartName="/docProps/app.xml" ContentType="application/vnd.openxmlformats-officedocument.extended-properties+xml"/>
  <Override PartName="/ppt/_rels/presentation.xml.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_rels/slideLayout12.xml.rels" ContentType="application/vnd.openxmlformats-package.relationships+xml"/>
  <Override PartName="/ppt/slideLayouts/_rels/slideLayout8.xml.rels" ContentType="application/vnd.openxmlformats-package.relationships+xml"/>
  <Override PartName="/ppt/slideLayouts/_rels/slideLayout11.xml.rels" ContentType="application/vnd.openxmlformats-package.relationships+xml"/>
  <Override PartName="/ppt/slideLayouts/_rels/slideLayout7.xml.rels" ContentType="application/vnd.openxmlformats-package.relationships+xml"/>
  <Override PartName="/ppt/slideLayouts/_rels/slideLayout10.xml.rels" ContentType="application/vnd.openxmlformats-package.relationships+xml"/>
  <Override PartName="/ppt/slideLayouts/_rels/slideLayout6.xml.rels" ContentType="application/vnd.openxmlformats-package.relationships+xml"/>
  <Override PartName="/ppt/slideLayouts/_rels/slideLayout9.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_rels/theme1.xml.rels" ContentType="application/vnd.openxmlformats-package.relationships+xml"/>
  <Override PartName="/ppt/theme/theme1.xml" ContentType="application/vnd.openxmlformats-officedocument.theme+xml"/>
  <Override PartName="/ppt/media/image1.jpeg" ContentType="image/jpeg"/>
  <Override PartName="/ppt/media/image2.png" ContentType="image/png"/>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3.xml" ContentType="application/vnd.openxmlformats-officedocument.presentationml.slide+xml"/>
  <Override PartName="/ppt/slides/_rels/slide9.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13.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3.xml.rels" ContentType="application/vnd.openxmlformats-package.relationships+xml"/>
  <Override PartName="/ppt/slides/_rels/slide11.xml.rels" ContentType="application/vnd.openxmlformats-package.relationships+xml"/>
  <Override PartName="/ppt/slides/_rels/slide2.xml.rels" ContentType="application/vnd.openxmlformats-package.relationships+xml"/>
  <Override PartName="/ppt/slides/_rels/slide10.xml.rels" ContentType="application/vnd.openxmlformats-package.relationships+xml"/>
  <Override PartName="/ppt/slides/slide1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78FC16F1-EB77-46EC-988C-185B2E34243B}"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29" name="PlaceHolder 2"/>
          <p:cNvSpPr>
            <a:spLocks noGrp="1"/>
          </p:cNvSpPr>
          <p:nvPr>
            <p:ph/>
          </p:nvPr>
        </p:nvSpPr>
        <p:spPr>
          <a:xfrm>
            <a:off x="457200" y="1600200"/>
            <a:ext cx="822924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30" name="PlaceHolder 3"/>
          <p:cNvSpPr>
            <a:spLocks noGrp="1"/>
          </p:cNvSpPr>
          <p:nvPr>
            <p:ph/>
          </p:nvPr>
        </p:nvSpPr>
        <p:spPr>
          <a:xfrm>
            <a:off x="457200" y="4147560"/>
            <a:ext cx="822924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BBAA91E7-E9A4-4EFF-A853-5AE9EDADFC30}"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32" name="PlaceHolder 2"/>
          <p:cNvSpPr>
            <a:spLocks noGrp="1"/>
          </p:cNvSpPr>
          <p:nvPr>
            <p:ph/>
          </p:nvPr>
        </p:nvSpPr>
        <p:spPr>
          <a:xfrm>
            <a:off x="45720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33" name="PlaceHolder 3"/>
          <p:cNvSpPr>
            <a:spLocks noGrp="1"/>
          </p:cNvSpPr>
          <p:nvPr>
            <p:ph/>
          </p:nvPr>
        </p:nvSpPr>
        <p:spPr>
          <a:xfrm>
            <a:off x="467424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34" name="PlaceHolder 4"/>
          <p:cNvSpPr>
            <a:spLocks noGrp="1"/>
          </p:cNvSpPr>
          <p:nvPr>
            <p:ph/>
          </p:nvPr>
        </p:nvSpPr>
        <p:spPr>
          <a:xfrm>
            <a:off x="457200" y="414756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35" name="PlaceHolder 5"/>
          <p:cNvSpPr>
            <a:spLocks noGrp="1"/>
          </p:cNvSpPr>
          <p:nvPr>
            <p:ph/>
          </p:nvPr>
        </p:nvSpPr>
        <p:spPr>
          <a:xfrm>
            <a:off x="4674240" y="414756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188899A9-2249-487F-9D12-0C027D0195F6}"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37" name="PlaceHolder 2"/>
          <p:cNvSpPr>
            <a:spLocks noGrp="1"/>
          </p:cNvSpPr>
          <p:nvPr>
            <p:ph/>
          </p:nvPr>
        </p:nvSpPr>
        <p:spPr>
          <a:xfrm>
            <a:off x="457200" y="160020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38" name="PlaceHolder 3"/>
          <p:cNvSpPr>
            <a:spLocks noGrp="1"/>
          </p:cNvSpPr>
          <p:nvPr>
            <p:ph/>
          </p:nvPr>
        </p:nvSpPr>
        <p:spPr>
          <a:xfrm>
            <a:off x="3239640" y="160020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39" name="PlaceHolder 4"/>
          <p:cNvSpPr>
            <a:spLocks noGrp="1"/>
          </p:cNvSpPr>
          <p:nvPr>
            <p:ph/>
          </p:nvPr>
        </p:nvSpPr>
        <p:spPr>
          <a:xfrm>
            <a:off x="6022080" y="160020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40" name="PlaceHolder 5"/>
          <p:cNvSpPr>
            <a:spLocks noGrp="1"/>
          </p:cNvSpPr>
          <p:nvPr>
            <p:ph/>
          </p:nvPr>
        </p:nvSpPr>
        <p:spPr>
          <a:xfrm>
            <a:off x="457200" y="414756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41" name="PlaceHolder 6"/>
          <p:cNvSpPr>
            <a:spLocks noGrp="1"/>
          </p:cNvSpPr>
          <p:nvPr>
            <p:ph/>
          </p:nvPr>
        </p:nvSpPr>
        <p:spPr>
          <a:xfrm>
            <a:off x="3239640" y="414756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42" name="PlaceHolder 7"/>
          <p:cNvSpPr>
            <a:spLocks noGrp="1"/>
          </p:cNvSpPr>
          <p:nvPr>
            <p:ph/>
          </p:nvPr>
        </p:nvSpPr>
        <p:spPr>
          <a:xfrm>
            <a:off x="6022080" y="414756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EFA188FB-8424-4B46-8587-9F570AE5713F}"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8" name="PlaceHolder 2"/>
          <p:cNvSpPr>
            <a:spLocks noGrp="1"/>
          </p:cNvSpPr>
          <p:nvPr>
            <p:ph type="subTitle"/>
          </p:nvPr>
        </p:nvSpPr>
        <p:spPr>
          <a:xfrm>
            <a:off x="457200" y="1600200"/>
            <a:ext cx="8229240" cy="4876560"/>
          </a:xfrm>
          <a:prstGeom prst="rect">
            <a:avLst/>
          </a:prstGeom>
          <a:noFill/>
          <a:ln w="0">
            <a:noFill/>
          </a:ln>
        </p:spPr>
        <p:txBody>
          <a:bodyPr lIns="0" rIns="0" tIns="0" bIns="0" anchor="ctr">
            <a:noAutofit/>
          </a:bodyPr>
          <a:p>
            <a:pPr indent="0" algn="ctr">
              <a:buNone/>
            </a:pPr>
            <a:endParaRPr b="0" lang="es-ES"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6C537826-7B28-4726-8B8C-4CD1DA3B4B95}"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10" name="PlaceHolder 2"/>
          <p:cNvSpPr>
            <a:spLocks noGrp="1"/>
          </p:cNvSpPr>
          <p:nvPr>
            <p:ph/>
          </p:nvPr>
        </p:nvSpPr>
        <p:spPr>
          <a:xfrm>
            <a:off x="457200" y="1600200"/>
            <a:ext cx="8229240" cy="48765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1996DD07-C7E3-4194-9D5C-BD9BACA75878}"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12" name="PlaceHolder 2"/>
          <p:cNvSpPr>
            <a:spLocks noGrp="1"/>
          </p:cNvSpPr>
          <p:nvPr>
            <p:ph/>
          </p:nvPr>
        </p:nvSpPr>
        <p:spPr>
          <a:xfrm>
            <a:off x="457200" y="1600200"/>
            <a:ext cx="4015800" cy="48765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13" name="PlaceHolder 3"/>
          <p:cNvSpPr>
            <a:spLocks noGrp="1"/>
          </p:cNvSpPr>
          <p:nvPr>
            <p:ph/>
          </p:nvPr>
        </p:nvSpPr>
        <p:spPr>
          <a:xfrm>
            <a:off x="4674240" y="1600200"/>
            <a:ext cx="4015800" cy="48765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39084578-2C42-4F28-B09E-8C77563F1770}"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1DC3FA15-8A70-45AF-9204-90009A247419}"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457200" y="533520"/>
            <a:ext cx="8229240" cy="4592160"/>
          </a:xfrm>
          <a:prstGeom prst="rect">
            <a:avLst/>
          </a:prstGeom>
          <a:noFill/>
          <a:ln w="0">
            <a:noFill/>
          </a:ln>
        </p:spPr>
        <p:txBody>
          <a:bodyPr lIns="0" rIns="0" tIns="0" bIns="0" anchor="ctr">
            <a:noAutofit/>
          </a:bodyPr>
          <a:p>
            <a:pPr algn="ctr"/>
            <a:endParaRPr b="0" lang="es-ES" sz="32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98894DDE-FAC0-4C2B-9022-324F115EFC5C}"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17" name="PlaceHolder 2"/>
          <p:cNvSpPr>
            <a:spLocks noGrp="1"/>
          </p:cNvSpPr>
          <p:nvPr>
            <p:ph/>
          </p:nvPr>
        </p:nvSpPr>
        <p:spPr>
          <a:xfrm>
            <a:off x="45720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18" name="PlaceHolder 3"/>
          <p:cNvSpPr>
            <a:spLocks noGrp="1"/>
          </p:cNvSpPr>
          <p:nvPr>
            <p:ph/>
          </p:nvPr>
        </p:nvSpPr>
        <p:spPr>
          <a:xfrm>
            <a:off x="4674240" y="1600200"/>
            <a:ext cx="4015800" cy="48765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19" name="PlaceHolder 4"/>
          <p:cNvSpPr>
            <a:spLocks noGrp="1"/>
          </p:cNvSpPr>
          <p:nvPr>
            <p:ph/>
          </p:nvPr>
        </p:nvSpPr>
        <p:spPr>
          <a:xfrm>
            <a:off x="457200" y="414756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BA45980A-60A2-4D26-904D-B9CA18FF4047}"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21" name="PlaceHolder 2"/>
          <p:cNvSpPr>
            <a:spLocks noGrp="1"/>
          </p:cNvSpPr>
          <p:nvPr>
            <p:ph/>
          </p:nvPr>
        </p:nvSpPr>
        <p:spPr>
          <a:xfrm>
            <a:off x="457200" y="1600200"/>
            <a:ext cx="4015800" cy="48765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22" name="PlaceHolder 3"/>
          <p:cNvSpPr>
            <a:spLocks noGrp="1"/>
          </p:cNvSpPr>
          <p:nvPr>
            <p:ph/>
          </p:nvPr>
        </p:nvSpPr>
        <p:spPr>
          <a:xfrm>
            <a:off x="467424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23" name="PlaceHolder 4"/>
          <p:cNvSpPr>
            <a:spLocks noGrp="1"/>
          </p:cNvSpPr>
          <p:nvPr>
            <p:ph/>
          </p:nvPr>
        </p:nvSpPr>
        <p:spPr>
          <a:xfrm>
            <a:off x="4674240" y="414756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7B4B362A-E0DF-4CFD-ACE3-C91A581CECD9}"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25" name="PlaceHolder 2"/>
          <p:cNvSpPr>
            <a:spLocks noGrp="1"/>
          </p:cNvSpPr>
          <p:nvPr>
            <p:ph/>
          </p:nvPr>
        </p:nvSpPr>
        <p:spPr>
          <a:xfrm>
            <a:off x="45720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26" name="PlaceHolder 3"/>
          <p:cNvSpPr>
            <a:spLocks noGrp="1"/>
          </p:cNvSpPr>
          <p:nvPr>
            <p:ph/>
          </p:nvPr>
        </p:nvSpPr>
        <p:spPr>
          <a:xfrm>
            <a:off x="467424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27" name="PlaceHolder 4"/>
          <p:cNvSpPr>
            <a:spLocks noGrp="1"/>
          </p:cNvSpPr>
          <p:nvPr>
            <p:ph/>
          </p:nvPr>
        </p:nvSpPr>
        <p:spPr>
          <a:xfrm>
            <a:off x="457200" y="4147560"/>
            <a:ext cx="822924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93EE0668-4198-41E5-B9AE-D90E8A209978}"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Rectangle 9"/>
          <p:cNvSpPr/>
          <p:nvPr/>
        </p:nvSpPr>
        <p:spPr>
          <a:xfrm>
            <a:off x="0" y="220680"/>
            <a:ext cx="9143640" cy="22824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pc="-1" strike="noStrike">
              <a:solidFill>
                <a:srgbClr val="ffffff"/>
              </a:solidFill>
              <a:latin typeface="Arial"/>
            </a:endParaRPr>
          </a:p>
        </p:txBody>
      </p:sp>
      <p:sp>
        <p:nvSpPr>
          <p:cNvPr id="1" name="Rectangle 6"/>
          <p:cNvSpPr/>
          <p:nvPr/>
        </p:nvSpPr>
        <p:spPr>
          <a:xfrm>
            <a:off x="0" y="0"/>
            <a:ext cx="9143640" cy="365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pc="-1" strike="noStrike">
              <a:solidFill>
                <a:srgbClr val="ffffff"/>
              </a:solidFill>
              <a:latin typeface="Arial"/>
            </a:endParaRPr>
          </a:p>
        </p:txBody>
      </p:sp>
      <p:sp>
        <p:nvSpPr>
          <p:cNvPr id="2"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defTabSz="914400">
              <a:lnSpc>
                <a:spcPct val="100000"/>
              </a:lnSpc>
              <a:buNone/>
            </a:pPr>
            <a:r>
              <a:rPr b="0" lang="es-ES" sz="4000" spc="-100" strike="noStrike">
                <a:solidFill>
                  <a:schemeClr val="dk2"/>
                </a:solidFill>
                <a:latin typeface="Arial"/>
              </a:rPr>
              <a:t>Haga clic para modificar el estilo de título del patrón</a:t>
            </a:r>
            <a:endParaRPr b="0" lang="es-AR" sz="4000" spc="-1" strike="noStrike">
              <a:solidFill>
                <a:schemeClr val="dk1"/>
              </a:solidFill>
              <a:latin typeface="Arial"/>
            </a:endParaRPr>
          </a:p>
        </p:txBody>
      </p:sp>
      <p:sp>
        <p:nvSpPr>
          <p:cNvPr id="3" name="PlaceHolder 2"/>
          <p:cNvSpPr>
            <a:spLocks noGrp="1"/>
          </p:cNvSpPr>
          <p:nvPr>
            <p:ph type="body"/>
          </p:nvPr>
        </p:nvSpPr>
        <p:spPr>
          <a:xfrm>
            <a:off x="457200" y="1600200"/>
            <a:ext cx="8229240" cy="4876560"/>
          </a:xfrm>
          <a:prstGeom prst="rect">
            <a:avLst/>
          </a:prstGeom>
          <a:noFill/>
          <a:ln w="0">
            <a:noFill/>
          </a:ln>
        </p:spPr>
        <p:txBody>
          <a:bodyPr lIns="91440" rIns="91440" tIns="45720" bIns="45720" anchor="t">
            <a:noAutofit/>
          </a:bodyPr>
          <a:p>
            <a:pPr marL="182880" indent="-182880" defTabSz="914400">
              <a:lnSpc>
                <a:spcPct val="100000"/>
              </a:lnSpc>
              <a:spcBef>
                <a:spcPts val="479"/>
              </a:spcBef>
              <a:buClr>
                <a:srgbClr val="93a299"/>
              </a:buClr>
              <a:buSzPct val="85000"/>
              <a:buFont typeface="Arial"/>
              <a:buChar char="•"/>
            </a:pPr>
            <a:r>
              <a:rPr b="0" lang="es-ES" sz="2400" spc="-1" strike="noStrike">
                <a:solidFill>
                  <a:schemeClr val="dk1"/>
                </a:solidFill>
                <a:latin typeface="Arial"/>
              </a:rPr>
              <a:t>Haga clic para modificar el estilo de texto del patrón</a:t>
            </a:r>
            <a:endParaRPr b="0" lang="es-AR" sz="2400" spc="-1" strike="noStrike">
              <a:solidFill>
                <a:schemeClr val="dk1"/>
              </a:solidFill>
              <a:latin typeface="Arial"/>
            </a:endParaRPr>
          </a:p>
          <a:p>
            <a:pPr lvl="1" marL="457200" indent="-182880" defTabSz="914400">
              <a:lnSpc>
                <a:spcPct val="100000"/>
              </a:lnSpc>
              <a:spcBef>
                <a:spcPts val="400"/>
              </a:spcBef>
              <a:buClr>
                <a:srgbClr val="93a299"/>
              </a:buClr>
              <a:buSzPct val="85000"/>
              <a:buFont typeface="Arial"/>
              <a:buChar char="•"/>
            </a:pPr>
            <a:r>
              <a:rPr b="0" lang="es-ES" sz="2000" spc="-1" strike="noStrike">
                <a:solidFill>
                  <a:schemeClr val="dk1"/>
                </a:solidFill>
                <a:latin typeface="Arial"/>
              </a:rPr>
              <a:t>Segundo nivel</a:t>
            </a:r>
            <a:endParaRPr b="0" lang="es-AR" sz="2000" spc="-1" strike="noStrike">
              <a:solidFill>
                <a:schemeClr val="dk1"/>
              </a:solidFill>
              <a:latin typeface="Arial"/>
            </a:endParaRPr>
          </a:p>
          <a:p>
            <a:pPr lvl="2" marL="731520" indent="-182880" defTabSz="914400">
              <a:lnSpc>
                <a:spcPct val="100000"/>
              </a:lnSpc>
              <a:spcBef>
                <a:spcPts val="360"/>
              </a:spcBef>
              <a:buClr>
                <a:srgbClr val="93a299"/>
              </a:buClr>
              <a:buSzPct val="90000"/>
              <a:buFont typeface="Arial"/>
              <a:buChar char="•"/>
            </a:pPr>
            <a:r>
              <a:rPr b="0" lang="es-ES" sz="1800" spc="-1" strike="noStrike">
                <a:solidFill>
                  <a:schemeClr val="dk1"/>
                </a:solidFill>
                <a:latin typeface="Arial"/>
              </a:rPr>
              <a:t>Tercer nivel</a:t>
            </a:r>
            <a:endParaRPr b="0" lang="es-AR" sz="1800" spc="-1" strike="noStrike">
              <a:solidFill>
                <a:schemeClr val="dk1"/>
              </a:solidFill>
              <a:latin typeface="Arial"/>
            </a:endParaRPr>
          </a:p>
          <a:p>
            <a:pPr lvl="3" marL="1005840" indent="-182880" defTabSz="914400">
              <a:lnSpc>
                <a:spcPct val="100000"/>
              </a:lnSpc>
              <a:spcBef>
                <a:spcPts val="320"/>
              </a:spcBef>
              <a:buClr>
                <a:srgbClr val="93a299"/>
              </a:buClr>
              <a:buFont typeface="Arial"/>
              <a:buChar char="•"/>
            </a:pPr>
            <a:r>
              <a:rPr b="0" lang="es-ES" sz="1600" spc="-1" strike="noStrike">
                <a:solidFill>
                  <a:schemeClr val="dk1"/>
                </a:solidFill>
                <a:latin typeface="Arial"/>
              </a:rPr>
              <a:t>Cuarto nivel</a:t>
            </a:r>
            <a:endParaRPr b="0" lang="es-AR" sz="1600" spc="-1" strike="noStrike">
              <a:solidFill>
                <a:schemeClr val="dk1"/>
              </a:solidFill>
              <a:latin typeface="Arial"/>
            </a:endParaRPr>
          </a:p>
          <a:p>
            <a:pPr lvl="4" marL="1188720" indent="-137160" defTabSz="914400">
              <a:lnSpc>
                <a:spcPct val="100000"/>
              </a:lnSpc>
              <a:spcBef>
                <a:spcPts val="281"/>
              </a:spcBef>
              <a:buClr>
                <a:srgbClr val="93a299"/>
              </a:buClr>
              <a:buFont typeface="Arial"/>
              <a:buChar char="•"/>
            </a:pPr>
            <a:r>
              <a:rPr b="0" lang="es-ES" sz="1400" spc="-1" strike="noStrike">
                <a:solidFill>
                  <a:schemeClr val="dk1"/>
                </a:solidFill>
                <a:latin typeface="Arial"/>
              </a:rPr>
              <a:t>Quinto nivel</a:t>
            </a:r>
            <a:endParaRPr b="0" lang="es-AR" sz="1400" spc="-1" strike="noStrike">
              <a:solidFill>
                <a:schemeClr val="dk1"/>
              </a:solidFill>
              <a:latin typeface="Arial"/>
            </a:endParaRPr>
          </a:p>
        </p:txBody>
      </p:sp>
      <p:sp>
        <p:nvSpPr>
          <p:cNvPr id="4" name="PlaceHolder 3"/>
          <p:cNvSpPr>
            <a:spLocks noGrp="1"/>
          </p:cNvSpPr>
          <p:nvPr>
            <p:ph type="dt" idx="1"/>
          </p:nvPr>
        </p:nvSpPr>
        <p:spPr>
          <a:xfrm>
            <a:off x="457200" y="18360"/>
            <a:ext cx="2895120" cy="328680"/>
          </a:xfrm>
          <a:prstGeom prst="rect">
            <a:avLst/>
          </a:prstGeom>
          <a:noFill/>
          <a:ln w="0">
            <a:noFill/>
          </a:ln>
        </p:spPr>
        <p:txBody>
          <a:bodyPr lIns="91440" rIns="91440" tIns="45720" bIns="45720" anchor="ctr">
            <a:noAutofit/>
          </a:bodyPr>
          <a:lstStyle>
            <a:lvl1pPr indent="0" defTabSz="914400">
              <a:lnSpc>
                <a:spcPct val="100000"/>
              </a:lnSpc>
              <a:buNone/>
              <a:defRPr b="0" lang="es-AR" sz="1200" spc="-1" strike="noStrike">
                <a:solidFill>
                  <a:srgbClr val="ffffff"/>
                </a:solidFill>
                <a:latin typeface="Arial"/>
              </a:defRPr>
            </a:lvl1pPr>
          </a:lstStyle>
          <a:p>
            <a:pPr indent="0" defTabSz="914400">
              <a:lnSpc>
                <a:spcPct val="100000"/>
              </a:lnSpc>
              <a:buNone/>
            </a:pPr>
            <a:r>
              <a:rPr b="0" lang="es-AR" sz="1200" spc="-1" strike="noStrike">
                <a:solidFill>
                  <a:srgbClr val="ffffff"/>
                </a:solidFill>
                <a:latin typeface="Arial"/>
              </a:rPr>
              <a:t> </a:t>
            </a:r>
            <a:endParaRPr b="0" lang="es-ES" sz="1200" spc="-1" strike="noStrike">
              <a:solidFill>
                <a:srgbClr val="000000"/>
              </a:solidFill>
              <a:latin typeface="Times New Roman"/>
            </a:endParaRPr>
          </a:p>
        </p:txBody>
      </p:sp>
      <p:sp>
        <p:nvSpPr>
          <p:cNvPr id="5" name="PlaceHolder 4"/>
          <p:cNvSpPr>
            <a:spLocks noGrp="1"/>
          </p:cNvSpPr>
          <p:nvPr>
            <p:ph type="ftr" idx="2"/>
          </p:nvPr>
        </p:nvSpPr>
        <p:spPr>
          <a:xfrm>
            <a:off x="3429000" y="18360"/>
            <a:ext cx="4114440" cy="328680"/>
          </a:xfrm>
          <a:prstGeom prst="rect">
            <a:avLst/>
          </a:prstGeom>
          <a:noFill/>
          <a:ln w="0">
            <a:noFill/>
          </a:ln>
        </p:spPr>
        <p:txBody>
          <a:bodyPr lIns="91440" rIns="91440" tIns="45720" bIns="45720" anchor="ctr">
            <a:noAutofit/>
          </a:bodyPr>
          <a:lstStyle>
            <a:lvl1pPr indent="0" algn="ctr">
              <a:buNone/>
              <a:defRPr b="0" lang="es-ES" sz="1400" spc="-1" strike="noStrike">
                <a:solidFill>
                  <a:srgbClr val="000000"/>
                </a:solidFill>
                <a:latin typeface="Times New Roman"/>
              </a:defRPr>
            </a:lvl1pPr>
          </a:lstStyle>
          <a:p>
            <a:pPr indent="0" algn="ctr">
              <a:buNone/>
            </a:pPr>
            <a:r>
              <a:rPr b="0" lang="es-ES" sz="1400" spc="-1" strike="noStrike">
                <a:solidFill>
                  <a:srgbClr val="000000"/>
                </a:solidFill>
                <a:latin typeface="Times New Roman"/>
              </a:rPr>
              <a:t> </a:t>
            </a:r>
            <a:endParaRPr b="0" lang="es-ES" sz="1400" spc="-1" strike="noStrike">
              <a:solidFill>
                <a:srgbClr val="000000"/>
              </a:solidFill>
              <a:latin typeface="Times New Roman"/>
            </a:endParaRPr>
          </a:p>
        </p:txBody>
      </p:sp>
      <p:sp>
        <p:nvSpPr>
          <p:cNvPr id="6" name="PlaceHolder 5"/>
          <p:cNvSpPr>
            <a:spLocks noGrp="1"/>
          </p:cNvSpPr>
          <p:nvPr>
            <p:ph type="sldNum" idx="3"/>
          </p:nvPr>
        </p:nvSpPr>
        <p:spPr>
          <a:xfrm>
            <a:off x="7620120" y="18360"/>
            <a:ext cx="1066320" cy="328680"/>
          </a:xfrm>
          <a:prstGeom prst="rect">
            <a:avLst/>
          </a:prstGeom>
          <a:noFill/>
          <a:ln w="0">
            <a:noFill/>
          </a:ln>
        </p:spPr>
        <p:txBody>
          <a:bodyPr lIns="91440" rIns="91440" tIns="45720" bIns="45720" anchor="ctr">
            <a:noAutofit/>
          </a:bodyPr>
          <a:lstStyle>
            <a:lvl1pPr indent="0" defTabSz="914400">
              <a:lnSpc>
                <a:spcPct val="100000"/>
              </a:lnSpc>
              <a:buNone/>
              <a:defRPr b="1" lang="es-AR" sz="1400" spc="-1" strike="noStrike">
                <a:solidFill>
                  <a:srgbClr val="ffffff"/>
                </a:solidFill>
                <a:latin typeface="Arial"/>
              </a:defRPr>
            </a:lvl1pPr>
          </a:lstStyle>
          <a:p>
            <a:pPr indent="0" defTabSz="914400">
              <a:lnSpc>
                <a:spcPct val="100000"/>
              </a:lnSpc>
              <a:buNone/>
            </a:pPr>
            <a:fld id="{639077C2-38E7-4D98-8695-FA12687CFCE1}" type="slidenum">
              <a:rPr b="1" lang="es-AR" sz="1400" spc="-1" strike="noStrike">
                <a:solidFill>
                  <a:srgbClr val="ffffff"/>
                </a:solidFill>
                <a:latin typeface="Arial"/>
              </a:rPr>
              <a:t>1</a:t>
            </a:fld>
            <a:endParaRPr b="0" lang="es-E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hyperlink" Target="https://www.youtube.com/watch?v=xkkDSSRYpWw&amp;t=401s&amp;ab_channel=Fi&#243;dorTi&#250;tchev" TargetMode="External"/><Relationship Id="rId2" Type="http://schemas.openxmlformats.org/officeDocument/2006/relationships/hyperlink" Target="https://www.youtube.com/watch?v=xkkDSSRYpWw&amp;t=401s&amp;ab_channel=Fi&#243;dorTi&#250;tchev" TargetMode="External"/><Relationship Id="rId3"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defTabSz="914400">
              <a:lnSpc>
                <a:spcPct val="100000"/>
              </a:lnSpc>
              <a:buNone/>
            </a:pPr>
            <a:r>
              <a:rPr b="0" lang="es-AR" sz="4000" spc="-100" strike="noStrike">
                <a:solidFill>
                  <a:schemeClr val="dk2"/>
                </a:solidFill>
                <a:latin typeface="Arial"/>
              </a:rPr>
              <a:t>Pierre Bourdieu (1930-2002)</a:t>
            </a:r>
            <a:endParaRPr b="0" lang="es-AR" sz="4000" spc="-1" strike="noStrike">
              <a:solidFill>
                <a:schemeClr val="dk1"/>
              </a:solidFill>
              <a:latin typeface="Arial"/>
            </a:endParaRPr>
          </a:p>
        </p:txBody>
      </p:sp>
      <p:pic>
        <p:nvPicPr>
          <p:cNvPr id="44" name="Picture 3" descr=""/>
          <p:cNvPicPr/>
          <p:nvPr/>
        </p:nvPicPr>
        <p:blipFill>
          <a:blip r:embed="rId1"/>
          <a:stretch/>
        </p:blipFill>
        <p:spPr>
          <a:xfrm>
            <a:off x="1835640" y="1989000"/>
            <a:ext cx="5472360" cy="3672000"/>
          </a:xfrm>
          <a:prstGeom prst="rect">
            <a:avLst/>
          </a:prstGeom>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defTabSz="914400">
              <a:lnSpc>
                <a:spcPct val="100000"/>
              </a:lnSpc>
              <a:buNone/>
            </a:pPr>
            <a:r>
              <a:rPr b="0" lang="es-AR" sz="4000" spc="-100" strike="noStrike">
                <a:solidFill>
                  <a:schemeClr val="dk2"/>
                </a:solidFill>
                <a:latin typeface="Arial"/>
              </a:rPr>
              <a:t>Campo literario/campo de poder</a:t>
            </a:r>
            <a:endParaRPr b="0" lang="es-AR" sz="4000" spc="-1" strike="noStrike">
              <a:solidFill>
                <a:schemeClr val="dk1"/>
              </a:solidFill>
              <a:latin typeface="Arial"/>
            </a:endParaRPr>
          </a:p>
        </p:txBody>
      </p:sp>
      <p:sp>
        <p:nvSpPr>
          <p:cNvPr id="62" name="PlaceHolder 2"/>
          <p:cNvSpPr>
            <a:spLocks noGrp="1"/>
          </p:cNvSpPr>
          <p:nvPr>
            <p:ph/>
          </p:nvPr>
        </p:nvSpPr>
        <p:spPr>
          <a:xfrm>
            <a:off x="457200" y="1600200"/>
            <a:ext cx="8229240" cy="4876560"/>
          </a:xfrm>
          <a:prstGeom prst="rect">
            <a:avLst/>
          </a:prstGeom>
          <a:noFill/>
          <a:ln w="0">
            <a:noFill/>
          </a:ln>
        </p:spPr>
        <p:txBody>
          <a:bodyPr lIns="91440" rIns="91440" tIns="45720" bIns="45720" anchor="t">
            <a:noAutofit/>
          </a:bodyPr>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Polo dominado de los dominantes</a:t>
            </a:r>
            <a:endParaRPr b="0" lang="es-AR" sz="2400" spc="-1" strike="noStrike">
              <a:solidFill>
                <a:schemeClr val="dk1"/>
              </a:solidFill>
              <a:latin typeface="Arial"/>
            </a:endParaRPr>
          </a:p>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Autonomía relativa</a:t>
            </a:r>
            <a:endParaRPr b="0" lang="es-AR" sz="2400" spc="-1" strike="noStrike">
              <a:solidFill>
                <a:schemeClr val="dk1"/>
              </a:solidFill>
              <a:latin typeface="Arial"/>
            </a:endParaRPr>
          </a:p>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Principio de jerarquización autónomo/heterónomo</a:t>
            </a:r>
            <a:endParaRPr b="0" lang="es-AR" sz="2400" spc="-1" strike="noStrike">
              <a:solidFill>
                <a:schemeClr val="dk1"/>
              </a:solidFill>
              <a:latin typeface="Arial"/>
            </a:endParaRPr>
          </a:p>
          <a:p>
            <a:pPr indent="0" defTabSz="914400">
              <a:lnSpc>
                <a:spcPct val="100000"/>
              </a:lnSpc>
              <a:spcBef>
                <a:spcPts val="479"/>
              </a:spcBef>
              <a:buNone/>
            </a:pP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defTabSz="914400">
              <a:lnSpc>
                <a:spcPct val="100000"/>
              </a:lnSpc>
              <a:buNone/>
            </a:pPr>
            <a:r>
              <a:rPr b="0" lang="es-AR" sz="4000" spc="-100" strike="noStrike">
                <a:solidFill>
                  <a:schemeClr val="dk2"/>
                </a:solidFill>
                <a:latin typeface="Arial"/>
              </a:rPr>
              <a:t>Estructura de relaciones</a:t>
            </a:r>
            <a:endParaRPr b="0" lang="es-AR" sz="4000" spc="-1" strike="noStrike">
              <a:solidFill>
                <a:schemeClr val="dk1"/>
              </a:solidFill>
              <a:latin typeface="Arial"/>
            </a:endParaRPr>
          </a:p>
        </p:txBody>
      </p:sp>
      <p:sp>
        <p:nvSpPr>
          <p:cNvPr id="64" name="PlaceHolder 2"/>
          <p:cNvSpPr>
            <a:spLocks noGrp="1"/>
          </p:cNvSpPr>
          <p:nvPr>
            <p:ph/>
          </p:nvPr>
        </p:nvSpPr>
        <p:spPr>
          <a:xfrm>
            <a:off x="457200" y="1600200"/>
            <a:ext cx="8229240" cy="4876560"/>
          </a:xfrm>
          <a:prstGeom prst="rect">
            <a:avLst/>
          </a:prstGeom>
          <a:noFill/>
          <a:ln w="0">
            <a:noFill/>
          </a:ln>
        </p:spPr>
        <p:txBody>
          <a:bodyPr lIns="91440" rIns="91440" tIns="45720" bIns="45720" anchor="t">
            <a:noAutofit/>
          </a:bodyPr>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Desinterés</a:t>
            </a:r>
            <a:endParaRPr b="0" lang="es-AR" sz="2400" spc="-1" strike="noStrike">
              <a:solidFill>
                <a:schemeClr val="dk1"/>
              </a:solidFill>
              <a:latin typeface="Arial"/>
            </a:endParaRPr>
          </a:p>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Estrategias de subversión </a:t>
            </a:r>
            <a:endParaRPr b="0" lang="es-AR" sz="2400" spc="-1" strike="noStrike">
              <a:solidFill>
                <a:schemeClr val="dk1"/>
              </a:solidFill>
              <a:latin typeface="Arial"/>
            </a:endParaRPr>
          </a:p>
          <a:p>
            <a:pPr indent="0" defTabSz="914400">
              <a:lnSpc>
                <a:spcPct val="100000"/>
              </a:lnSpc>
              <a:spcBef>
                <a:spcPts val="479"/>
              </a:spcBef>
              <a:buNone/>
            </a:pP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defTabSz="914400">
              <a:lnSpc>
                <a:spcPct val="100000"/>
              </a:lnSpc>
              <a:buNone/>
            </a:pPr>
            <a:r>
              <a:rPr b="0" lang="es-AR" sz="4000" spc="-100" strike="noStrike">
                <a:solidFill>
                  <a:schemeClr val="dk2"/>
                </a:solidFill>
                <a:latin typeface="Arial"/>
              </a:rPr>
              <a:t>Análisis de los habitus</a:t>
            </a:r>
            <a:endParaRPr b="0" lang="es-AR" sz="4000" spc="-1" strike="noStrike">
              <a:solidFill>
                <a:schemeClr val="dk1"/>
              </a:solidFill>
              <a:latin typeface="Arial"/>
            </a:endParaRPr>
          </a:p>
        </p:txBody>
      </p:sp>
      <p:sp>
        <p:nvSpPr>
          <p:cNvPr id="66" name="PlaceHolder 2"/>
          <p:cNvSpPr>
            <a:spLocks noGrp="1"/>
          </p:cNvSpPr>
          <p:nvPr>
            <p:ph/>
          </p:nvPr>
        </p:nvSpPr>
        <p:spPr>
          <a:xfrm>
            <a:off x="457200" y="1600200"/>
            <a:ext cx="8229240" cy="4876560"/>
          </a:xfrm>
          <a:prstGeom prst="rect">
            <a:avLst/>
          </a:prstGeom>
          <a:noFill/>
          <a:ln w="0">
            <a:noFill/>
          </a:ln>
        </p:spPr>
        <p:txBody>
          <a:bodyPr lIns="91440" rIns="91440" tIns="45720" bIns="45720" anchor="t">
            <a:noAutofit/>
          </a:bodyPr>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Relación posición/disposición</a:t>
            </a:r>
            <a:endParaRPr b="0" lang="es-AR" sz="2400" spc="-1" strike="noStrike">
              <a:solidFill>
                <a:schemeClr val="dk1"/>
              </a:solidFill>
              <a:latin typeface="Arial"/>
            </a:endParaRPr>
          </a:p>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Bajo grado de institucionalización de las posiciones </a:t>
            </a: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a:buNone/>
            </a:pPr>
            <a:endParaRPr b="0" lang="es-AR" sz="4000" spc="-100" strike="noStrike">
              <a:solidFill>
                <a:schemeClr val="dk2"/>
              </a:solidFill>
              <a:latin typeface="Arial"/>
            </a:endParaRPr>
          </a:p>
        </p:txBody>
      </p:sp>
      <p:sp>
        <p:nvSpPr>
          <p:cNvPr id="68" name="PlaceHolder 2"/>
          <p:cNvSpPr>
            <a:spLocks noGrp="1"/>
          </p:cNvSpPr>
          <p:nvPr>
            <p:ph/>
          </p:nvPr>
        </p:nvSpPr>
        <p:spPr>
          <a:xfrm>
            <a:off x="457200" y="1600200"/>
            <a:ext cx="8229240" cy="4876560"/>
          </a:xfrm>
          <a:prstGeom prst="rect">
            <a:avLst/>
          </a:prstGeom>
          <a:noFill/>
          <a:ln w="0">
            <a:noFill/>
          </a:ln>
        </p:spPr>
        <p:txBody>
          <a:bodyPr lIns="91440" rIns="91440" tIns="45720" bIns="45720" anchor="t">
            <a:normAutofit fontScale="87465"/>
          </a:bodyPr>
          <a:p>
            <a:pPr indent="0" algn="just" defTabSz="914400">
              <a:lnSpc>
                <a:spcPct val="100000"/>
              </a:lnSpc>
              <a:spcBef>
                <a:spcPts val="479"/>
              </a:spcBef>
              <a:buNone/>
              <a:tabLst>
                <a:tab algn="l" pos="0"/>
              </a:tabLst>
            </a:pPr>
            <a:r>
              <a:rPr b="0" lang="es-AR" sz="2400" spc="-1" strike="noStrike">
                <a:solidFill>
                  <a:schemeClr val="dk1"/>
                </a:solidFill>
                <a:latin typeface="Arial"/>
              </a:rPr>
              <a:t>Lo fundamental que está en juego en las luchas literarias es el monopolio de la legitimidad literaria, es decir, entre otras cosas, el monopolio del poder de decir con autoridad quién está autorizado a llamarse autor; o, si se prefiere, el monopolio del poder de consagración de los productores o de los productos (se está en un universo de creencia y el escritor consagrado es el que tiene el poder de consagrar y de obtener la adhesión cuando consagra a un autor o una obra —mediante un prefacio, una crítica laudatoria, un premio, etc.). Si es cierto que todo campo literario es la arena de una lucha por la definición del escritor —proposición universal— ,en todo caso el analista, so pena de sucumbir a la universalización del caso particular que operan subrepticiamente los análisis de esencia, debe saber que sólo encontrará siempre definiciones del escritor que corresponden a un estado de la lucha por la imposición de la definición legítima del escritor.</a:t>
            </a: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rmAutofit fontScale="93507"/>
          </a:bodyPr>
          <a:p>
            <a:pPr indent="0" defTabSz="914400">
              <a:lnSpc>
                <a:spcPct val="100000"/>
              </a:lnSpc>
              <a:buNone/>
            </a:pPr>
            <a:r>
              <a:rPr b="0" lang="es-AR" sz="4000" spc="-100" strike="noStrike">
                <a:solidFill>
                  <a:schemeClr val="dk2"/>
                </a:solidFill>
                <a:latin typeface="Arial"/>
              </a:rPr>
              <a:t>La sociología es un deporte de combate</a:t>
            </a:r>
            <a:endParaRPr b="0" lang="es-AR" sz="4000" spc="-1" strike="noStrike">
              <a:solidFill>
                <a:schemeClr val="dk1"/>
              </a:solidFill>
              <a:latin typeface="Arial"/>
            </a:endParaRPr>
          </a:p>
        </p:txBody>
      </p:sp>
      <p:sp>
        <p:nvSpPr>
          <p:cNvPr id="46" name="PlaceHolder 2"/>
          <p:cNvSpPr>
            <a:spLocks noGrp="1"/>
          </p:cNvSpPr>
          <p:nvPr>
            <p:ph/>
          </p:nvPr>
        </p:nvSpPr>
        <p:spPr>
          <a:xfrm>
            <a:off x="457200" y="1600200"/>
            <a:ext cx="8229240" cy="4876560"/>
          </a:xfrm>
          <a:prstGeom prst="rect">
            <a:avLst/>
          </a:prstGeom>
          <a:noFill/>
          <a:ln w="0">
            <a:noFill/>
          </a:ln>
        </p:spPr>
        <p:txBody>
          <a:bodyPr lIns="91440" rIns="91440" tIns="45720" bIns="45720" anchor="t">
            <a:noAutofit/>
          </a:bodyPr>
          <a:p>
            <a:pPr marL="182880" indent="-182880" defTabSz="914400">
              <a:lnSpc>
                <a:spcPct val="100000"/>
              </a:lnSpc>
              <a:spcBef>
                <a:spcPts val="479"/>
              </a:spcBef>
              <a:buClr>
                <a:srgbClr val="93a299"/>
              </a:buClr>
              <a:buSzPct val="85000"/>
              <a:buFont typeface="Arial"/>
              <a:buChar char="•"/>
            </a:pPr>
            <a:r>
              <a:rPr b="0" lang="es-AR" sz="2400" spc="-1" strike="noStrike" u="sng">
                <a:solidFill>
                  <a:schemeClr val="dk1"/>
                </a:solidFill>
                <a:uFillTx/>
                <a:latin typeface="Arial"/>
                <a:hlinkClick r:id="rId1"/>
              </a:rPr>
              <a:t>https://</a:t>
            </a:r>
            <a:r>
              <a:rPr b="0" lang="es-AR" sz="2400" spc="-1" strike="noStrike" u="sng">
                <a:solidFill>
                  <a:schemeClr val="dk1"/>
                </a:solidFill>
                <a:uFillTx/>
                <a:latin typeface="Arial"/>
                <a:hlinkClick r:id="rId2"/>
              </a:rPr>
              <a:t>www.youtube.com/watch?v=xkkDSSRYpWw&amp;t=401s&amp;ab_channel=Fi%C3%B3dorTi%C3%BAtchev</a:t>
            </a:r>
            <a:endParaRPr b="0" lang="es-AR" sz="2400" spc="-1" strike="noStrike">
              <a:solidFill>
                <a:schemeClr val="dk1"/>
              </a:solidFill>
              <a:latin typeface="Arial"/>
            </a:endParaRPr>
          </a:p>
          <a:p>
            <a:pPr indent="0" defTabSz="914400">
              <a:lnSpc>
                <a:spcPct val="100000"/>
              </a:lnSpc>
              <a:spcBef>
                <a:spcPts val="479"/>
              </a:spcBef>
              <a:buNone/>
              <a:tabLst>
                <a:tab algn="l" pos="0"/>
              </a:tabLst>
            </a:pPr>
            <a:r>
              <a:rPr b="0" lang="es-AR" sz="2400" spc="-1" strike="noStrike">
                <a:solidFill>
                  <a:schemeClr val="dk1"/>
                </a:solidFill>
                <a:latin typeface="Arial"/>
              </a:rPr>
              <a:t>(minuto 6)</a:t>
            </a: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a:buNone/>
            </a:pPr>
            <a:endParaRPr b="0" lang="es-AR" sz="4000" spc="-100" strike="noStrike">
              <a:solidFill>
                <a:schemeClr val="dk2"/>
              </a:solidFill>
              <a:latin typeface="Arial"/>
            </a:endParaRPr>
          </a:p>
        </p:txBody>
      </p:sp>
      <p:sp>
        <p:nvSpPr>
          <p:cNvPr id="48" name="PlaceHolder 2"/>
          <p:cNvSpPr>
            <a:spLocks noGrp="1"/>
          </p:cNvSpPr>
          <p:nvPr>
            <p:ph/>
          </p:nvPr>
        </p:nvSpPr>
        <p:spPr>
          <a:xfrm>
            <a:off x="457200" y="1600200"/>
            <a:ext cx="8229240" cy="4876560"/>
          </a:xfrm>
          <a:prstGeom prst="rect">
            <a:avLst/>
          </a:prstGeom>
          <a:noFill/>
          <a:ln w="0">
            <a:noFill/>
          </a:ln>
        </p:spPr>
        <p:txBody>
          <a:bodyPr lIns="91440" rIns="91440" tIns="45720" bIns="45720" anchor="t">
            <a:noAutofit/>
          </a:bodyPr>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Los museos y su público (1966)</a:t>
            </a:r>
            <a:endParaRPr b="0" lang="es-AR" sz="2400" spc="-1" strike="noStrike">
              <a:solidFill>
                <a:schemeClr val="dk1"/>
              </a:solidFill>
              <a:latin typeface="Arial"/>
            </a:endParaRPr>
          </a:p>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La distinción (1979)</a:t>
            </a:r>
            <a:endParaRPr b="0" lang="es-AR" sz="2400" spc="-1" strike="noStrike">
              <a:solidFill>
                <a:schemeClr val="dk1"/>
              </a:solidFill>
              <a:latin typeface="Arial"/>
            </a:endParaRPr>
          </a:p>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Las reglas del arte (1992)</a:t>
            </a:r>
            <a:endParaRPr b="0" lang="es-AR" sz="2400" spc="-1" strike="noStrike">
              <a:solidFill>
                <a:schemeClr val="dk1"/>
              </a:solidFill>
              <a:latin typeface="Arial"/>
            </a:endParaRPr>
          </a:p>
          <a:p>
            <a:pPr indent="0" defTabSz="914400">
              <a:lnSpc>
                <a:spcPct val="100000"/>
              </a:lnSpc>
              <a:spcBef>
                <a:spcPts val="479"/>
              </a:spcBef>
              <a:buNone/>
            </a:pP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rmAutofit fontScale="87256" lnSpcReduction="20000"/>
          </a:bodyPr>
          <a:p>
            <a:pPr indent="0" defTabSz="914400">
              <a:lnSpc>
                <a:spcPct val="100000"/>
              </a:lnSpc>
              <a:buNone/>
            </a:pPr>
            <a:r>
              <a:rPr b="0" lang="es-AR" sz="4000" spc="-100" strike="noStrike">
                <a:solidFill>
                  <a:schemeClr val="dk2"/>
                </a:solidFill>
                <a:latin typeface="Arial"/>
              </a:rPr>
              <a:t> </a:t>
            </a:r>
            <a:r>
              <a:rPr b="0" lang="es-AR" sz="4000" spc="-100" strike="noStrike">
                <a:solidFill>
                  <a:schemeClr val="dk2"/>
                </a:solidFill>
                <a:latin typeface="Arial"/>
              </a:rPr>
              <a:t>¿Por qué los individuos hacen lo que hacen? </a:t>
            </a:r>
            <a:endParaRPr b="0" lang="es-AR" sz="4000" spc="-1" strike="noStrike">
              <a:solidFill>
                <a:schemeClr val="dk1"/>
              </a:solidFill>
              <a:latin typeface="Arial"/>
            </a:endParaRPr>
          </a:p>
        </p:txBody>
      </p:sp>
      <p:sp>
        <p:nvSpPr>
          <p:cNvPr id="50" name="PlaceHolder 2"/>
          <p:cNvSpPr>
            <a:spLocks noGrp="1"/>
          </p:cNvSpPr>
          <p:nvPr>
            <p:ph/>
          </p:nvPr>
        </p:nvSpPr>
        <p:spPr>
          <a:xfrm>
            <a:off x="457200" y="1600200"/>
            <a:ext cx="8229240" cy="4876560"/>
          </a:xfrm>
          <a:prstGeom prst="rect">
            <a:avLst/>
          </a:prstGeom>
          <a:noFill/>
          <a:ln w="0">
            <a:noFill/>
          </a:ln>
        </p:spPr>
        <p:txBody>
          <a:bodyPr lIns="91440" rIns="91440" tIns="45720" bIns="45720" anchor="t">
            <a:noAutofit/>
          </a:bodyPr>
          <a:p>
            <a:pPr indent="0" defTabSz="914400">
              <a:lnSpc>
                <a:spcPct val="100000"/>
              </a:lnSpc>
              <a:spcBef>
                <a:spcPts val="479"/>
              </a:spcBef>
              <a:buNone/>
              <a:tabLst>
                <a:tab algn="l" pos="0"/>
              </a:tabLst>
            </a:pPr>
            <a:endParaRPr b="0" lang="es-AR" sz="2400" spc="-1" strike="noStrike">
              <a:solidFill>
                <a:schemeClr val="dk1"/>
              </a:solidFill>
              <a:latin typeface="Arial"/>
            </a:endParaRPr>
          </a:p>
          <a:p>
            <a:pPr indent="0" defTabSz="914400">
              <a:lnSpc>
                <a:spcPct val="100000"/>
              </a:lnSpc>
              <a:spcBef>
                <a:spcPts val="479"/>
              </a:spcBef>
              <a:buNone/>
              <a:tabLst>
                <a:tab algn="l" pos="0"/>
              </a:tabLst>
            </a:pPr>
            <a:endParaRPr b="0" lang="es-AR" sz="2400" spc="-1" strike="noStrike">
              <a:solidFill>
                <a:schemeClr val="dk1"/>
              </a:solidFill>
              <a:latin typeface="Arial"/>
            </a:endParaRPr>
          </a:p>
          <a:p>
            <a:pPr indent="0" defTabSz="914400">
              <a:lnSpc>
                <a:spcPct val="100000"/>
              </a:lnSpc>
              <a:spcBef>
                <a:spcPts val="479"/>
              </a:spcBef>
              <a:buNone/>
              <a:tabLst>
                <a:tab algn="l" pos="0"/>
              </a:tabLst>
            </a:pPr>
            <a:r>
              <a:rPr b="0" lang="es-AR" sz="2400" spc="-1" strike="noStrike">
                <a:solidFill>
                  <a:schemeClr val="dk1"/>
                </a:solidFill>
                <a:latin typeface="Arial"/>
              </a:rPr>
              <a:t> </a:t>
            </a:r>
            <a:r>
              <a:rPr b="0" lang="es-AR" sz="2400" spc="-1" strike="noStrike">
                <a:solidFill>
                  <a:schemeClr val="dk1"/>
                </a:solidFill>
                <a:latin typeface="Arial"/>
              </a:rPr>
              <a:t>[(habitus) (capital)] + campo = práctica</a:t>
            </a: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defTabSz="914400">
              <a:lnSpc>
                <a:spcPct val="100000"/>
              </a:lnSpc>
              <a:buNone/>
            </a:pPr>
            <a:r>
              <a:rPr b="0" lang="es-AR" sz="4000" spc="-100" strike="noStrike">
                <a:solidFill>
                  <a:schemeClr val="dk2"/>
                </a:solidFill>
                <a:latin typeface="Arial"/>
              </a:rPr>
              <a:t>Definición de habitus</a:t>
            </a:r>
            <a:endParaRPr b="0" lang="es-AR" sz="4000" spc="-1" strike="noStrike">
              <a:solidFill>
                <a:schemeClr val="dk1"/>
              </a:solidFill>
              <a:latin typeface="Arial"/>
            </a:endParaRPr>
          </a:p>
        </p:txBody>
      </p:sp>
      <p:sp>
        <p:nvSpPr>
          <p:cNvPr id="52" name="PlaceHolder 2"/>
          <p:cNvSpPr>
            <a:spLocks noGrp="1"/>
          </p:cNvSpPr>
          <p:nvPr>
            <p:ph/>
          </p:nvPr>
        </p:nvSpPr>
        <p:spPr>
          <a:xfrm>
            <a:off x="457200" y="1600200"/>
            <a:ext cx="8229240" cy="4876560"/>
          </a:xfrm>
          <a:prstGeom prst="rect">
            <a:avLst/>
          </a:prstGeom>
          <a:noFill/>
          <a:ln w="0">
            <a:noFill/>
          </a:ln>
        </p:spPr>
        <p:txBody>
          <a:bodyPr lIns="91440" rIns="91440" tIns="45720" bIns="45720" anchor="t">
            <a:noAutofit/>
          </a:bodyPr>
          <a:p>
            <a:pPr indent="0" algn="just" defTabSz="914400">
              <a:lnSpc>
                <a:spcPct val="100000"/>
              </a:lnSpc>
              <a:spcBef>
                <a:spcPts val="479"/>
              </a:spcBef>
              <a:buNone/>
              <a:tabLst>
                <a:tab algn="l" pos="0"/>
              </a:tabLst>
            </a:pPr>
            <a:r>
              <a:rPr b="0" lang="es-AR" sz="2400" spc="-1" strike="noStrike">
                <a:solidFill>
                  <a:schemeClr val="dk1"/>
                </a:solidFill>
                <a:latin typeface="Arial"/>
              </a:rPr>
              <a:t>El habitus son las disposiciones a menudo no conscientes que el individuo interioriza en el transcurso de su socialización (familia, escuela, trabajo, etc.) y que lo llevan a percibir, pensar y actuar de una cierta manera. </a:t>
            </a: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defTabSz="914400">
              <a:lnSpc>
                <a:spcPct val="100000"/>
              </a:lnSpc>
              <a:buNone/>
            </a:pPr>
            <a:r>
              <a:rPr b="0" lang="es-AR" sz="4000" spc="-100" strike="noStrike">
                <a:solidFill>
                  <a:schemeClr val="dk2"/>
                </a:solidFill>
                <a:latin typeface="Arial"/>
              </a:rPr>
              <a:t>Componentes del habitus</a:t>
            </a:r>
            <a:endParaRPr b="0" lang="es-AR" sz="4000" spc="-1" strike="noStrike">
              <a:solidFill>
                <a:schemeClr val="dk1"/>
              </a:solidFill>
              <a:latin typeface="Arial"/>
            </a:endParaRPr>
          </a:p>
        </p:txBody>
      </p:sp>
      <p:sp>
        <p:nvSpPr>
          <p:cNvPr id="54" name="PlaceHolder 2"/>
          <p:cNvSpPr>
            <a:spLocks noGrp="1"/>
          </p:cNvSpPr>
          <p:nvPr>
            <p:ph/>
          </p:nvPr>
        </p:nvSpPr>
        <p:spPr>
          <a:xfrm>
            <a:off x="457200" y="1600200"/>
            <a:ext cx="8229240" cy="4876560"/>
          </a:xfrm>
          <a:prstGeom prst="rect">
            <a:avLst/>
          </a:prstGeom>
          <a:noFill/>
          <a:ln w="0">
            <a:noFill/>
          </a:ln>
        </p:spPr>
        <p:txBody>
          <a:bodyPr lIns="91440" rIns="91440" tIns="45720" bIns="45720" anchor="t">
            <a:noAutofit/>
          </a:bodyPr>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 </a:t>
            </a:r>
            <a:r>
              <a:rPr b="0" lang="es-AR" sz="2400" spc="-1" strike="noStrike">
                <a:solidFill>
                  <a:schemeClr val="dk1"/>
                </a:solidFill>
                <a:latin typeface="Arial"/>
              </a:rPr>
              <a:t>cognitivo: categorías de percepción a través de las que los agentes conceptualizan el mundo, distinguen sus componentes y les otorgan patrón y significado.</a:t>
            </a:r>
            <a:endParaRPr b="0" lang="es-AR" sz="2400" spc="-1" strike="noStrike">
              <a:solidFill>
                <a:schemeClr val="dk1"/>
              </a:solidFill>
              <a:latin typeface="Arial"/>
            </a:endParaRPr>
          </a:p>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conativo: se trata de las capacidades propioceptivas, habilidades sensomotrices y destrezas cenestésicas que se perfeccionaron en y para la acción útil.</a:t>
            </a:r>
            <a:endParaRPr b="0" lang="es-AR" sz="2400" spc="-1" strike="noStrike">
              <a:solidFill>
                <a:schemeClr val="dk1"/>
              </a:solidFill>
              <a:latin typeface="Arial"/>
            </a:endParaRPr>
          </a:p>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afectivo: investimento de las energías vitales de uno en los objetos, las empresas y agentes que pueblan el mundo del que se trate.</a:t>
            </a: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defTabSz="914400">
              <a:lnSpc>
                <a:spcPct val="100000"/>
              </a:lnSpc>
              <a:buNone/>
            </a:pPr>
            <a:r>
              <a:rPr b="0" lang="es-AR" sz="4000" spc="-100" strike="noStrike">
                <a:solidFill>
                  <a:schemeClr val="dk2"/>
                </a:solidFill>
                <a:latin typeface="Arial"/>
              </a:rPr>
              <a:t>Propiedades de los campos </a:t>
            </a:r>
            <a:endParaRPr b="0" lang="es-AR" sz="4000" spc="-1" strike="noStrike">
              <a:solidFill>
                <a:schemeClr val="dk1"/>
              </a:solidFill>
              <a:latin typeface="Arial"/>
            </a:endParaRPr>
          </a:p>
        </p:txBody>
      </p:sp>
      <p:sp>
        <p:nvSpPr>
          <p:cNvPr id="56" name="PlaceHolder 2"/>
          <p:cNvSpPr>
            <a:spLocks noGrp="1"/>
          </p:cNvSpPr>
          <p:nvPr>
            <p:ph/>
          </p:nvPr>
        </p:nvSpPr>
        <p:spPr>
          <a:xfrm>
            <a:off x="457200" y="1600200"/>
            <a:ext cx="8229240" cy="4876560"/>
          </a:xfrm>
          <a:prstGeom prst="rect">
            <a:avLst/>
          </a:prstGeom>
          <a:noFill/>
          <a:ln w="0">
            <a:noFill/>
          </a:ln>
        </p:spPr>
        <p:txBody>
          <a:bodyPr lIns="91440" rIns="91440" tIns="45720" bIns="45720" anchor="t">
            <a:normAutofit fontScale="74970" lnSpcReduction="20000"/>
          </a:bodyPr>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Un campo es una configuración relacional de posiciones capaz de imponerse a todos los objetos y agentes que penetran en ella</a:t>
            </a:r>
            <a:endParaRPr b="0" lang="es-AR" sz="2400" spc="-1" strike="noStrike">
              <a:solidFill>
                <a:schemeClr val="dk1"/>
              </a:solidFill>
              <a:latin typeface="Arial"/>
            </a:endParaRPr>
          </a:p>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Cada campo posee reglas del juego y desafíos específicos irreductibles a las reglas del juego y a los desafíos de los otros campos (autonomía relativa de los campos)</a:t>
            </a:r>
            <a:endParaRPr b="0" lang="es-AR" sz="2400" spc="-1" strike="noStrike">
              <a:solidFill>
                <a:schemeClr val="dk1"/>
              </a:solidFill>
              <a:latin typeface="Arial"/>
            </a:endParaRPr>
          </a:p>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Es un espacio de lucha entre los distintos agentes que ocupan las diversas posiciones</a:t>
            </a:r>
            <a:endParaRPr b="0" lang="es-AR" sz="2400" spc="-1" strike="noStrike">
              <a:solidFill>
                <a:schemeClr val="dk1"/>
              </a:solidFill>
              <a:latin typeface="Arial"/>
            </a:endParaRPr>
          </a:p>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El incentivo de las luchas en la apropiación de un capital específico al campo (el monopolio del capital específico legítimo)</a:t>
            </a:r>
            <a:endParaRPr b="0" lang="es-AR" sz="2400" spc="-1" strike="noStrike">
              <a:solidFill>
                <a:schemeClr val="dk1"/>
              </a:solidFill>
              <a:latin typeface="Arial"/>
            </a:endParaRPr>
          </a:p>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El capital está desigualmente distribuido en el seno del campo, por lo que existen dominantes y dominados</a:t>
            </a:r>
            <a:endParaRPr b="0" lang="es-AR" sz="2400" spc="-1" strike="noStrike">
              <a:solidFill>
                <a:schemeClr val="dk1"/>
              </a:solidFill>
              <a:latin typeface="Arial"/>
            </a:endParaRPr>
          </a:p>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La distribución desigual del capital determina la estructura del campo, que está definida por el estado de una relación de fuerza histórica entre las fuerzas (agentes, instituciones) con presencia en el campo</a:t>
            </a:r>
            <a:endParaRPr b="0" lang="es-AR" sz="2400" spc="-1" strike="noStrike">
              <a:solidFill>
                <a:schemeClr val="dk1"/>
              </a:solidFill>
              <a:latin typeface="Arial"/>
            </a:endParaRPr>
          </a:p>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Las estrategias de los agentes se comprenden si se relacionan con su posición en el campo</a:t>
            </a:r>
            <a:endParaRPr b="0" lang="es-AR" sz="2400" spc="-1" strike="noStrike">
              <a:solidFill>
                <a:schemeClr val="dk1"/>
              </a:solidFill>
              <a:latin typeface="Arial"/>
            </a:endParaRPr>
          </a:p>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Entre las estrategias invariantes se puede señalas la oposición entre las estrategias de conservación y de subversión (del estado de la relación de fuerza existente). Las primeras son con más frecuencia la de los dominantes y las segundas las de los dominados.</a:t>
            </a:r>
            <a:endParaRPr b="0" lang="es-AR" sz="2400" spc="-1" strike="noStrike">
              <a:solidFill>
                <a:schemeClr val="dk1"/>
              </a:solidFill>
              <a:latin typeface="Arial"/>
            </a:endParaRPr>
          </a:p>
          <a:p>
            <a:pPr indent="0" defTabSz="914400">
              <a:lnSpc>
                <a:spcPct val="100000"/>
              </a:lnSpc>
              <a:spcBef>
                <a:spcPts val="479"/>
              </a:spcBef>
              <a:buNone/>
              <a:tabLst>
                <a:tab algn="l" pos="0"/>
              </a:tabLst>
            </a:pP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defTabSz="914400">
              <a:lnSpc>
                <a:spcPct val="100000"/>
              </a:lnSpc>
              <a:buNone/>
            </a:pPr>
            <a:r>
              <a:rPr b="0" lang="es-AR" sz="4000" spc="-100" strike="noStrike">
                <a:solidFill>
                  <a:schemeClr val="dk2"/>
                </a:solidFill>
                <a:latin typeface="Arial"/>
              </a:rPr>
              <a:t>Los campos de la literatura</a:t>
            </a:r>
            <a:endParaRPr b="0" lang="es-AR" sz="4000" spc="-1" strike="noStrike">
              <a:solidFill>
                <a:schemeClr val="dk1"/>
              </a:solidFill>
              <a:latin typeface="Arial"/>
            </a:endParaRPr>
          </a:p>
        </p:txBody>
      </p:sp>
      <p:sp>
        <p:nvSpPr>
          <p:cNvPr id="58" name="PlaceHolder 2"/>
          <p:cNvSpPr>
            <a:spLocks noGrp="1"/>
          </p:cNvSpPr>
          <p:nvPr>
            <p:ph/>
          </p:nvPr>
        </p:nvSpPr>
        <p:spPr>
          <a:xfrm>
            <a:off x="457200" y="1600200"/>
            <a:ext cx="8229240" cy="4876560"/>
          </a:xfrm>
          <a:prstGeom prst="rect">
            <a:avLst/>
          </a:prstGeom>
          <a:noFill/>
          <a:ln w="0">
            <a:noFill/>
          </a:ln>
        </p:spPr>
        <p:txBody>
          <a:bodyPr lIns="91440" rIns="91440" tIns="45720" bIns="45720" anchor="t">
            <a:normAutofit fontScale="87465" lnSpcReduction="10000"/>
          </a:bodyPr>
          <a:p>
            <a:pPr indent="0" algn="just" defTabSz="914400">
              <a:lnSpc>
                <a:spcPct val="100000"/>
              </a:lnSpc>
              <a:spcBef>
                <a:spcPts val="479"/>
              </a:spcBef>
              <a:buNone/>
              <a:tabLst>
                <a:tab algn="l" pos="0"/>
              </a:tabLst>
            </a:pPr>
            <a:r>
              <a:rPr b="0" lang="es-AR" sz="2400" spc="-1" strike="noStrike">
                <a:solidFill>
                  <a:schemeClr val="dk1"/>
                </a:solidFill>
                <a:latin typeface="Arial"/>
              </a:rPr>
              <a:t>Dado que la obra de arte sólo existe como objeto simbólico dotado de valor si es conocida y reconocida, es decir, instituida socialmente como obra de arte y recibida por espectadores aptos para reconocerla y conocerla como tal, la sociología del arte y de la literatura tiene como objeto no sólo la producción material de la obra, sino también la producción del valor de la obra, o, lo que es lo mismo, de la creencia en el valor de la obra; por consiguiente, debe considerar como contribuyentes a la producción no sólo a los productores directos de la obra en su materialidad (artista, escritor, etc.), sino también a los productores del sentido y del valor de la obra — críticos, editores, directores de galerías, miembros de las instancias de consagración, academias, salones, jurados, etc.— y a todo el conjunto de los agentes que concurren a la producción de consumidores aptos para conocer y reconocer la obra de arte como tal, es decir, como valor, empezando por los profesores (y también las familias, etc.). </a:t>
            </a: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a:buNone/>
            </a:pPr>
            <a:endParaRPr b="0" lang="es-AR" sz="4000" spc="-100" strike="noStrike">
              <a:solidFill>
                <a:schemeClr val="dk2"/>
              </a:solidFill>
              <a:latin typeface="Arial"/>
            </a:endParaRPr>
          </a:p>
        </p:txBody>
      </p:sp>
      <p:sp>
        <p:nvSpPr>
          <p:cNvPr id="60" name="PlaceHolder 2"/>
          <p:cNvSpPr>
            <a:spLocks noGrp="1"/>
          </p:cNvSpPr>
          <p:nvPr>
            <p:ph/>
          </p:nvPr>
        </p:nvSpPr>
        <p:spPr>
          <a:xfrm>
            <a:off x="457200" y="1600200"/>
            <a:ext cx="8229240" cy="4876560"/>
          </a:xfrm>
          <a:prstGeom prst="rect">
            <a:avLst/>
          </a:prstGeom>
          <a:noFill/>
          <a:ln w="0">
            <a:noFill/>
          </a:ln>
        </p:spPr>
        <p:txBody>
          <a:bodyPr lIns="91440" rIns="91440" tIns="45720" bIns="45720" anchor="t">
            <a:noAutofit/>
          </a:bodyPr>
          <a:p>
            <a:pPr indent="0" defTabSz="914400">
              <a:lnSpc>
                <a:spcPct val="100000"/>
              </a:lnSpc>
              <a:spcBef>
                <a:spcPts val="479"/>
              </a:spcBef>
              <a:buNone/>
              <a:tabLst>
                <a:tab algn="l" pos="0"/>
              </a:tabLst>
            </a:pPr>
            <a:r>
              <a:rPr b="0" lang="es-AR" sz="2400" spc="-1" strike="noStrike">
                <a:solidFill>
                  <a:srgbClr val="292934"/>
                </a:solidFill>
                <a:latin typeface="Arial"/>
              </a:rPr>
              <a:t>1.Análisis de la posición del campo literario en el campo de poder, que posición ocupa en la estructura dominante</a:t>
            </a:r>
            <a:endParaRPr b="0" lang="es-AR" sz="2400" spc="-1" strike="noStrike">
              <a:solidFill>
                <a:schemeClr val="dk1"/>
              </a:solidFill>
              <a:latin typeface="Arial"/>
            </a:endParaRPr>
          </a:p>
          <a:p>
            <a:pPr indent="0" defTabSz="914400">
              <a:lnSpc>
                <a:spcPct val="100000"/>
              </a:lnSpc>
              <a:spcBef>
                <a:spcPts val="479"/>
              </a:spcBef>
              <a:buNone/>
              <a:tabLst>
                <a:tab algn="l" pos="0"/>
              </a:tabLst>
            </a:pPr>
            <a:endParaRPr b="0" lang="es-AR" sz="2400" spc="-1" strike="noStrike">
              <a:solidFill>
                <a:schemeClr val="dk1"/>
              </a:solidFill>
              <a:latin typeface="Arial"/>
            </a:endParaRPr>
          </a:p>
          <a:p>
            <a:pPr indent="0" defTabSz="914400">
              <a:lnSpc>
                <a:spcPct val="100000"/>
              </a:lnSpc>
              <a:spcBef>
                <a:spcPts val="479"/>
              </a:spcBef>
              <a:buNone/>
              <a:tabLst>
                <a:tab algn="l" pos="0"/>
              </a:tabLst>
            </a:pPr>
            <a:r>
              <a:rPr b="0" lang="es-AR" sz="2400" spc="-1" strike="noStrike">
                <a:solidFill>
                  <a:srgbClr val="292934"/>
                </a:solidFill>
                <a:latin typeface="Arial"/>
              </a:rPr>
              <a:t>2.Análisis de la estructura de las relaciones objetivas entre las posiciones que ocupan en el campo de producción cultural de los individuos o de los grupos colocados en situación de competencia por la legitimidad intelectual o artística. </a:t>
            </a:r>
            <a:endParaRPr b="0" lang="es-AR" sz="2400" spc="-1" strike="noStrike">
              <a:solidFill>
                <a:schemeClr val="dk1"/>
              </a:solidFill>
              <a:latin typeface="Arial"/>
            </a:endParaRPr>
          </a:p>
          <a:p>
            <a:pPr indent="0" defTabSz="914400">
              <a:lnSpc>
                <a:spcPct val="100000"/>
              </a:lnSpc>
              <a:spcBef>
                <a:spcPts val="479"/>
              </a:spcBef>
              <a:buNone/>
              <a:tabLst>
                <a:tab algn="l" pos="0"/>
              </a:tabLst>
            </a:pPr>
            <a:endParaRPr b="0" lang="es-AR" sz="2400" spc="-1" strike="noStrike">
              <a:solidFill>
                <a:schemeClr val="dk1"/>
              </a:solidFill>
              <a:latin typeface="Arial"/>
            </a:endParaRPr>
          </a:p>
          <a:p>
            <a:pPr indent="0" defTabSz="914400">
              <a:lnSpc>
                <a:spcPct val="100000"/>
              </a:lnSpc>
              <a:spcBef>
                <a:spcPts val="479"/>
              </a:spcBef>
              <a:buNone/>
              <a:tabLst>
                <a:tab algn="l" pos="0"/>
              </a:tabLst>
            </a:pPr>
            <a:r>
              <a:rPr b="0" lang="es-AR" sz="2400" spc="-1" strike="noStrike">
                <a:solidFill>
                  <a:srgbClr val="292934"/>
                </a:solidFill>
                <a:latin typeface="Arial"/>
              </a:rPr>
              <a:t>3. Análisis de los habitus</a:t>
            </a:r>
            <a:endParaRPr b="0" lang="es-AR" sz="2400" spc="-1" strike="noStrike">
              <a:solidFill>
                <a:schemeClr val="dk1"/>
              </a:solidFill>
              <a:latin typeface="Arial"/>
            </a:endParaRPr>
          </a:p>
          <a:p>
            <a:pPr indent="0" defTabSz="914400">
              <a:lnSpc>
                <a:spcPct val="100000"/>
              </a:lnSpc>
              <a:spcBef>
                <a:spcPts val="479"/>
              </a:spcBef>
              <a:buNone/>
              <a:tabLst>
                <a:tab algn="l" pos="0"/>
              </a:tabLst>
            </a:pP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theme/_rels/theme1.xml.rels><?xml version="1.0" encoding="UTF-8"?>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xmlns:r="http://schemas.openxmlformats.org/officeDocument/2006/relationships" name="Claridad">
  <a:themeElements>
    <a:clrScheme name="Claridad">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lásico de Office 2">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hade val="86000"/>
              </a:schemeClr>
            </a:gs>
            <a:gs pos="45000">
              <a:schemeClr val="phClr">
                <a:tint val="48000"/>
              </a:schemeClr>
            </a:gs>
            <a:gs pos="100000">
              <a:schemeClr val="phClr">
                <a:tint val="28000"/>
              </a:schemeClr>
            </a:gs>
          </a:gsLst>
          <a:path path="circle">
            <a:fillToRect l="100000" t="100000" r="100000" b="100000"/>
          </a:path>
          <a:tileRect l="0" t="0" r="0" b="0"/>
        </a:gradFill>
        <a:gradFill>
          <a:gsLst>
            <a:gs pos="0">
              <a:schemeClr val="phClr">
                <a:shade val="70000"/>
              </a:schemeClr>
            </a:gs>
            <a:gs pos="34000">
              <a:schemeClr val="phClr">
                <a:shade val="70000"/>
              </a:schemeClr>
            </a:gs>
            <a:gs pos="70000">
              <a:schemeClr val="phClr">
                <a:tint val="100000"/>
                <a:shade val="90000"/>
              </a:schemeClr>
            </a:gs>
            <a:gs pos="100000">
              <a:schemeClr val="phClr">
                <a:tint val="100000"/>
                <a:shade val="100000"/>
              </a:schemeClr>
            </a:gs>
          </a:gsLst>
          <a:path path="circle">
            <a:fillToRect l="100000" t="100000" r="100000" b="100000"/>
          </a:path>
          <a:tileRect l="0" t="0" r="0" b="0"/>
        </a:gradFill>
      </a:fillStyleLst>
      <a:lnStyleLst>
        <a:ln w="9525" cap="flat" cmpd="sng" algn="ctr">
          <a:prstDash val="solid"/>
        </a:ln>
        <a:ln w="26425" cap="flat" cmpd="sng" algn="ctr">
          <a:prstDash val="solid"/>
        </a:ln>
        <a:ln w="4445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85000"/>
              </a:schemeClr>
            </a:gs>
            <a:gs pos="40000">
              <a:schemeClr val="phClr">
                <a:tint val="95000"/>
                <a:shade val="85000"/>
              </a:schemeClr>
            </a:gs>
            <a:gs pos="100000">
              <a:schemeClr val="phClr">
                <a:shade val="45000"/>
              </a:schemeClr>
            </a:gs>
          </a:gsLst>
          <a:lin ang="5400000" scaled="0"/>
          <a:tileRect l="0" t="0" r="0" b="0"/>
        </a:gradFill>
        <a:blipFill rotWithShape="1">
          <a:blip r:embed="rId1"/>
          <a:srcRect l="0" t="0" r="0" b="0"/>
          <a:tile tx="0" ty="0" sx="70000" sy="70000" flip="none" algn="tl"/>
        </a:blip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LibreOffice/7.6.2.1$Linux_X86_64 LibreOffice_project/60$Build-1</Application>
  <AppVersion>15.0000</AppVersion>
  <Words>960</Words>
  <Paragraphs>52</Paragraphs>
  <Company>Luffi</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2022-03-29T19:36:32Z</dcterms:created>
  <dc:creator>Luffi</dc:creator>
  <dc:description/>
  <dc:language>es-ES</dc:language>
  <cp:lastModifiedBy/>
  <dcterms:modified xsi:type="dcterms:W3CDTF">2025-04-21T12:27:08Z</dcterms:modified>
  <cp:revision>2</cp:revision>
  <dc:subject/>
  <dc:title>Pierre Bourdieu (1930-2002)</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Presentación en pantalla (4:3)</vt:lpwstr>
  </property>
  <property fmtid="{D5CDD505-2E9C-101B-9397-08002B2CF9AE}" pid="3" name="Slides">
    <vt:i4>15</vt:i4>
  </property>
</Properties>
</file>