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1" r:id="rId3"/>
    <p:sldId id="292" r:id="rId4"/>
    <p:sldId id="294" r:id="rId5"/>
    <p:sldId id="295" r:id="rId6"/>
    <p:sldId id="296" r:id="rId7"/>
    <p:sldId id="297" r:id="rId8"/>
    <p:sldId id="298" r:id="rId9"/>
    <p:sldId id="299" r:id="rId10"/>
    <p:sldId id="301" r:id="rId11"/>
    <p:sldId id="261" r:id="rId12"/>
    <p:sldId id="263" r:id="rId13"/>
    <p:sldId id="303" r:id="rId14"/>
    <p:sldId id="257" r:id="rId15"/>
    <p:sldId id="258" r:id="rId16"/>
    <p:sldId id="259" r:id="rId17"/>
    <p:sldId id="260" r:id="rId18"/>
    <p:sldId id="264" r:id="rId19"/>
    <p:sldId id="262" r:id="rId20"/>
    <p:sldId id="306" r:id="rId21"/>
    <p:sldId id="265" r:id="rId22"/>
    <p:sldId id="266" r:id="rId23"/>
    <p:sldId id="267" r:id="rId24"/>
    <p:sldId id="268" r:id="rId25"/>
    <p:sldId id="307" r:id="rId26"/>
    <p:sldId id="269" r:id="rId27"/>
    <p:sldId id="270" r:id="rId28"/>
    <p:sldId id="273" r:id="rId29"/>
    <p:sldId id="271" r:id="rId30"/>
    <p:sldId id="274" r:id="rId31"/>
    <p:sldId id="275" r:id="rId32"/>
    <p:sldId id="276" r:id="rId33"/>
    <p:sldId id="272" r:id="rId34"/>
    <p:sldId id="277" r:id="rId35"/>
    <p:sldId id="302" r:id="rId36"/>
    <p:sldId id="278" r:id="rId37"/>
    <p:sldId id="304" r:id="rId38"/>
    <p:sldId id="305" r:id="rId39"/>
    <p:sldId id="279" r:id="rId40"/>
    <p:sldId id="280" r:id="rId41"/>
    <p:sldId id="281" r:id="rId42"/>
    <p:sldId id="283" r:id="rId43"/>
    <p:sldId id="282" r:id="rId44"/>
    <p:sldId id="284" r:id="rId45"/>
    <p:sldId id="285" r:id="rId46"/>
    <p:sldId id="286" r:id="rId47"/>
    <p:sldId id="287" r:id="rId48"/>
    <p:sldId id="288" r:id="rId49"/>
    <p:sldId id="289" r:id="rId50"/>
    <p:sldId id="29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4/23/2025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4/23/2025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7362EF-ABEE-5982-2C22-E2E88CEA4185}"/>
              </a:ext>
            </a:extLst>
          </p:cNvPr>
          <p:cNvSpPr>
            <a:spLocks noGrp="1"/>
          </p:cNvSpPr>
          <p:nvPr>
            <p:ph type="ctrTitle"/>
          </p:nvPr>
        </p:nvSpPr>
        <p:spPr/>
        <p:txBody>
          <a:bodyPr/>
          <a:lstStyle/>
          <a:p>
            <a:r>
              <a:rPr lang="es-UY" dirty="0"/>
              <a:t>Historia de la educación </a:t>
            </a:r>
          </a:p>
        </p:txBody>
      </p:sp>
      <p:sp>
        <p:nvSpPr>
          <p:cNvPr id="3" name="Subtítulo 2">
            <a:extLst>
              <a:ext uri="{FF2B5EF4-FFF2-40B4-BE49-F238E27FC236}">
                <a16:creationId xmlns:a16="http://schemas.microsoft.com/office/drawing/2014/main" id="{835AFA72-1525-CA52-E06F-C84AFFC6E203}"/>
              </a:ext>
            </a:extLst>
          </p:cNvPr>
          <p:cNvSpPr>
            <a:spLocks noGrp="1"/>
          </p:cNvSpPr>
          <p:nvPr>
            <p:ph type="subTitle" idx="1"/>
          </p:nvPr>
        </p:nvSpPr>
        <p:spPr/>
        <p:txBody>
          <a:bodyPr/>
          <a:lstStyle/>
          <a:p>
            <a:r>
              <a:rPr lang="es-UY" dirty="0"/>
              <a:t>Licenciatura en educación,  año 2025</a:t>
            </a:r>
          </a:p>
        </p:txBody>
      </p:sp>
    </p:spTree>
    <p:extLst>
      <p:ext uri="{BB962C8B-B14F-4D97-AF65-F5344CB8AC3E}">
        <p14:creationId xmlns:p14="http://schemas.microsoft.com/office/powerpoint/2010/main" val="260590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A7E08F-570B-F98A-B839-5E1F5D674DD0}"/>
              </a:ext>
            </a:extLst>
          </p:cNvPr>
          <p:cNvSpPr>
            <a:spLocks noGrp="1"/>
          </p:cNvSpPr>
          <p:nvPr>
            <p:ph type="title"/>
          </p:nvPr>
        </p:nvSpPr>
        <p:spPr/>
        <p:txBody>
          <a:bodyPr/>
          <a:lstStyle/>
          <a:p>
            <a:endParaRPr lang="es-UY"/>
          </a:p>
        </p:txBody>
      </p:sp>
      <p:graphicFrame>
        <p:nvGraphicFramePr>
          <p:cNvPr id="4" name="Marcador de contenido 3">
            <a:extLst>
              <a:ext uri="{FF2B5EF4-FFF2-40B4-BE49-F238E27FC236}">
                <a16:creationId xmlns:a16="http://schemas.microsoft.com/office/drawing/2014/main" id="{505618F6-54FE-C2EC-1AD7-E5BC4248C978}"/>
              </a:ext>
            </a:extLst>
          </p:cNvPr>
          <p:cNvGraphicFramePr>
            <a:graphicFrameLocks noGrp="1"/>
          </p:cNvGraphicFramePr>
          <p:nvPr>
            <p:ph idx="1"/>
            <p:extLst>
              <p:ext uri="{D42A27DB-BD31-4B8C-83A1-F6EECF244321}">
                <p14:modId xmlns:p14="http://schemas.microsoft.com/office/powerpoint/2010/main" val="118353528"/>
              </p:ext>
            </p:extLst>
          </p:nvPr>
        </p:nvGraphicFramePr>
        <p:xfrm>
          <a:off x="1761564" y="2057401"/>
          <a:ext cx="8122024" cy="3536576"/>
        </p:xfrm>
        <a:graphic>
          <a:graphicData uri="http://schemas.openxmlformats.org/drawingml/2006/table">
            <a:tbl>
              <a:tblPr>
                <a:tableStyleId>{5C22544A-7EE6-4342-B048-85BDC9FD1C3A}</a:tableStyleId>
              </a:tblPr>
              <a:tblGrid>
                <a:gridCol w="4061012">
                  <a:extLst>
                    <a:ext uri="{9D8B030D-6E8A-4147-A177-3AD203B41FA5}">
                      <a16:colId xmlns:a16="http://schemas.microsoft.com/office/drawing/2014/main" val="1952523438"/>
                    </a:ext>
                  </a:extLst>
                </a:gridCol>
                <a:gridCol w="4061012">
                  <a:extLst>
                    <a:ext uri="{9D8B030D-6E8A-4147-A177-3AD203B41FA5}">
                      <a16:colId xmlns:a16="http://schemas.microsoft.com/office/drawing/2014/main" val="2465221803"/>
                    </a:ext>
                  </a:extLst>
                </a:gridCol>
              </a:tblGrid>
              <a:tr h="469105">
                <a:tc>
                  <a:txBody>
                    <a:bodyPr/>
                    <a:lstStyle/>
                    <a:p>
                      <a:pPr algn="just">
                        <a:lnSpc>
                          <a:spcPct val="150000"/>
                        </a:lnSpc>
                        <a:spcAft>
                          <a:spcPts val="1000"/>
                        </a:spcAft>
                      </a:pPr>
                      <a:r>
                        <a:rPr lang="es-UY" sz="2000">
                          <a:effectLst/>
                        </a:rPr>
                        <a:t>EROS </a:t>
                      </a:r>
                      <a:endParaRPr lang="es-UY" sz="2000">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50000"/>
                        </a:lnSpc>
                        <a:spcAft>
                          <a:spcPts val="1000"/>
                        </a:spcAft>
                      </a:pPr>
                      <a:r>
                        <a:rPr lang="es-UY" sz="2000" dirty="0">
                          <a:effectLst/>
                        </a:rPr>
                        <a:t>ÁGAPE (amor de benevolencia)</a:t>
                      </a:r>
                      <a:endParaRPr lang="es-UY" sz="20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858288997"/>
                  </a:ext>
                </a:extLst>
              </a:tr>
              <a:tr h="469105">
                <a:tc>
                  <a:txBody>
                    <a:bodyPr/>
                    <a:lstStyle/>
                    <a:p>
                      <a:pPr algn="just">
                        <a:lnSpc>
                          <a:spcPct val="150000"/>
                        </a:lnSpc>
                        <a:spcAft>
                          <a:spcPts val="1000"/>
                        </a:spcAft>
                      </a:pPr>
                      <a:r>
                        <a:rPr lang="es-UY" sz="2000">
                          <a:effectLst/>
                        </a:rPr>
                        <a:t>DESEO</a:t>
                      </a:r>
                      <a:endParaRPr lang="es-UY" sz="2000">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50000"/>
                        </a:lnSpc>
                        <a:spcAft>
                          <a:spcPts val="1000"/>
                        </a:spcAft>
                      </a:pPr>
                      <a:r>
                        <a:rPr lang="es-UY" sz="2000" dirty="0">
                          <a:effectLst/>
                        </a:rPr>
                        <a:t>SOLIDARIDAD</a:t>
                      </a:r>
                      <a:endParaRPr lang="es-UY" sz="20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55039278"/>
                  </a:ext>
                </a:extLst>
              </a:tr>
              <a:tr h="2598366">
                <a:tc>
                  <a:txBody>
                    <a:bodyPr/>
                    <a:lstStyle/>
                    <a:p>
                      <a:pPr algn="just">
                        <a:lnSpc>
                          <a:spcPct val="150000"/>
                        </a:lnSpc>
                        <a:spcAft>
                          <a:spcPts val="1000"/>
                        </a:spcAft>
                      </a:pPr>
                      <a:r>
                        <a:rPr lang="es-UY" sz="2000" dirty="0">
                          <a:effectLst/>
                        </a:rPr>
                        <a:t>Su objeto es el bien (como medio) “ama” su objeto, su bien por otro bien, que es su fin. Buscamos el bien nuestro por la complacencia que podamos encontrar en ello.</a:t>
                      </a:r>
                      <a:endParaRPr lang="es-UY" sz="2000" dirty="0">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50000"/>
                        </a:lnSpc>
                        <a:spcAft>
                          <a:spcPts val="1000"/>
                        </a:spcAft>
                      </a:pPr>
                      <a:r>
                        <a:rPr lang="es-UY" sz="2000" dirty="0">
                          <a:effectLst/>
                        </a:rPr>
                        <a:t>El otro es un fin en sí mismo.</a:t>
                      </a:r>
                      <a:endParaRPr lang="es-UY" sz="20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233478673"/>
                  </a:ext>
                </a:extLst>
              </a:tr>
            </a:tbl>
          </a:graphicData>
        </a:graphic>
      </p:graphicFrame>
    </p:spTree>
    <p:extLst>
      <p:ext uri="{BB962C8B-B14F-4D97-AF65-F5344CB8AC3E}">
        <p14:creationId xmlns:p14="http://schemas.microsoft.com/office/powerpoint/2010/main" val="368934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83223-765F-2E5C-B6D3-3E8CEEEC17B7}"/>
              </a:ext>
            </a:extLst>
          </p:cNvPr>
          <p:cNvSpPr>
            <a:spLocks noGrp="1"/>
          </p:cNvSpPr>
          <p:nvPr>
            <p:ph type="title"/>
          </p:nvPr>
        </p:nvSpPr>
        <p:spPr/>
        <p:txBody>
          <a:bodyPr>
            <a:normAutofit/>
          </a:bodyPr>
          <a:lstStyle/>
          <a:p>
            <a:r>
              <a:rPr lang="es-UY" kern="150" dirty="0">
                <a:solidFill>
                  <a:srgbClr val="000000"/>
                </a:solidFill>
                <a:effectLst/>
                <a:ea typeface="Times New Roman" panose="02020603050405020304" pitchFamily="18" charset="0"/>
              </a:rPr>
              <a:t>Éxodo 20, 4; Deuteronomio 5, 8</a:t>
            </a:r>
            <a:endParaRPr lang="es-UY" dirty="0"/>
          </a:p>
        </p:txBody>
      </p:sp>
      <p:sp>
        <p:nvSpPr>
          <p:cNvPr id="3" name="Marcador de contenido 2">
            <a:extLst>
              <a:ext uri="{FF2B5EF4-FFF2-40B4-BE49-F238E27FC236}">
                <a16:creationId xmlns:a16="http://schemas.microsoft.com/office/drawing/2014/main" id="{EDCB81BC-7BB5-B564-E0E3-876DDE811280}"/>
              </a:ext>
            </a:extLst>
          </p:cNvPr>
          <p:cNvSpPr>
            <a:spLocks noGrp="1"/>
          </p:cNvSpPr>
          <p:nvPr>
            <p:ph idx="1"/>
          </p:nvPr>
        </p:nvSpPr>
        <p:spPr/>
        <p:txBody>
          <a:bodyPr>
            <a:normAutofit/>
          </a:bodyPr>
          <a:lstStyle/>
          <a:p>
            <a:r>
              <a:rPr lang="es-UY" sz="2800" kern="150" dirty="0">
                <a:solidFill>
                  <a:srgbClr val="000000"/>
                </a:solidFill>
                <a:effectLst/>
                <a:ea typeface="Times New Roman" panose="02020603050405020304" pitchFamily="18" charset="0"/>
                <a:cs typeface="Times New Roman" panose="02020603050405020304" pitchFamily="18" charset="0"/>
              </a:rPr>
              <a:t>“no te harás escultura ni imagen alguna de lo que hay en lo alto de los cielos, ni de lo que hay abajo sobre la tierra, ni de lo que hay en las aguas debajo de la tierra”.</a:t>
            </a:r>
            <a:endParaRPr lang="es-UY" sz="2800" dirty="0"/>
          </a:p>
        </p:txBody>
      </p:sp>
    </p:spTree>
    <p:extLst>
      <p:ext uri="{BB962C8B-B14F-4D97-AF65-F5344CB8AC3E}">
        <p14:creationId xmlns:p14="http://schemas.microsoft.com/office/powerpoint/2010/main" val="2221718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A025C-5D9C-4F7B-6E0C-870F3D8CCF9A}"/>
              </a:ext>
            </a:extLst>
          </p:cNvPr>
          <p:cNvSpPr>
            <a:spLocks noGrp="1"/>
          </p:cNvSpPr>
          <p:nvPr>
            <p:ph type="title"/>
          </p:nvPr>
        </p:nvSpPr>
        <p:spPr/>
        <p:txBody>
          <a:bodyPr/>
          <a:lstStyle/>
          <a:p>
            <a:endParaRPr lang="es-UY"/>
          </a:p>
        </p:txBody>
      </p:sp>
      <p:pic>
        <p:nvPicPr>
          <p:cNvPr id="4098" name="Picture 2" descr="Inglés: ilustración del éxodo en las aves Haggadah de cabeza. Los que huyen  de los judíos son representados con cabezas de aves, mientras que el faraón  y la mayoría de la">
            <a:extLst>
              <a:ext uri="{FF2B5EF4-FFF2-40B4-BE49-F238E27FC236}">
                <a16:creationId xmlns:a16="http://schemas.microsoft.com/office/drawing/2014/main" id="{43C138A1-0C19-8E4E-3697-BCEE2BAD99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0882" y="1963271"/>
            <a:ext cx="9265024" cy="285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36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DBF43-C4FB-01A8-416E-DEE332E296F5}"/>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E64A1F64-60C3-563C-A4F6-1D9DC62B939E}"/>
              </a:ext>
            </a:extLst>
          </p:cNvPr>
          <p:cNvSpPr>
            <a:spLocks noGrp="1"/>
          </p:cNvSpPr>
          <p:nvPr>
            <p:ph idx="1"/>
          </p:nvPr>
        </p:nvSpPr>
        <p:spPr/>
        <p:txBody>
          <a:bodyPr/>
          <a:lstStyle/>
          <a:p>
            <a:endParaRPr lang="es-UY"/>
          </a:p>
        </p:txBody>
      </p:sp>
      <p:pic>
        <p:nvPicPr>
          <p:cNvPr id="1026" name="Picture 2" descr="undefined">
            <a:extLst>
              <a:ext uri="{FF2B5EF4-FFF2-40B4-BE49-F238E27FC236}">
                <a16:creationId xmlns:a16="http://schemas.microsoft.com/office/drawing/2014/main" id="{DF2A8A2F-920C-9CFC-C4CE-8CE81DD32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729" y="1853753"/>
            <a:ext cx="3671047" cy="361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08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66DAD-348D-88F7-6A29-E3EC6D4565B1}"/>
              </a:ext>
            </a:extLst>
          </p:cNvPr>
          <p:cNvSpPr>
            <a:spLocks noGrp="1"/>
          </p:cNvSpPr>
          <p:nvPr>
            <p:ph type="title"/>
          </p:nvPr>
        </p:nvSpPr>
        <p:spPr/>
        <p:txBody>
          <a:bodyPr/>
          <a:lstStyle/>
          <a:p>
            <a:r>
              <a:rPr lang="es-UY" dirty="0"/>
              <a:t>Nilo de Ancira (430 d. C.)</a:t>
            </a:r>
          </a:p>
        </p:txBody>
      </p:sp>
      <p:pic>
        <p:nvPicPr>
          <p:cNvPr id="1026" name="Picture 2" descr="Vidas Santas: San Nilo Sinaita, Obispo de Ancira y Profeta">
            <a:extLst>
              <a:ext uri="{FF2B5EF4-FFF2-40B4-BE49-F238E27FC236}">
                <a16:creationId xmlns:a16="http://schemas.microsoft.com/office/drawing/2014/main" id="{7D3EDD85-F906-D474-662B-2333BAA7DF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42094" y="1853754"/>
            <a:ext cx="3196840" cy="391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49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4D9EB5-3160-2D76-3492-7A1817B7CC2A}"/>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88E0C1D4-B2B3-D668-4FC6-350FA9BB82D9}"/>
              </a:ext>
            </a:extLst>
          </p:cNvPr>
          <p:cNvSpPr>
            <a:spLocks noGrp="1"/>
          </p:cNvSpPr>
          <p:nvPr>
            <p:ph idx="1"/>
          </p:nvPr>
        </p:nvSpPr>
        <p:spPr>
          <a:xfrm>
            <a:off x="1451579" y="2015732"/>
            <a:ext cx="9603275" cy="3646824"/>
          </a:xfrm>
        </p:spPr>
        <p:txBody>
          <a:bodyPr>
            <a:normAutofit/>
          </a:bodyPr>
          <a:lstStyle/>
          <a:p>
            <a:r>
              <a:rPr lang="es-UY" sz="2400" kern="150" dirty="0">
                <a:solidFill>
                  <a:srgbClr val="000000"/>
                </a:solidFill>
                <a:effectLst/>
                <a:ea typeface="Times New Roman" panose="02020603050405020304" pitchFamily="18" charset="0"/>
                <a:cs typeface="Times New Roman" panose="02020603050405020304" pitchFamily="18" charset="0"/>
              </a:rPr>
              <a:t>Imágenes:  “libros para los ignorantes, </a:t>
            </a:r>
          </a:p>
          <a:p>
            <a:pPr marL="0" indent="0">
              <a:buNone/>
            </a:pPr>
            <a:r>
              <a:rPr lang="es-UY" sz="2400" kern="150" dirty="0">
                <a:solidFill>
                  <a:srgbClr val="000000"/>
                </a:solidFill>
                <a:ea typeface="Times New Roman" panose="02020603050405020304" pitchFamily="18" charset="0"/>
                <a:cs typeface="Times New Roman" panose="02020603050405020304" pitchFamily="18" charset="0"/>
              </a:rPr>
              <a:t>e</a:t>
            </a:r>
            <a:r>
              <a:rPr lang="es-UY" sz="2400" kern="150" dirty="0">
                <a:solidFill>
                  <a:srgbClr val="000000"/>
                </a:solidFill>
                <a:effectLst/>
                <a:ea typeface="Times New Roman" panose="02020603050405020304" pitchFamily="18" charset="0"/>
                <a:cs typeface="Times New Roman" panose="02020603050405020304" pitchFamily="18" charset="0"/>
              </a:rPr>
              <a:t>nseñándoles la historia bíblica y grabando </a:t>
            </a:r>
          </a:p>
          <a:p>
            <a:pPr marL="0" indent="0">
              <a:buNone/>
            </a:pPr>
            <a:r>
              <a:rPr lang="es-UY" sz="2400" kern="150" dirty="0">
                <a:solidFill>
                  <a:srgbClr val="000000"/>
                </a:solidFill>
                <a:effectLst/>
                <a:ea typeface="Times New Roman" panose="02020603050405020304" pitchFamily="18" charset="0"/>
                <a:cs typeface="Times New Roman" panose="02020603050405020304" pitchFamily="18" charset="0"/>
              </a:rPr>
              <a:t>en sus memorias el relato de las mercedes divinas”.</a:t>
            </a:r>
            <a:endParaRPr lang="es-UY" sz="2400" dirty="0"/>
          </a:p>
        </p:txBody>
      </p:sp>
      <p:pic>
        <p:nvPicPr>
          <p:cNvPr id="2050" name="Picture 2" descr="HAGIOPEDIA: San NILO &quot;el Sinaita&quot;. M. c. 340 o s. V.">
            <a:extLst>
              <a:ext uri="{FF2B5EF4-FFF2-40B4-BE49-F238E27FC236}">
                <a16:creationId xmlns:a16="http://schemas.microsoft.com/office/drawing/2014/main" id="{D1B07E04-8FCF-A5E0-F74C-3E005737C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110" y="1853754"/>
            <a:ext cx="3041744" cy="391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31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AF48B-734F-264D-2425-7FF07FAB6A59}"/>
              </a:ext>
            </a:extLst>
          </p:cNvPr>
          <p:cNvSpPr>
            <a:spLocks noGrp="1"/>
          </p:cNvSpPr>
          <p:nvPr>
            <p:ph type="title"/>
          </p:nvPr>
        </p:nvSpPr>
        <p:spPr/>
        <p:txBody>
          <a:bodyPr/>
          <a:lstStyle/>
          <a:p>
            <a:r>
              <a:rPr lang="es-UY" dirty="0"/>
              <a:t>Gregorio magno (604 </a:t>
            </a:r>
            <a:r>
              <a:rPr lang="es-UY" dirty="0" err="1"/>
              <a:t>d.c.</a:t>
            </a:r>
            <a:r>
              <a:rPr lang="es-UY" dirty="0"/>
              <a:t>)</a:t>
            </a:r>
          </a:p>
        </p:txBody>
      </p:sp>
      <p:sp>
        <p:nvSpPr>
          <p:cNvPr id="3" name="Marcador de contenido 2">
            <a:extLst>
              <a:ext uri="{FF2B5EF4-FFF2-40B4-BE49-F238E27FC236}">
                <a16:creationId xmlns:a16="http://schemas.microsoft.com/office/drawing/2014/main" id="{94267B38-062B-AC3D-6E16-408DE7AFACD5}"/>
              </a:ext>
            </a:extLst>
          </p:cNvPr>
          <p:cNvSpPr>
            <a:spLocks noGrp="1"/>
          </p:cNvSpPr>
          <p:nvPr>
            <p:ph idx="1"/>
          </p:nvPr>
        </p:nvSpPr>
        <p:spPr/>
        <p:txBody>
          <a:bodyPr>
            <a:noAutofit/>
          </a:bodyPr>
          <a:lstStyle/>
          <a:p>
            <a:r>
              <a:rPr lang="es-UY" sz="2400" kern="150" dirty="0">
                <a:solidFill>
                  <a:srgbClr val="000000"/>
                </a:solidFill>
                <a:effectLst/>
                <a:ea typeface="Times New Roman" panose="02020603050405020304" pitchFamily="18" charset="0"/>
                <a:cs typeface="Times New Roman" panose="02020603050405020304" pitchFamily="18" charset="0"/>
              </a:rPr>
              <a:t>“Una cosa es adorar una pintura y otra aprender en profundidad, por medio de pinturas, una historia venerable. Porque aquello que la escritura vuelve presente para el lector se lo muestran las pinturas a quienes no saben leer, a aquellos que sólo perciben con los ojos, porque en las imágenes los ignorantes ven la historia que deberían ser capaces de seguir, y aquellos que no conocen las letras descubren que pueden, en cierto modo, leer. Por lo tanto, en especial para la gente común, las pinturas son el equivalente de la lectura”.</a:t>
            </a:r>
            <a:endParaRPr lang="es-UY" sz="2400" dirty="0"/>
          </a:p>
        </p:txBody>
      </p:sp>
    </p:spTree>
    <p:extLst>
      <p:ext uri="{BB962C8B-B14F-4D97-AF65-F5344CB8AC3E}">
        <p14:creationId xmlns:p14="http://schemas.microsoft.com/office/powerpoint/2010/main" val="185665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A5A86D-AE29-B82A-5AD7-4C9134EC4071}"/>
              </a:ext>
            </a:extLst>
          </p:cNvPr>
          <p:cNvSpPr>
            <a:spLocks noGrp="1"/>
          </p:cNvSpPr>
          <p:nvPr>
            <p:ph type="title"/>
          </p:nvPr>
        </p:nvSpPr>
        <p:spPr/>
        <p:txBody>
          <a:bodyPr/>
          <a:lstStyle/>
          <a:p>
            <a:r>
              <a:rPr lang="es-UY" dirty="0"/>
              <a:t>Sínodo de arras (1025)</a:t>
            </a:r>
          </a:p>
        </p:txBody>
      </p:sp>
      <p:sp>
        <p:nvSpPr>
          <p:cNvPr id="3" name="Marcador de contenido 2">
            <a:extLst>
              <a:ext uri="{FF2B5EF4-FFF2-40B4-BE49-F238E27FC236}">
                <a16:creationId xmlns:a16="http://schemas.microsoft.com/office/drawing/2014/main" id="{D4488DF2-932D-680B-04BA-2FF1EA1DCAB4}"/>
              </a:ext>
            </a:extLst>
          </p:cNvPr>
          <p:cNvSpPr>
            <a:spLocks noGrp="1"/>
          </p:cNvSpPr>
          <p:nvPr>
            <p:ph idx="1"/>
          </p:nvPr>
        </p:nvSpPr>
        <p:spPr/>
        <p:txBody>
          <a:bodyPr>
            <a:normAutofit/>
          </a:bodyPr>
          <a:lstStyle/>
          <a:p>
            <a:r>
              <a:rPr lang="es-UY" sz="2800" kern="150" dirty="0">
                <a:solidFill>
                  <a:srgbClr val="000000"/>
                </a:solidFill>
                <a:effectLst/>
                <a:ea typeface="Times New Roman" panose="02020603050405020304" pitchFamily="18" charset="0"/>
                <a:cs typeface="Times New Roman" panose="02020603050405020304" pitchFamily="18" charset="0"/>
              </a:rPr>
              <a:t>“lo que la gente sencilla no puede captar mediante la lectura de las Escrituras puede aprenderlo contemplando pinturas”.</a:t>
            </a:r>
            <a:endParaRPr lang="es-UY" sz="2800" dirty="0"/>
          </a:p>
        </p:txBody>
      </p:sp>
    </p:spTree>
    <p:extLst>
      <p:ext uri="{BB962C8B-B14F-4D97-AF65-F5344CB8AC3E}">
        <p14:creationId xmlns:p14="http://schemas.microsoft.com/office/powerpoint/2010/main" val="184963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EE8AC-4F64-08BB-9621-E884EC49CCA0}"/>
              </a:ext>
            </a:extLst>
          </p:cNvPr>
          <p:cNvSpPr>
            <a:spLocks noGrp="1"/>
          </p:cNvSpPr>
          <p:nvPr>
            <p:ph type="title"/>
          </p:nvPr>
        </p:nvSpPr>
        <p:spPr/>
        <p:txBody>
          <a:bodyPr/>
          <a:lstStyle/>
          <a:p>
            <a:r>
              <a:rPr lang="es-UY" dirty="0"/>
              <a:t>Jan van </a:t>
            </a:r>
            <a:r>
              <a:rPr lang="es-UY" dirty="0" err="1"/>
              <a:t>eyck</a:t>
            </a:r>
            <a:r>
              <a:rPr lang="es-UY" dirty="0"/>
              <a:t> (1430)</a:t>
            </a:r>
          </a:p>
        </p:txBody>
      </p:sp>
      <p:pic>
        <p:nvPicPr>
          <p:cNvPr id="5122" name="Picture 2" descr="Políptico de Gante, 1432 - Jan van Eyck - WikiArt.org">
            <a:extLst>
              <a:ext uri="{FF2B5EF4-FFF2-40B4-BE49-F238E27FC236}">
                <a16:creationId xmlns:a16="http://schemas.microsoft.com/office/drawing/2014/main" id="{E9C468A8-C7F5-E689-BF05-11F72964BC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6341" y="2016125"/>
            <a:ext cx="7274859"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92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67011-F496-97A6-8F3A-577315898AF1}"/>
              </a:ext>
            </a:extLst>
          </p:cNvPr>
          <p:cNvSpPr>
            <a:spLocks noGrp="1"/>
          </p:cNvSpPr>
          <p:nvPr>
            <p:ph type="title"/>
          </p:nvPr>
        </p:nvSpPr>
        <p:spPr/>
        <p:txBody>
          <a:bodyPr/>
          <a:lstStyle/>
          <a:p>
            <a:endParaRPr lang="es-UY"/>
          </a:p>
        </p:txBody>
      </p:sp>
      <p:pic>
        <p:nvPicPr>
          <p:cNvPr id="6146" name="Picture 2" descr="Cordero de Dios - Wikipedia, la enciclopedia libre">
            <a:extLst>
              <a:ext uri="{FF2B5EF4-FFF2-40B4-BE49-F238E27FC236}">
                <a16:creationId xmlns:a16="http://schemas.microsoft.com/office/drawing/2014/main" id="{882B69ED-9816-1D31-E03A-B4C3F89CD7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0647" y="2043019"/>
            <a:ext cx="2493714" cy="34496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14 Las promesas del Paráclito (Jn 14-16) – Escritura_Sagrada">
            <a:extLst>
              <a:ext uri="{FF2B5EF4-FFF2-40B4-BE49-F238E27FC236}">
                <a16:creationId xmlns:a16="http://schemas.microsoft.com/office/drawing/2014/main" id="{5DF75146-6773-8251-D5AF-D2E815C42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036" y="2043019"/>
            <a:ext cx="3375212"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50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C4A43C-66B7-9BB9-D11B-DF9EB7AD5DF3}"/>
              </a:ext>
            </a:extLst>
          </p:cNvPr>
          <p:cNvSpPr>
            <a:spLocks noGrp="1"/>
          </p:cNvSpPr>
          <p:nvPr>
            <p:ph type="title"/>
          </p:nvPr>
        </p:nvSpPr>
        <p:spPr/>
        <p:txBody>
          <a:bodyPr/>
          <a:lstStyle/>
          <a:p>
            <a:r>
              <a:rPr lang="es-UY" dirty="0"/>
              <a:t>El cristianismo</a:t>
            </a:r>
          </a:p>
        </p:txBody>
      </p:sp>
      <p:pic>
        <p:nvPicPr>
          <p:cNvPr id="13314" name="Picture 2" descr="Grabados De Calidad Del Museo | cristo crucificado entre el Virgen y san .  san juan bautista">
            <a:extLst>
              <a:ext uri="{FF2B5EF4-FFF2-40B4-BE49-F238E27FC236}">
                <a16:creationId xmlns:a16="http://schemas.microsoft.com/office/drawing/2014/main" id="{18079ED1-8841-AF99-8488-D4B2A45BC3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77118" y="1853754"/>
            <a:ext cx="3689538" cy="408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680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C184E-7C7C-B227-5EC3-0251419F0C01}"/>
              </a:ext>
            </a:extLst>
          </p:cNvPr>
          <p:cNvSpPr>
            <a:spLocks noGrp="1"/>
          </p:cNvSpPr>
          <p:nvPr>
            <p:ph type="title"/>
          </p:nvPr>
        </p:nvSpPr>
        <p:spPr/>
        <p:txBody>
          <a:bodyPr/>
          <a:lstStyle/>
          <a:p>
            <a:endParaRPr lang="es-UY"/>
          </a:p>
        </p:txBody>
      </p:sp>
      <p:pic>
        <p:nvPicPr>
          <p:cNvPr id="1026" name="Picture 2" descr="El Retablo del Salvador del Museo de Bellas Artes de Sevilla">
            <a:extLst>
              <a:ext uri="{FF2B5EF4-FFF2-40B4-BE49-F238E27FC236}">
                <a16:creationId xmlns:a16="http://schemas.microsoft.com/office/drawing/2014/main" id="{12A9985B-7F60-6A16-5980-0F7878482B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4834" y="1990165"/>
            <a:ext cx="3711389" cy="349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6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612ED-7AA8-B6EE-DA22-EB1A6F08766B}"/>
              </a:ext>
            </a:extLst>
          </p:cNvPr>
          <p:cNvSpPr>
            <a:spLocks noGrp="1"/>
          </p:cNvSpPr>
          <p:nvPr>
            <p:ph type="title"/>
          </p:nvPr>
        </p:nvSpPr>
        <p:spPr/>
        <p:txBody>
          <a:bodyPr/>
          <a:lstStyle/>
          <a:p>
            <a:r>
              <a:rPr lang="es-UY" dirty="0"/>
              <a:t>Idea de una continuidad espiritual</a:t>
            </a:r>
          </a:p>
        </p:txBody>
      </p:sp>
      <p:sp>
        <p:nvSpPr>
          <p:cNvPr id="3" name="Marcador de contenido 2">
            <a:extLst>
              <a:ext uri="{FF2B5EF4-FFF2-40B4-BE49-F238E27FC236}">
                <a16:creationId xmlns:a16="http://schemas.microsoft.com/office/drawing/2014/main" id="{2EA2B64F-425A-8E84-89FE-D499A8330C57}"/>
              </a:ext>
            </a:extLst>
          </p:cNvPr>
          <p:cNvSpPr>
            <a:spLocks noGrp="1"/>
          </p:cNvSpPr>
          <p:nvPr>
            <p:ph idx="1"/>
          </p:nvPr>
        </p:nvSpPr>
        <p:spPr/>
        <p:txBody>
          <a:bodyPr>
            <a:normAutofit/>
          </a:bodyPr>
          <a:lstStyle/>
          <a:p>
            <a:r>
              <a:rPr lang="es-UY" sz="2400" kern="150" dirty="0">
                <a:solidFill>
                  <a:srgbClr val="000000"/>
                </a:solidFill>
                <a:effectLst/>
                <a:ea typeface="Times New Roman" panose="02020603050405020304" pitchFamily="18" charset="0"/>
                <a:cs typeface="Times New Roman" panose="02020603050405020304" pitchFamily="18" charset="0"/>
              </a:rPr>
              <a:t>el filósofo judío Filón de Alejandría, contemporáneo de Jesucristo, había desarrollado la idea de una mente omnipresente que se manifestaba a través de los tiempos. Ese espíritu único y omnisciente está presente en las palabras de Cristo que lo describió como un viento que “sopla donde quiere” y une el pasado, el presente y el futuro. </a:t>
            </a:r>
            <a:endParaRPr lang="es-UY" sz="2400" dirty="0"/>
          </a:p>
        </p:txBody>
      </p:sp>
    </p:spTree>
    <p:extLst>
      <p:ext uri="{BB962C8B-B14F-4D97-AF65-F5344CB8AC3E}">
        <p14:creationId xmlns:p14="http://schemas.microsoft.com/office/powerpoint/2010/main" val="164812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D4387F-256E-4CCE-9704-FC1D4FA8BB9E}"/>
              </a:ext>
            </a:extLst>
          </p:cNvPr>
          <p:cNvSpPr>
            <a:spLocks noGrp="1"/>
          </p:cNvSpPr>
          <p:nvPr>
            <p:ph type="title"/>
          </p:nvPr>
        </p:nvSpPr>
        <p:spPr/>
        <p:txBody>
          <a:bodyPr/>
          <a:lstStyle/>
          <a:p>
            <a:r>
              <a:rPr lang="es-UY" dirty="0"/>
              <a:t>Basílica santa sabina (roma)</a:t>
            </a:r>
          </a:p>
        </p:txBody>
      </p:sp>
      <p:pic>
        <p:nvPicPr>
          <p:cNvPr id="2050" name="Picture 2" descr="El maestro Quirón: La puerta de la basílica de Santa Sabina">
            <a:extLst>
              <a:ext uri="{FF2B5EF4-FFF2-40B4-BE49-F238E27FC236}">
                <a16:creationId xmlns:a16="http://schemas.microsoft.com/office/drawing/2014/main" id="{AEF3D247-306F-C9D7-E2DF-4CBEDBD440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5824" y="1974777"/>
            <a:ext cx="3227293" cy="370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178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79C87B-423C-951E-E4AF-D311DA679C7B}"/>
              </a:ext>
            </a:extLst>
          </p:cNvPr>
          <p:cNvSpPr>
            <a:spLocks noGrp="1"/>
          </p:cNvSpPr>
          <p:nvPr>
            <p:ph type="title"/>
          </p:nvPr>
        </p:nvSpPr>
        <p:spPr/>
        <p:txBody>
          <a:bodyPr/>
          <a:lstStyle/>
          <a:p>
            <a:r>
              <a:rPr lang="es-UY" dirty="0"/>
              <a:t>Concilio de </a:t>
            </a:r>
            <a:r>
              <a:rPr lang="es-UY" dirty="0" err="1"/>
              <a:t>nicea</a:t>
            </a:r>
            <a:r>
              <a:rPr lang="es-UY" dirty="0"/>
              <a:t>, 787</a:t>
            </a:r>
          </a:p>
        </p:txBody>
      </p:sp>
      <p:sp>
        <p:nvSpPr>
          <p:cNvPr id="3" name="Marcador de contenido 2">
            <a:extLst>
              <a:ext uri="{FF2B5EF4-FFF2-40B4-BE49-F238E27FC236}">
                <a16:creationId xmlns:a16="http://schemas.microsoft.com/office/drawing/2014/main" id="{C5016BEB-78B5-B874-8D0D-1A9F14003F7B}"/>
              </a:ext>
            </a:extLst>
          </p:cNvPr>
          <p:cNvSpPr>
            <a:spLocks noGrp="1"/>
          </p:cNvSpPr>
          <p:nvPr>
            <p:ph idx="1"/>
          </p:nvPr>
        </p:nvSpPr>
        <p:spPr/>
        <p:txBody>
          <a:bodyPr>
            <a:normAutofit/>
          </a:bodyPr>
          <a:lstStyle/>
          <a:p>
            <a:pPr algn="just"/>
            <a:r>
              <a:rPr lang="es-UY" sz="2400" kern="150" dirty="0">
                <a:solidFill>
                  <a:srgbClr val="000000"/>
                </a:solidFill>
                <a:effectLst/>
                <a:ea typeface="Times New Roman" panose="02020603050405020304" pitchFamily="18" charset="0"/>
                <a:cs typeface="Times New Roman" panose="02020603050405020304" pitchFamily="18" charset="0"/>
              </a:rPr>
              <a:t>“Las imágenes no son invención del autor</a:t>
            </a:r>
            <a:r>
              <a:rPr lang="es-UY" sz="2400" kern="150" dirty="0">
                <a:solidFill>
                  <a:srgbClr val="000000"/>
                </a:solidFill>
                <a:ea typeface="Times New Roman" panose="02020603050405020304" pitchFamily="18" charset="0"/>
                <a:cs typeface="Times New Roman" panose="02020603050405020304" pitchFamily="18" charset="0"/>
              </a:rPr>
              <a:t>, </a:t>
            </a:r>
            <a:r>
              <a:rPr lang="es-UY" sz="2400" kern="150" dirty="0">
                <a:solidFill>
                  <a:srgbClr val="000000"/>
                </a:solidFill>
                <a:effectLst/>
                <a:ea typeface="Times New Roman" panose="02020603050405020304" pitchFamily="18" charset="0"/>
                <a:cs typeface="Times New Roman" panose="02020603050405020304" pitchFamily="18" charset="0"/>
              </a:rPr>
              <a:t>sino una proclamación reconocida de las leyes y la tradición del conjunto de la Iglesia. Los antiguos Padres las hicieron pintar en los muros de las iglesias; lo que vemos es su pensamiento y su tradición, no los del pintor. A éste pertenece el arte, pero la disposición pertenece a los Padres de la Iglesia”.</a:t>
            </a:r>
            <a:endParaRPr lang="es-UY" sz="2400" dirty="0"/>
          </a:p>
        </p:txBody>
      </p:sp>
    </p:spTree>
    <p:extLst>
      <p:ext uri="{BB962C8B-B14F-4D97-AF65-F5344CB8AC3E}">
        <p14:creationId xmlns:p14="http://schemas.microsoft.com/office/powerpoint/2010/main" val="195807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557D1-1C2B-AA2D-76B2-CB8F5F3AA182}"/>
              </a:ext>
            </a:extLst>
          </p:cNvPr>
          <p:cNvSpPr>
            <a:spLocks noGrp="1"/>
          </p:cNvSpPr>
          <p:nvPr>
            <p:ph type="title"/>
          </p:nvPr>
        </p:nvSpPr>
        <p:spPr/>
        <p:txBody>
          <a:bodyPr/>
          <a:lstStyle/>
          <a:p>
            <a:r>
              <a:rPr lang="es-UY" dirty="0"/>
              <a:t>Siglo </a:t>
            </a:r>
            <a:r>
              <a:rPr lang="es-UY" dirty="0" err="1"/>
              <a:t>xiii</a:t>
            </a:r>
            <a:r>
              <a:rPr lang="es-UY" dirty="0"/>
              <a:t>: arte gótico</a:t>
            </a:r>
          </a:p>
        </p:txBody>
      </p:sp>
      <p:sp>
        <p:nvSpPr>
          <p:cNvPr id="3" name="Marcador de contenido 2">
            <a:extLst>
              <a:ext uri="{FF2B5EF4-FFF2-40B4-BE49-F238E27FC236}">
                <a16:creationId xmlns:a16="http://schemas.microsoft.com/office/drawing/2014/main" id="{90F5CBD9-18E9-372A-7911-061B38C11BFA}"/>
              </a:ext>
            </a:extLst>
          </p:cNvPr>
          <p:cNvSpPr>
            <a:spLocks noGrp="1"/>
          </p:cNvSpPr>
          <p:nvPr>
            <p:ph idx="1"/>
          </p:nvPr>
        </p:nvSpPr>
        <p:spPr/>
        <p:txBody>
          <a:bodyPr>
            <a:normAutofit/>
          </a:bodyPr>
          <a:lstStyle/>
          <a:p>
            <a:r>
              <a:rPr lang="es-UY" sz="2800" kern="150" dirty="0">
                <a:solidFill>
                  <a:srgbClr val="000000"/>
                </a:solidFill>
                <a:effectLst/>
                <a:ea typeface="Times New Roman" panose="02020603050405020304" pitchFamily="18" charset="0"/>
                <a:cs typeface="Times New Roman" panose="02020603050405020304" pitchFamily="18" charset="0"/>
              </a:rPr>
              <a:t>En el siglo </a:t>
            </a:r>
            <a:r>
              <a:rPr lang="es-UY" sz="2800" kern="150" dirty="0" err="1">
                <a:solidFill>
                  <a:srgbClr val="000000"/>
                </a:solidFill>
                <a:effectLst/>
                <a:ea typeface="Times New Roman" panose="02020603050405020304" pitchFamily="18" charset="0"/>
                <a:cs typeface="Times New Roman" panose="02020603050405020304" pitchFamily="18" charset="0"/>
              </a:rPr>
              <a:t>xiii</a:t>
            </a:r>
            <a:r>
              <a:rPr lang="es-UY" sz="2800" kern="150" dirty="0">
                <a:solidFill>
                  <a:srgbClr val="000000"/>
                </a:solidFill>
                <a:effectLst/>
                <a:ea typeface="Times New Roman" panose="02020603050405020304" pitchFamily="18" charset="0"/>
                <a:cs typeface="Times New Roman" panose="02020603050405020304" pitchFamily="18" charset="0"/>
              </a:rPr>
              <a:t>, cuando empezó a florecer el arte gótico y se abandonaron las pinturas murales para decorar en cambio las ventanas y las columnas, la iconografía bíblica se trasladó del yeso a los vidrios de colores, a la madera y a la piedra. </a:t>
            </a:r>
            <a:endParaRPr lang="es-UY" sz="2800" dirty="0"/>
          </a:p>
        </p:txBody>
      </p:sp>
    </p:spTree>
    <p:extLst>
      <p:ext uri="{BB962C8B-B14F-4D97-AF65-F5344CB8AC3E}">
        <p14:creationId xmlns:p14="http://schemas.microsoft.com/office/powerpoint/2010/main" val="3525287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E62B86-879A-942B-D74E-FEDF69A475CB}"/>
              </a:ext>
            </a:extLst>
          </p:cNvPr>
          <p:cNvSpPr>
            <a:spLocks noGrp="1"/>
          </p:cNvSpPr>
          <p:nvPr>
            <p:ph type="title"/>
          </p:nvPr>
        </p:nvSpPr>
        <p:spPr/>
        <p:txBody>
          <a:bodyPr/>
          <a:lstStyle/>
          <a:p>
            <a:endParaRPr lang="es-UY"/>
          </a:p>
        </p:txBody>
      </p:sp>
      <p:pic>
        <p:nvPicPr>
          <p:cNvPr id="3074" name="Picture 2" descr="El Vitral y la Arquitectura Gótica | Consejos Casa Sáastun">
            <a:extLst>
              <a:ext uri="{FF2B5EF4-FFF2-40B4-BE49-F238E27FC236}">
                <a16:creationId xmlns:a16="http://schemas.microsoft.com/office/drawing/2014/main" id="{38372B32-13EE-7052-87C2-8DA6EE0554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4411" y="2164976"/>
            <a:ext cx="4306141" cy="283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36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F8568-ECEA-EFCE-3FCD-E9CBFFEC6B03}"/>
              </a:ext>
            </a:extLst>
          </p:cNvPr>
          <p:cNvSpPr>
            <a:spLocks noGrp="1"/>
          </p:cNvSpPr>
          <p:nvPr>
            <p:ph type="title"/>
          </p:nvPr>
        </p:nvSpPr>
        <p:spPr/>
        <p:txBody>
          <a:bodyPr/>
          <a:lstStyle/>
          <a:p>
            <a:endParaRPr lang="es-UY"/>
          </a:p>
        </p:txBody>
      </p:sp>
      <p:pic>
        <p:nvPicPr>
          <p:cNvPr id="8194" name="Picture 2" descr="Arte Gótico: características, arquitectura, escultura, pintura">
            <a:extLst>
              <a:ext uri="{FF2B5EF4-FFF2-40B4-BE49-F238E27FC236}">
                <a16:creationId xmlns:a16="http://schemas.microsoft.com/office/drawing/2014/main" id="{4D2A752A-DAC3-44A7-383A-127CB205F4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2517" y="2131359"/>
            <a:ext cx="5876365" cy="259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29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8ABC02-62AC-A093-E9D7-4B5AC588F43A}"/>
              </a:ext>
            </a:extLst>
          </p:cNvPr>
          <p:cNvSpPr>
            <a:spLocks noGrp="1"/>
          </p:cNvSpPr>
          <p:nvPr>
            <p:ph type="title"/>
          </p:nvPr>
        </p:nvSpPr>
        <p:spPr/>
        <p:txBody>
          <a:bodyPr/>
          <a:lstStyle/>
          <a:p>
            <a:r>
              <a:rPr lang="es-UY" dirty="0"/>
              <a:t>Siglo XIV</a:t>
            </a:r>
          </a:p>
        </p:txBody>
      </p:sp>
      <p:pic>
        <p:nvPicPr>
          <p:cNvPr id="9218" name="Picture 2" descr="Los libros en la Edad Media: ese objeto de lujo | lclcarmen3">
            <a:extLst>
              <a:ext uri="{FF2B5EF4-FFF2-40B4-BE49-F238E27FC236}">
                <a16:creationId xmlns:a16="http://schemas.microsoft.com/office/drawing/2014/main" id="{6F00425C-9581-76E0-1F1A-620EBE5F15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0613" y="2016125"/>
            <a:ext cx="4605099"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70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10BD34-67B3-703E-7044-FAAF7CC508B8}"/>
              </a:ext>
            </a:extLst>
          </p:cNvPr>
          <p:cNvSpPr>
            <a:spLocks noGrp="1"/>
          </p:cNvSpPr>
          <p:nvPr>
            <p:ph type="title"/>
          </p:nvPr>
        </p:nvSpPr>
        <p:spPr/>
        <p:txBody>
          <a:bodyPr/>
          <a:lstStyle/>
          <a:p>
            <a:r>
              <a:rPr lang="es-UY" dirty="0" err="1"/>
              <a:t>Bibliae</a:t>
            </a:r>
            <a:r>
              <a:rPr lang="es-UY" dirty="0"/>
              <a:t> </a:t>
            </a:r>
            <a:r>
              <a:rPr lang="es-UY" dirty="0" err="1"/>
              <a:t>pauperum</a:t>
            </a:r>
            <a:r>
              <a:rPr lang="es-UY" dirty="0"/>
              <a:t> </a:t>
            </a:r>
            <a:r>
              <a:rPr lang="es-UY" dirty="0" err="1"/>
              <a:t>heidelberg</a:t>
            </a:r>
            <a:endParaRPr lang="es-UY" dirty="0"/>
          </a:p>
        </p:txBody>
      </p:sp>
      <p:pic>
        <p:nvPicPr>
          <p:cNvPr id="11266" name="Picture 2" descr="Biblia pauperum-Apocaltpse;Bilder-Ars-morendi. Germay Ende… | Flickr">
            <a:extLst>
              <a:ext uri="{FF2B5EF4-FFF2-40B4-BE49-F238E27FC236}">
                <a16:creationId xmlns:a16="http://schemas.microsoft.com/office/drawing/2014/main" id="{94F54DC8-1DE8-8DD6-83B5-EFB71DB370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9306" y="2016125"/>
            <a:ext cx="3704314" cy="388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049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CD48B-897E-382B-E6C6-E468AACBDACA}"/>
              </a:ext>
            </a:extLst>
          </p:cNvPr>
          <p:cNvSpPr>
            <a:spLocks noGrp="1"/>
          </p:cNvSpPr>
          <p:nvPr>
            <p:ph type="title"/>
          </p:nvPr>
        </p:nvSpPr>
        <p:spPr>
          <a:xfrm>
            <a:off x="1451579" y="764178"/>
            <a:ext cx="9603275" cy="1049235"/>
          </a:xfrm>
        </p:spPr>
        <p:txBody>
          <a:bodyPr/>
          <a:lstStyle/>
          <a:p>
            <a:r>
              <a:rPr lang="es-UY" dirty="0" err="1"/>
              <a:t>Bibliae</a:t>
            </a:r>
            <a:r>
              <a:rPr lang="es-UY" dirty="0"/>
              <a:t> </a:t>
            </a:r>
            <a:r>
              <a:rPr lang="es-UY" dirty="0" err="1"/>
              <a:t>pauperum</a:t>
            </a:r>
            <a:r>
              <a:rPr lang="es-UY" dirty="0"/>
              <a:t> </a:t>
            </a:r>
          </a:p>
        </p:txBody>
      </p:sp>
      <p:pic>
        <p:nvPicPr>
          <p:cNvPr id="10242" name="Picture 2">
            <a:extLst>
              <a:ext uri="{FF2B5EF4-FFF2-40B4-BE49-F238E27FC236}">
                <a16:creationId xmlns:a16="http://schemas.microsoft.com/office/drawing/2014/main" id="{0A70CD3B-9A2E-706C-688B-DD3C22CA1B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2043020"/>
            <a:ext cx="4007223" cy="344963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Biblia Pauperum (Biblia de Pauper / Armenbibel), página de la primera  edición impresa en latín. Una tradición de las Biblias del cuadro en la  Edad Media para visualizar las correspondencias tipologías entre">
            <a:extLst>
              <a:ext uri="{FF2B5EF4-FFF2-40B4-BE49-F238E27FC236}">
                <a16:creationId xmlns:a16="http://schemas.microsoft.com/office/drawing/2014/main" id="{A552A2A1-CE4B-B629-2778-D72C6C151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284" y="363071"/>
            <a:ext cx="4781550"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92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0C8F77-D7AA-ACA8-CBC7-B6E5BF5C93F7}"/>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6D845E37-CAB9-5355-BD2E-3114AA5F142F}"/>
              </a:ext>
            </a:extLst>
          </p:cNvPr>
          <p:cNvSpPr>
            <a:spLocks noGrp="1"/>
          </p:cNvSpPr>
          <p:nvPr>
            <p:ph idx="1"/>
          </p:nvPr>
        </p:nvSpPr>
        <p:spPr/>
        <p:txBody>
          <a:bodyPr>
            <a:normAutofit fontScale="92500" lnSpcReduction="10000"/>
          </a:bodyPr>
          <a:lstStyle/>
          <a:p>
            <a:r>
              <a:rPr lang="es-UY" sz="2400" dirty="0">
                <a:effectLst/>
                <a:ea typeface="Calibri" panose="020F0502020204030204" pitchFamily="34" charset="0"/>
              </a:rPr>
              <a:t>Desde la perspectiva del creyente la venida de Cristo al mundo es un acontecimiento a-histórico. La decisión divina de la Encarnación no estaba integrada en el plan del hombre, sino sólo en el de Dios. </a:t>
            </a:r>
          </a:p>
          <a:p>
            <a:r>
              <a:rPr lang="es-UY" sz="2400" dirty="0">
                <a:effectLst/>
                <a:ea typeface="Calibri" panose="020F0502020204030204" pitchFamily="34" charset="0"/>
              </a:rPr>
              <a:t>El cristianismo, por tanto, es para el creyente una donación, en virtud de la cual va a serle posible elevarse sobre sí mismo y sobre la muerte. </a:t>
            </a:r>
          </a:p>
          <a:p>
            <a:r>
              <a:rPr lang="es-UY" sz="2400" dirty="0">
                <a:effectLst/>
                <a:ea typeface="Calibri" panose="020F0502020204030204" pitchFamily="34" charset="0"/>
              </a:rPr>
              <a:t>Desde la perspectiva del estudioso, la venida de Cristo al mundo es un evento histórico y geográfico valorable desde las coordenadas espacio-temporales que lo definen.</a:t>
            </a:r>
            <a:endParaRPr lang="es-UY" sz="2400" dirty="0"/>
          </a:p>
          <a:p>
            <a:endParaRPr lang="es-UY" sz="2400" dirty="0">
              <a:effectLst/>
              <a:ea typeface="Calibri" panose="020F0502020204030204" pitchFamily="34" charset="0"/>
            </a:endParaRPr>
          </a:p>
          <a:p>
            <a:endParaRPr lang="es-UY" dirty="0"/>
          </a:p>
        </p:txBody>
      </p:sp>
    </p:spTree>
    <p:extLst>
      <p:ext uri="{BB962C8B-B14F-4D97-AF65-F5344CB8AC3E}">
        <p14:creationId xmlns:p14="http://schemas.microsoft.com/office/powerpoint/2010/main" val="332794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202F70-D43C-8B20-7DE1-09B021E96CB6}"/>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E9DDDCC0-106F-A2C5-1C7A-DEDE78943332}"/>
              </a:ext>
            </a:extLst>
          </p:cNvPr>
          <p:cNvSpPr>
            <a:spLocks noGrp="1"/>
          </p:cNvSpPr>
          <p:nvPr>
            <p:ph idx="1"/>
          </p:nvPr>
        </p:nvSpPr>
        <p:spPr/>
        <p:txBody>
          <a:bodyPr>
            <a:normAutofit/>
          </a:bodyPr>
          <a:lstStyle/>
          <a:p>
            <a:r>
              <a:rPr lang="es-UY" sz="2800" kern="150" dirty="0">
                <a:solidFill>
                  <a:srgbClr val="000000"/>
                </a:solidFill>
                <a:effectLst/>
                <a:ea typeface="Times New Roman" panose="02020603050405020304" pitchFamily="18" charset="0"/>
                <a:cs typeface="Times New Roman" panose="02020603050405020304" pitchFamily="18" charset="0"/>
              </a:rPr>
              <a:t>Se ha sugerido que el propósito principal de la Biblia </a:t>
            </a:r>
            <a:r>
              <a:rPr lang="es-UY" sz="2800" kern="150" dirty="0" err="1">
                <a:solidFill>
                  <a:srgbClr val="000000"/>
                </a:solidFill>
                <a:effectLst/>
                <a:ea typeface="Times New Roman" panose="02020603050405020304" pitchFamily="18" charset="0"/>
                <a:cs typeface="Times New Roman" panose="02020603050405020304" pitchFamily="18" charset="0"/>
              </a:rPr>
              <a:t>Pauperum</a:t>
            </a:r>
            <a:r>
              <a:rPr lang="es-UY" sz="2800" kern="150" dirty="0">
                <a:solidFill>
                  <a:srgbClr val="000000"/>
                </a:solidFill>
                <a:effectLst/>
                <a:ea typeface="Times New Roman" panose="02020603050405020304" pitchFamily="18" charset="0"/>
                <a:cs typeface="Times New Roman" panose="02020603050405020304" pitchFamily="18" charset="0"/>
              </a:rPr>
              <a:t> no era proporcionar lectura a los feligreses analfabetos, sino prestar al sacerdote una especie de apunte o guía temática, un punto de partida para los sermones y los discursos, ayudándolo a demostrar la unidad de la Biblia.</a:t>
            </a:r>
            <a:endParaRPr lang="es-UY" sz="2800" dirty="0"/>
          </a:p>
        </p:txBody>
      </p:sp>
    </p:spTree>
    <p:extLst>
      <p:ext uri="{BB962C8B-B14F-4D97-AF65-F5344CB8AC3E}">
        <p14:creationId xmlns:p14="http://schemas.microsoft.com/office/powerpoint/2010/main" val="3020550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328B0E-A82D-EE11-7809-8A4E9BC6464C}"/>
              </a:ext>
            </a:extLst>
          </p:cNvPr>
          <p:cNvSpPr>
            <a:spLocks noGrp="1"/>
          </p:cNvSpPr>
          <p:nvPr>
            <p:ph type="title"/>
          </p:nvPr>
        </p:nvSpPr>
        <p:spPr/>
        <p:txBody>
          <a:bodyPr/>
          <a:lstStyle/>
          <a:p>
            <a:r>
              <a:rPr lang="es-UY" dirty="0" err="1"/>
              <a:t>lessing</a:t>
            </a:r>
            <a:r>
              <a:rPr lang="es-UY" dirty="0"/>
              <a:t>: hic </a:t>
            </a:r>
            <a:r>
              <a:rPr lang="es-UY" dirty="0" err="1"/>
              <a:t>incipitur</a:t>
            </a:r>
            <a:r>
              <a:rPr lang="es-UY" dirty="0"/>
              <a:t> </a:t>
            </a:r>
            <a:r>
              <a:rPr lang="es-UY" dirty="0" err="1"/>
              <a:t>bibelia</a:t>
            </a:r>
            <a:r>
              <a:rPr lang="es-UY" dirty="0"/>
              <a:t> </a:t>
            </a:r>
            <a:r>
              <a:rPr lang="es-UY" dirty="0" err="1"/>
              <a:t>pauperum</a:t>
            </a:r>
            <a:endParaRPr lang="es-UY" dirty="0"/>
          </a:p>
        </p:txBody>
      </p:sp>
      <p:sp>
        <p:nvSpPr>
          <p:cNvPr id="3" name="Marcador de contenido 2">
            <a:extLst>
              <a:ext uri="{FF2B5EF4-FFF2-40B4-BE49-F238E27FC236}">
                <a16:creationId xmlns:a16="http://schemas.microsoft.com/office/drawing/2014/main" id="{79055DA5-A42A-2FE6-4DA6-BB594DCAF498}"/>
              </a:ext>
            </a:extLst>
          </p:cNvPr>
          <p:cNvSpPr>
            <a:spLocks noGrp="1"/>
          </p:cNvSpPr>
          <p:nvPr>
            <p:ph idx="1"/>
          </p:nvPr>
        </p:nvSpPr>
        <p:spPr/>
        <p:txBody>
          <a:bodyPr>
            <a:normAutofit/>
          </a:bodyPr>
          <a:lstStyle/>
          <a:p>
            <a:r>
              <a:rPr lang="es-UY" sz="2800" kern="150" dirty="0">
                <a:solidFill>
                  <a:srgbClr val="000000"/>
                </a:solidFill>
                <a:cs typeface="Times New Roman" panose="02020603050405020304" pitchFamily="18" charset="0"/>
              </a:rPr>
              <a:t>El nombre es ocasional</a:t>
            </a:r>
          </a:p>
          <a:p>
            <a:r>
              <a:rPr lang="es-UY" sz="2800" kern="150" dirty="0">
                <a:solidFill>
                  <a:srgbClr val="000000"/>
                </a:solidFill>
                <a:effectLst/>
                <a:ea typeface="Times New Roman" panose="02020603050405020304" pitchFamily="18" charset="0"/>
                <a:cs typeface="Times New Roman" panose="02020603050405020304" pitchFamily="18" charset="0"/>
              </a:rPr>
              <a:t>Sugirió que las ilustraciones del libro eran copias de las de las ventanas del claustro de </a:t>
            </a:r>
            <a:r>
              <a:rPr lang="es-UY" sz="2800" kern="150" dirty="0" err="1">
                <a:solidFill>
                  <a:srgbClr val="000000"/>
                </a:solidFill>
                <a:effectLst/>
                <a:ea typeface="Times New Roman" panose="02020603050405020304" pitchFamily="18" charset="0"/>
                <a:cs typeface="Times New Roman" panose="02020603050405020304" pitchFamily="18" charset="0"/>
              </a:rPr>
              <a:t>Hirschau</a:t>
            </a:r>
            <a:endParaRPr lang="es-UY" sz="2800" kern="150" dirty="0">
              <a:solidFill>
                <a:srgbClr val="000000"/>
              </a:solidFill>
              <a:ea typeface="Times New Roman" panose="02020603050405020304" pitchFamily="18" charset="0"/>
              <a:cs typeface="Times New Roman" panose="02020603050405020304" pitchFamily="18" charset="0"/>
            </a:endParaRPr>
          </a:p>
          <a:p>
            <a:r>
              <a:rPr lang="es-UY" sz="2800" kern="150" dirty="0">
                <a:solidFill>
                  <a:srgbClr val="000000"/>
                </a:solidFill>
                <a:effectLst/>
                <a:ea typeface="Times New Roman" panose="02020603050405020304" pitchFamily="18" charset="0"/>
                <a:cs typeface="Times New Roman" panose="02020603050405020304" pitchFamily="18" charset="0"/>
              </a:rPr>
              <a:t>la “lectura” de las imágenes de la Biblia </a:t>
            </a:r>
            <a:r>
              <a:rPr lang="es-UY" sz="2800" kern="150" dirty="0" err="1">
                <a:solidFill>
                  <a:srgbClr val="000000"/>
                </a:solidFill>
                <a:effectLst/>
                <a:ea typeface="Times New Roman" panose="02020603050405020304" pitchFamily="18" charset="0"/>
                <a:cs typeface="Times New Roman" panose="02020603050405020304" pitchFamily="18" charset="0"/>
              </a:rPr>
              <a:t>Pauperum</a:t>
            </a:r>
            <a:r>
              <a:rPr lang="es-UY" sz="2800" kern="150" dirty="0">
                <a:solidFill>
                  <a:srgbClr val="000000"/>
                </a:solidFill>
                <a:effectLst/>
                <a:ea typeface="Times New Roman" panose="02020603050405020304" pitchFamily="18" charset="0"/>
                <a:cs typeface="Times New Roman" panose="02020603050405020304" pitchFamily="18" charset="0"/>
              </a:rPr>
              <a:t> y las de los vitrales era, en esencia, el mismo acto, y que ambas eran distintas que leer una descripción escrita en una página.</a:t>
            </a:r>
            <a:endParaRPr lang="es-UY" sz="2800" dirty="0"/>
          </a:p>
        </p:txBody>
      </p:sp>
    </p:spTree>
    <p:extLst>
      <p:ext uri="{BB962C8B-B14F-4D97-AF65-F5344CB8AC3E}">
        <p14:creationId xmlns:p14="http://schemas.microsoft.com/office/powerpoint/2010/main" val="1383363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17E1F-B4F3-6E6A-496C-F7A32ACBD305}"/>
              </a:ext>
            </a:extLst>
          </p:cNvPr>
          <p:cNvSpPr>
            <a:spLocks noGrp="1"/>
          </p:cNvSpPr>
          <p:nvPr>
            <p:ph type="title"/>
          </p:nvPr>
        </p:nvSpPr>
        <p:spPr/>
        <p:txBody>
          <a:bodyPr/>
          <a:lstStyle/>
          <a:p>
            <a:r>
              <a:rPr lang="es-UY" sz="3200" kern="150" dirty="0">
                <a:solidFill>
                  <a:srgbClr val="000000"/>
                </a:solidFill>
                <a:effectLst/>
                <a:ea typeface="Times New Roman" panose="02020603050405020304" pitchFamily="18" charset="0"/>
                <a:cs typeface="Times New Roman" panose="02020603050405020304" pitchFamily="18" charset="0"/>
              </a:rPr>
              <a:t>Marshall McLuhan:</a:t>
            </a:r>
            <a:endParaRPr lang="es-UY" dirty="0"/>
          </a:p>
        </p:txBody>
      </p:sp>
      <p:sp>
        <p:nvSpPr>
          <p:cNvPr id="3" name="Marcador de contenido 2">
            <a:extLst>
              <a:ext uri="{FF2B5EF4-FFF2-40B4-BE49-F238E27FC236}">
                <a16:creationId xmlns:a16="http://schemas.microsoft.com/office/drawing/2014/main" id="{59AF0737-9791-C2E1-3031-33155F0EF882}"/>
              </a:ext>
            </a:extLst>
          </p:cNvPr>
          <p:cNvSpPr>
            <a:spLocks noGrp="1"/>
          </p:cNvSpPr>
          <p:nvPr>
            <p:ph idx="1"/>
          </p:nvPr>
        </p:nvSpPr>
        <p:spPr/>
        <p:txBody>
          <a:bodyPr>
            <a:normAutofit/>
          </a:bodyPr>
          <a:lstStyle/>
          <a:p>
            <a:pPr marL="0" indent="0">
              <a:buNone/>
            </a:pPr>
            <a:r>
              <a:rPr lang="es-UY" sz="2800" kern="150" dirty="0">
                <a:solidFill>
                  <a:srgbClr val="000000"/>
                </a:solidFill>
                <a:ea typeface="Times New Roman" panose="02020603050405020304" pitchFamily="18" charset="0"/>
                <a:cs typeface="Times New Roman" panose="02020603050405020304" pitchFamily="18" charset="0"/>
              </a:rPr>
              <a:t>L</a:t>
            </a:r>
            <a:r>
              <a:rPr lang="es-UY" sz="2800" kern="150" dirty="0">
                <a:solidFill>
                  <a:srgbClr val="000000"/>
                </a:solidFill>
                <a:effectLst/>
                <a:ea typeface="Times New Roman" panose="02020603050405020304" pitchFamily="18" charset="0"/>
                <a:cs typeface="Times New Roman" panose="02020603050405020304" pitchFamily="18" charset="0"/>
              </a:rPr>
              <a:t>os antiguos grabados, como las tiras cómicas y los libros de historietas de la actualidad, proporcionan muy pocos datos sobre el momento particular en el tiempo, o el aspecto en el espacio, de un objeto. El espectador, o lector, está obligado a participar para completar e interpretar los escasos indicios facilitados por las líneas circundantes.</a:t>
            </a:r>
            <a:endParaRPr lang="es-UY" sz="2800" dirty="0"/>
          </a:p>
        </p:txBody>
      </p:sp>
    </p:spTree>
    <p:extLst>
      <p:ext uri="{BB962C8B-B14F-4D97-AF65-F5344CB8AC3E}">
        <p14:creationId xmlns:p14="http://schemas.microsoft.com/office/powerpoint/2010/main" val="3902794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706766-B360-3388-5B31-7C5E173911EB}"/>
              </a:ext>
            </a:extLst>
          </p:cNvPr>
          <p:cNvSpPr>
            <a:spLocks noGrp="1"/>
          </p:cNvSpPr>
          <p:nvPr>
            <p:ph type="title"/>
          </p:nvPr>
        </p:nvSpPr>
        <p:spPr/>
        <p:txBody>
          <a:bodyPr/>
          <a:lstStyle/>
          <a:p>
            <a:r>
              <a:rPr lang="es-UY" dirty="0" err="1"/>
              <a:t>Maurus</a:t>
            </a:r>
            <a:r>
              <a:rPr lang="es-UY" dirty="0"/>
              <a:t> </a:t>
            </a:r>
            <a:r>
              <a:rPr lang="es-UY" dirty="0" err="1"/>
              <a:t>berve</a:t>
            </a:r>
            <a:endParaRPr lang="es-UY" dirty="0"/>
          </a:p>
        </p:txBody>
      </p:sp>
      <p:sp>
        <p:nvSpPr>
          <p:cNvPr id="3" name="Marcador de contenido 2">
            <a:extLst>
              <a:ext uri="{FF2B5EF4-FFF2-40B4-BE49-F238E27FC236}">
                <a16:creationId xmlns:a16="http://schemas.microsoft.com/office/drawing/2014/main" id="{DF729402-BC09-347C-5F29-7DBEC0CC0ED3}"/>
              </a:ext>
            </a:extLst>
          </p:cNvPr>
          <p:cNvSpPr>
            <a:spLocks noGrp="1"/>
          </p:cNvSpPr>
          <p:nvPr>
            <p:ph idx="1"/>
          </p:nvPr>
        </p:nvSpPr>
        <p:spPr/>
        <p:txBody>
          <a:bodyPr>
            <a:noAutofit/>
          </a:bodyPr>
          <a:lstStyle/>
          <a:p>
            <a:pPr algn="just"/>
            <a:r>
              <a:rPr lang="es-UY" sz="2400" kern="150" dirty="0">
                <a:solidFill>
                  <a:srgbClr val="000000"/>
                </a:solidFill>
                <a:effectLst/>
                <a:ea typeface="Times New Roman" panose="02020603050405020304" pitchFamily="18" charset="0"/>
                <a:cs typeface="Times New Roman" panose="02020603050405020304" pitchFamily="18" charset="0"/>
              </a:rPr>
              <a:t>Las Biblia </a:t>
            </a:r>
            <a:r>
              <a:rPr lang="es-UY" sz="2400" kern="150" dirty="0" err="1">
                <a:solidFill>
                  <a:srgbClr val="000000"/>
                </a:solidFill>
                <a:effectLst/>
                <a:ea typeface="Times New Roman" panose="02020603050405020304" pitchFamily="18" charset="0"/>
                <a:cs typeface="Times New Roman" panose="02020603050405020304" pitchFamily="18" charset="0"/>
              </a:rPr>
              <a:t>Pauperum</a:t>
            </a:r>
            <a:r>
              <a:rPr lang="es-UY" sz="2400" kern="150" dirty="0">
                <a:solidFill>
                  <a:srgbClr val="000000"/>
                </a:solidFill>
                <a:effectLst/>
                <a:ea typeface="Times New Roman" panose="02020603050405020304" pitchFamily="18" charset="0"/>
                <a:cs typeface="Times New Roman" panose="02020603050405020304" pitchFamily="18" charset="0"/>
              </a:rPr>
              <a:t> eran “absolutamente ininteligible para personas iletradas”, y sugiere, en cambio, que “probablemente estaban destinadas a eruditos o clérigos que no podían permitirse la compra de una Biblia completa o que, por ser ‘pobres de espíritu’ [arme in </a:t>
            </a:r>
            <a:r>
              <a:rPr lang="es-UY" sz="2400" kern="150" dirty="0" err="1">
                <a:solidFill>
                  <a:srgbClr val="000000"/>
                </a:solidFill>
                <a:effectLst/>
                <a:ea typeface="Times New Roman" panose="02020603050405020304" pitchFamily="18" charset="0"/>
                <a:cs typeface="Times New Roman" panose="02020603050405020304" pitchFamily="18" charset="0"/>
              </a:rPr>
              <a:t>Geiste</a:t>
            </a:r>
            <a:r>
              <a:rPr lang="es-UY" sz="2400" kern="150" dirty="0">
                <a:solidFill>
                  <a:srgbClr val="000000"/>
                </a:solidFill>
                <a:effectLst/>
                <a:ea typeface="Times New Roman" panose="02020603050405020304" pitchFamily="18" charset="0"/>
                <a:cs typeface="Times New Roman" panose="02020603050405020304" pitchFamily="18" charset="0"/>
              </a:rPr>
              <a:t>], carecían de un nivel de educación más exigente y se contentaban con esos extractos”. De modo que el título Biblia </a:t>
            </a:r>
            <a:r>
              <a:rPr lang="es-UY" sz="2400" kern="150" dirty="0" err="1">
                <a:solidFill>
                  <a:srgbClr val="000000"/>
                </a:solidFill>
                <a:effectLst/>
                <a:ea typeface="Times New Roman" panose="02020603050405020304" pitchFamily="18" charset="0"/>
                <a:cs typeface="Times New Roman" panose="02020603050405020304" pitchFamily="18" charset="0"/>
              </a:rPr>
              <a:t>Pauperum</a:t>
            </a:r>
            <a:r>
              <a:rPr lang="es-UY" sz="2400" kern="150" dirty="0">
                <a:solidFill>
                  <a:srgbClr val="000000"/>
                </a:solidFill>
                <a:effectLst/>
                <a:ea typeface="Times New Roman" panose="02020603050405020304" pitchFamily="18" charset="0"/>
                <a:cs typeface="Times New Roman" panose="02020603050405020304" pitchFamily="18" charset="0"/>
              </a:rPr>
              <a:t> no se referiría a una “Biblia de los pobres” sino que sería una reducción de Biblia </a:t>
            </a:r>
            <a:r>
              <a:rPr lang="es-UY" sz="2400" kern="150" dirty="0" err="1">
                <a:solidFill>
                  <a:srgbClr val="000000"/>
                </a:solidFill>
                <a:effectLst/>
                <a:ea typeface="Times New Roman" panose="02020603050405020304" pitchFamily="18" charset="0"/>
                <a:cs typeface="Times New Roman" panose="02020603050405020304" pitchFamily="18" charset="0"/>
              </a:rPr>
              <a:t>Pauperum</a:t>
            </a:r>
            <a:r>
              <a:rPr lang="es-UY" sz="2400" kern="150" dirty="0">
                <a:solidFill>
                  <a:srgbClr val="000000"/>
                </a:solidFill>
                <a:effectLst/>
                <a:ea typeface="Times New Roman" panose="02020603050405020304" pitchFamily="18" charset="0"/>
                <a:cs typeface="Times New Roman" panose="02020603050405020304" pitchFamily="18" charset="0"/>
              </a:rPr>
              <a:t> </a:t>
            </a:r>
            <a:r>
              <a:rPr lang="es-UY" sz="2400" kern="150" dirty="0" err="1">
                <a:solidFill>
                  <a:srgbClr val="000000"/>
                </a:solidFill>
                <a:effectLst/>
                <a:ea typeface="Times New Roman" panose="02020603050405020304" pitchFamily="18" charset="0"/>
                <a:cs typeface="Times New Roman" panose="02020603050405020304" pitchFamily="18" charset="0"/>
              </a:rPr>
              <a:t>Praedicatorum</a:t>
            </a:r>
            <a:r>
              <a:rPr lang="es-UY" sz="2400" kern="150" dirty="0">
                <a:solidFill>
                  <a:srgbClr val="000000"/>
                </a:solidFill>
                <a:effectLst/>
                <a:ea typeface="Times New Roman" panose="02020603050405020304" pitchFamily="18" charset="0"/>
                <a:cs typeface="Times New Roman" panose="02020603050405020304" pitchFamily="18" charset="0"/>
              </a:rPr>
              <a:t>, o Biblia de los predicadores pobres.</a:t>
            </a:r>
            <a:endParaRPr lang="es-UY" sz="2400" dirty="0"/>
          </a:p>
        </p:txBody>
      </p:sp>
    </p:spTree>
    <p:extLst>
      <p:ext uri="{BB962C8B-B14F-4D97-AF65-F5344CB8AC3E}">
        <p14:creationId xmlns:p14="http://schemas.microsoft.com/office/powerpoint/2010/main" val="2937903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758956-ECB1-4F2E-6D35-789B492044F1}"/>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0A4AD462-1B15-06AB-C7D0-F72004D2A0C9}"/>
              </a:ext>
            </a:extLst>
          </p:cNvPr>
          <p:cNvSpPr>
            <a:spLocks noGrp="1"/>
          </p:cNvSpPr>
          <p:nvPr>
            <p:ph idx="1"/>
          </p:nvPr>
        </p:nvSpPr>
        <p:spPr/>
        <p:txBody>
          <a:bodyPr>
            <a:normAutofit/>
          </a:bodyPr>
          <a:lstStyle/>
          <a:p>
            <a:pPr algn="just"/>
            <a:r>
              <a:rPr lang="es-UY" sz="2800" kern="150" dirty="0">
                <a:solidFill>
                  <a:srgbClr val="000000"/>
                </a:solidFill>
                <a:effectLst/>
                <a:ea typeface="Times New Roman" panose="02020603050405020304" pitchFamily="18" charset="0"/>
                <a:cs typeface="Times New Roman" panose="02020603050405020304" pitchFamily="18" charset="0"/>
              </a:rPr>
              <a:t>A los iletrados, excluidos del reino de la palabra escrita, la visión de los textos sagrados representados en un libro en imágenes que podían reconocer o “leer” debe de haberles provocado un sentimiento de pertenencia, de compartir con los sabios y los poderosos la presencia material de la palabra de Dios.</a:t>
            </a:r>
            <a:endParaRPr lang="es-UY" sz="2800" dirty="0"/>
          </a:p>
        </p:txBody>
      </p:sp>
    </p:spTree>
    <p:extLst>
      <p:ext uri="{BB962C8B-B14F-4D97-AF65-F5344CB8AC3E}">
        <p14:creationId xmlns:p14="http://schemas.microsoft.com/office/powerpoint/2010/main" val="999090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18B8E-8C57-925A-A88D-CC23DE09D966}"/>
              </a:ext>
            </a:extLst>
          </p:cNvPr>
          <p:cNvSpPr>
            <a:spLocks noGrp="1"/>
          </p:cNvSpPr>
          <p:nvPr>
            <p:ph type="title"/>
          </p:nvPr>
        </p:nvSpPr>
        <p:spPr/>
        <p:txBody>
          <a:bodyPr/>
          <a:lstStyle/>
          <a:p>
            <a:r>
              <a:rPr lang="es-UY" dirty="0"/>
              <a:t>La memoria</a:t>
            </a:r>
          </a:p>
        </p:txBody>
      </p:sp>
      <p:pic>
        <p:nvPicPr>
          <p:cNvPr id="16386" name="Picture 2" descr="La educación en la Edad Media | lclcarmen3">
            <a:extLst>
              <a:ext uri="{FF2B5EF4-FFF2-40B4-BE49-F238E27FC236}">
                <a16:creationId xmlns:a16="http://schemas.microsoft.com/office/drawing/2014/main" id="{DF5BD84E-2A6B-0118-33C7-DFE6371729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8353" y="2164976"/>
            <a:ext cx="5136776" cy="298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09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E4035-FBC9-2E18-E1C5-339F0CC77AFB}"/>
              </a:ext>
            </a:extLst>
          </p:cNvPr>
          <p:cNvSpPr>
            <a:spLocks noGrp="1"/>
          </p:cNvSpPr>
          <p:nvPr>
            <p:ph type="title"/>
          </p:nvPr>
        </p:nvSpPr>
        <p:spPr/>
        <p:txBody>
          <a:bodyPr/>
          <a:lstStyle/>
          <a:p>
            <a:r>
              <a:rPr lang="es-UY" dirty="0" err="1"/>
              <a:t>Agustin</a:t>
            </a:r>
            <a:r>
              <a:rPr lang="es-UY" dirty="0"/>
              <a:t> de </a:t>
            </a:r>
            <a:r>
              <a:rPr lang="es-UY" dirty="0" err="1"/>
              <a:t>hipona</a:t>
            </a:r>
            <a:endParaRPr lang="es-UY" dirty="0"/>
          </a:p>
        </p:txBody>
      </p:sp>
      <p:sp>
        <p:nvSpPr>
          <p:cNvPr id="3" name="Marcador de contenido 2">
            <a:extLst>
              <a:ext uri="{FF2B5EF4-FFF2-40B4-BE49-F238E27FC236}">
                <a16:creationId xmlns:a16="http://schemas.microsoft.com/office/drawing/2014/main" id="{E0922BF9-F183-0208-31A0-52749E934E55}"/>
              </a:ext>
            </a:extLst>
          </p:cNvPr>
          <p:cNvSpPr>
            <a:spLocks noGrp="1"/>
          </p:cNvSpPr>
          <p:nvPr>
            <p:ph idx="1"/>
          </p:nvPr>
        </p:nvSpPr>
        <p:spPr/>
        <p:txBody>
          <a:bodyPr>
            <a:normAutofit/>
          </a:bodyPr>
          <a:lstStyle/>
          <a:p>
            <a:r>
              <a:rPr lang="es-UY" sz="2400" kern="150" dirty="0">
                <a:solidFill>
                  <a:srgbClr val="000000"/>
                </a:solidFill>
                <a:effectLst/>
                <a:ea typeface="Times New Roman" panose="02020603050405020304" pitchFamily="18" charset="0"/>
                <a:cs typeface="Times New Roman" panose="02020603050405020304" pitchFamily="18" charset="0"/>
              </a:rPr>
              <a:t>Tanto si leía en silencio como en voz alta, conseguía imprimir el texto “en las tablillas de cera de la memoria”</a:t>
            </a:r>
          </a:p>
          <a:p>
            <a:r>
              <a:rPr lang="es-UY" sz="2400" kern="150" dirty="0">
                <a:solidFill>
                  <a:srgbClr val="000000"/>
                </a:solidFill>
                <a:effectLst/>
                <a:ea typeface="Times New Roman" panose="02020603050405020304" pitchFamily="18" charset="0"/>
              </a:rPr>
              <a:t>Al recordar un texto, al traer a la mente el libro que una vez tuvo entre las manos, ese lector puede convertirse en el libro, que tanto él como otros pueden leer.</a:t>
            </a:r>
          </a:p>
        </p:txBody>
      </p:sp>
    </p:spTree>
    <p:extLst>
      <p:ext uri="{BB962C8B-B14F-4D97-AF65-F5344CB8AC3E}">
        <p14:creationId xmlns:p14="http://schemas.microsoft.com/office/powerpoint/2010/main" val="3586313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755042-1BE2-3652-1E4F-91D800441941}"/>
              </a:ext>
            </a:extLst>
          </p:cNvPr>
          <p:cNvSpPr>
            <a:spLocks noGrp="1"/>
          </p:cNvSpPr>
          <p:nvPr>
            <p:ph type="title"/>
          </p:nvPr>
        </p:nvSpPr>
        <p:spPr/>
        <p:txBody>
          <a:bodyPr/>
          <a:lstStyle/>
          <a:p>
            <a:r>
              <a:rPr lang="es-UY" sz="3200" kern="150" dirty="0">
                <a:solidFill>
                  <a:srgbClr val="000000"/>
                </a:solidFill>
                <a:cs typeface="Times New Roman" panose="02020603050405020304" pitchFamily="18" charset="0"/>
              </a:rPr>
              <a:t>Jean Racine (1658)</a:t>
            </a:r>
            <a:br>
              <a:rPr lang="es-UY" sz="3200" dirty="0"/>
            </a:br>
            <a:endParaRPr lang="es-UY" dirty="0"/>
          </a:p>
        </p:txBody>
      </p:sp>
      <p:pic>
        <p:nvPicPr>
          <p:cNvPr id="2050" name="Picture 2" descr="Jean Racine - Wikipedia, la enciclopedia libre">
            <a:extLst>
              <a:ext uri="{FF2B5EF4-FFF2-40B4-BE49-F238E27FC236}">
                <a16:creationId xmlns:a16="http://schemas.microsoft.com/office/drawing/2014/main" id="{59F3F4B7-04A8-5D78-488B-F3DC98B0F7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3216" y="2043019"/>
            <a:ext cx="3370471"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754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871D0-1B28-F94A-3BA3-F49BFAC11302}"/>
              </a:ext>
            </a:extLst>
          </p:cNvPr>
          <p:cNvSpPr>
            <a:spLocks noGrp="1"/>
          </p:cNvSpPr>
          <p:nvPr>
            <p:ph type="title"/>
          </p:nvPr>
        </p:nvSpPr>
        <p:spPr/>
        <p:txBody>
          <a:bodyPr/>
          <a:lstStyle/>
          <a:p>
            <a:r>
              <a:rPr lang="es-UY" dirty="0"/>
              <a:t>Richard de </a:t>
            </a:r>
            <a:r>
              <a:rPr lang="es-UY" dirty="0" err="1"/>
              <a:t>fournival</a:t>
            </a:r>
            <a:r>
              <a:rPr lang="es-UY" dirty="0"/>
              <a:t> (s. XIII)</a:t>
            </a:r>
          </a:p>
        </p:txBody>
      </p:sp>
      <p:pic>
        <p:nvPicPr>
          <p:cNvPr id="3074" name="Picture 2" descr="Richard de Fournival - Wikipedia">
            <a:extLst>
              <a:ext uri="{FF2B5EF4-FFF2-40B4-BE49-F238E27FC236}">
                <a16:creationId xmlns:a16="http://schemas.microsoft.com/office/drawing/2014/main" id="{4BC50BC0-C79F-4FE5-71AF-386E4DA022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48063" y="2016125"/>
            <a:ext cx="2884856"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137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1632B9-667B-E059-7F78-CA56DDC08075}"/>
              </a:ext>
            </a:extLst>
          </p:cNvPr>
          <p:cNvSpPr>
            <a:spLocks noGrp="1"/>
          </p:cNvSpPr>
          <p:nvPr>
            <p:ph type="title"/>
          </p:nvPr>
        </p:nvSpPr>
        <p:spPr/>
        <p:txBody>
          <a:bodyPr/>
          <a:lstStyle/>
          <a:p>
            <a:r>
              <a:rPr lang="es-UY" dirty="0"/>
              <a:t>Richard de </a:t>
            </a:r>
            <a:r>
              <a:rPr lang="es-UY" dirty="0" err="1"/>
              <a:t>fournival</a:t>
            </a:r>
            <a:r>
              <a:rPr lang="es-UY" dirty="0"/>
              <a:t>: </a:t>
            </a:r>
            <a:r>
              <a:rPr lang="es-UY" dirty="0" err="1"/>
              <a:t>bestiaire</a:t>
            </a:r>
            <a:r>
              <a:rPr lang="es-UY" dirty="0"/>
              <a:t> </a:t>
            </a:r>
            <a:r>
              <a:rPr lang="es-UY" dirty="0" err="1"/>
              <a:t>d’amour</a:t>
            </a:r>
            <a:endParaRPr lang="es-UY" dirty="0"/>
          </a:p>
        </p:txBody>
      </p:sp>
      <p:sp>
        <p:nvSpPr>
          <p:cNvPr id="3" name="Marcador de contenido 2">
            <a:extLst>
              <a:ext uri="{FF2B5EF4-FFF2-40B4-BE49-F238E27FC236}">
                <a16:creationId xmlns:a16="http://schemas.microsoft.com/office/drawing/2014/main" id="{E31F9D8A-111F-17C6-DC6B-3487DCD9D0F5}"/>
              </a:ext>
            </a:extLst>
          </p:cNvPr>
          <p:cNvSpPr>
            <a:spLocks noGrp="1"/>
          </p:cNvSpPr>
          <p:nvPr>
            <p:ph idx="1"/>
          </p:nvPr>
        </p:nvSpPr>
        <p:spPr>
          <a:xfrm>
            <a:off x="1451579" y="1853754"/>
            <a:ext cx="9603275" cy="3612591"/>
          </a:xfrm>
        </p:spPr>
        <p:txBody>
          <a:bodyPr>
            <a:normAutofit lnSpcReduction="10000"/>
          </a:bodyPr>
          <a:lstStyle/>
          <a:p>
            <a:r>
              <a:rPr lang="es-UY" kern="150" dirty="0">
                <a:solidFill>
                  <a:srgbClr val="000000"/>
                </a:solidFill>
                <a:effectLst/>
                <a:ea typeface="Times New Roman" panose="02020603050405020304" pitchFamily="18" charset="0"/>
                <a:cs typeface="Times New Roman" panose="02020603050405020304" pitchFamily="18" charset="0"/>
              </a:rPr>
              <a:t>como todos los seres humanos desean adquirir conocimientos y tienen una vida demasiado corta, deben basarse en los conocimientos reunidos por otros para aumentar el caudal de los suyos.</a:t>
            </a:r>
            <a:endParaRPr lang="es-UY" kern="150" dirty="0">
              <a:solidFill>
                <a:srgbClr val="000000"/>
              </a:solidFill>
              <a:ea typeface="Times New Roman" panose="02020603050405020304" pitchFamily="18" charset="0"/>
              <a:cs typeface="Times New Roman" panose="02020603050405020304" pitchFamily="18" charset="0"/>
            </a:endParaRPr>
          </a:p>
          <a:p>
            <a:r>
              <a:rPr lang="es-UY" kern="150" dirty="0">
                <a:solidFill>
                  <a:srgbClr val="000000"/>
                </a:solidFill>
                <a:effectLst/>
                <a:ea typeface="Times New Roman" panose="02020603050405020304" pitchFamily="18" charset="0"/>
                <a:cs typeface="Times New Roman" panose="02020603050405020304" pitchFamily="18" charset="0"/>
              </a:rPr>
              <a:t>Con este fin, Dios le dio al alma humana el don de la memoria, a la que accedemos a través de los sentidos de la vista y el oído.</a:t>
            </a:r>
          </a:p>
          <a:p>
            <a:r>
              <a:rPr lang="es-UY" kern="150" dirty="0">
                <a:solidFill>
                  <a:srgbClr val="000000"/>
                </a:solidFill>
                <a:effectLst/>
                <a:ea typeface="Times New Roman" panose="02020603050405020304" pitchFamily="18" charset="0"/>
                <a:cs typeface="Times New Roman" panose="02020603050405020304" pitchFamily="18" charset="0"/>
              </a:rPr>
              <a:t>El mérito de todas ellas no se encontraba sólo en presentar una imagen o texto sin progreso ni variación, sino en recrear en el tiempo y el espacio del lector aquello que se había concebido y representado en imágenes o palabras, en otra época y bajo otros cielos.</a:t>
            </a:r>
          </a:p>
          <a:p>
            <a:endParaRPr lang="es-UY" dirty="0"/>
          </a:p>
        </p:txBody>
      </p:sp>
    </p:spTree>
    <p:extLst>
      <p:ext uri="{BB962C8B-B14F-4D97-AF65-F5344CB8AC3E}">
        <p14:creationId xmlns:p14="http://schemas.microsoft.com/office/powerpoint/2010/main" val="375352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FAFCC-BF01-ED5F-FC48-7FCB1441409A}"/>
              </a:ext>
            </a:extLst>
          </p:cNvPr>
          <p:cNvSpPr>
            <a:spLocks noGrp="1"/>
          </p:cNvSpPr>
          <p:nvPr>
            <p:ph type="title"/>
          </p:nvPr>
        </p:nvSpPr>
        <p:spPr/>
        <p:txBody>
          <a:bodyPr/>
          <a:lstStyle/>
          <a:p>
            <a:r>
              <a:rPr lang="es-UY" dirty="0" err="1"/>
              <a:t>Agustin</a:t>
            </a:r>
            <a:r>
              <a:rPr lang="es-UY" dirty="0"/>
              <a:t> de Hipona (354-430)</a:t>
            </a:r>
          </a:p>
        </p:txBody>
      </p:sp>
      <p:pic>
        <p:nvPicPr>
          <p:cNvPr id="14338" name="Picture 2" descr="San Agustín de Hipona: 7 datos que todo católico debe saber">
            <a:extLst>
              <a:ext uri="{FF2B5EF4-FFF2-40B4-BE49-F238E27FC236}">
                <a16:creationId xmlns:a16="http://schemas.microsoft.com/office/drawing/2014/main" id="{0185BB85-60A6-CCCF-F25A-49CA6D5D4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8488" y="2016125"/>
            <a:ext cx="6209348" cy="344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37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E2E2D6-C0ED-80E7-DA47-F872D8BC955E}"/>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ACCC96DB-72C3-A346-A7BF-6A50402D12B4}"/>
              </a:ext>
            </a:extLst>
          </p:cNvPr>
          <p:cNvSpPr>
            <a:spLocks noGrp="1"/>
          </p:cNvSpPr>
          <p:nvPr>
            <p:ph idx="1"/>
          </p:nvPr>
        </p:nvSpPr>
        <p:spPr/>
        <p:txBody>
          <a:bodyPr>
            <a:normAutofit/>
          </a:bodyPr>
          <a:lstStyle/>
          <a:p>
            <a:pPr algn="just"/>
            <a:r>
              <a:rPr lang="es-UY" sz="2400" kern="150" dirty="0">
                <a:solidFill>
                  <a:srgbClr val="000000"/>
                </a:solidFill>
                <a:effectLst/>
                <a:ea typeface="Times New Roman" panose="02020603050405020304" pitchFamily="18" charset="0"/>
                <a:cs typeface="Times New Roman" panose="02020603050405020304" pitchFamily="18" charset="0"/>
              </a:rPr>
              <a:t>“Cuando se ve pintada una historia, un relato, tanto si tiene relación con Troya o con cualquier otra cosa, uno ve aquellos nobles hechos, que tuvieron lugar en el pasado, como si aún estuvieran presentes. Y lo mismo ocurre cuando se escucha un texto, porque al oír un cuento leído en voz alta, los sucesos se ven en el presente en que se los escucha... Y si eres tú el que lee, ese texto, con su </a:t>
            </a:r>
            <a:r>
              <a:rPr lang="es-UY" sz="2400" i="1" kern="150" dirty="0" err="1">
                <a:solidFill>
                  <a:srgbClr val="000000"/>
                </a:solidFill>
                <a:effectLst/>
                <a:ea typeface="Times New Roman" panose="02020603050405020304" pitchFamily="18" charset="0"/>
                <a:cs typeface="Times New Roman" panose="02020603050405020304" pitchFamily="18" charset="0"/>
              </a:rPr>
              <a:t>peinture</a:t>
            </a:r>
            <a:r>
              <a:rPr lang="es-UY" sz="2400" kern="150" dirty="0">
                <a:solidFill>
                  <a:srgbClr val="000000"/>
                </a:solidFill>
                <a:effectLst/>
                <a:ea typeface="Times New Roman" panose="02020603050405020304" pitchFamily="18" charset="0"/>
                <a:cs typeface="Times New Roman" panose="02020603050405020304" pitchFamily="18" charset="0"/>
              </a:rPr>
              <a:t> y su </a:t>
            </a:r>
            <a:r>
              <a:rPr lang="es-UY" sz="2400" i="1" kern="150" dirty="0" err="1">
                <a:solidFill>
                  <a:srgbClr val="000000"/>
                </a:solidFill>
                <a:effectLst/>
                <a:ea typeface="Times New Roman" panose="02020603050405020304" pitchFamily="18" charset="0"/>
                <a:cs typeface="Times New Roman" panose="02020603050405020304" pitchFamily="18" charset="0"/>
              </a:rPr>
              <a:t>parole</a:t>
            </a:r>
            <a:r>
              <a:rPr lang="es-UY" sz="2400" kern="150" dirty="0">
                <a:solidFill>
                  <a:srgbClr val="000000"/>
                </a:solidFill>
                <a:effectLst/>
                <a:ea typeface="Times New Roman" panose="02020603050405020304" pitchFamily="18" charset="0"/>
                <a:cs typeface="Times New Roman" panose="02020603050405020304" pitchFamily="18" charset="0"/>
              </a:rPr>
              <a:t>, me hace presente en tu memoria, incluso aunque no me encuentre físicamente delante de ti”</a:t>
            </a:r>
            <a:endParaRPr lang="es-UY" sz="2400" dirty="0"/>
          </a:p>
        </p:txBody>
      </p:sp>
    </p:spTree>
    <p:extLst>
      <p:ext uri="{BB962C8B-B14F-4D97-AF65-F5344CB8AC3E}">
        <p14:creationId xmlns:p14="http://schemas.microsoft.com/office/powerpoint/2010/main" val="476014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2DCE55-C9BB-9086-85A4-28A79D70649D}"/>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E4A31D7B-DBB4-73D7-5489-0894467F42F1}"/>
              </a:ext>
            </a:extLst>
          </p:cNvPr>
          <p:cNvSpPr>
            <a:spLocks noGrp="1"/>
          </p:cNvSpPr>
          <p:nvPr>
            <p:ph idx="1"/>
          </p:nvPr>
        </p:nvSpPr>
        <p:spPr/>
        <p:txBody>
          <a:bodyPr>
            <a:normAutofit/>
          </a:bodyPr>
          <a:lstStyle/>
          <a:p>
            <a:r>
              <a:rPr lang="es-UY" sz="2800" kern="150" dirty="0">
                <a:solidFill>
                  <a:srgbClr val="000000"/>
                </a:solidFill>
                <a:effectLst/>
                <a:ea typeface="Times New Roman" panose="02020603050405020304" pitchFamily="18" charset="0"/>
                <a:cs typeface="Times New Roman" panose="02020603050405020304" pitchFamily="18" charset="0"/>
              </a:rPr>
              <a:t>El acto de leer, según </a:t>
            </a:r>
            <a:r>
              <a:rPr lang="es-UY" sz="2800" kern="150" dirty="0" err="1">
                <a:solidFill>
                  <a:srgbClr val="000000"/>
                </a:solidFill>
                <a:effectLst/>
                <a:ea typeface="Times New Roman" panose="02020603050405020304" pitchFamily="18" charset="0"/>
                <a:cs typeface="Times New Roman" panose="02020603050405020304" pitchFamily="18" charset="0"/>
              </a:rPr>
              <a:t>Fournival</a:t>
            </a:r>
            <a:r>
              <a:rPr lang="es-UY" sz="2800" kern="150" dirty="0">
                <a:solidFill>
                  <a:srgbClr val="000000"/>
                </a:solidFill>
                <a:effectLst/>
                <a:ea typeface="Times New Roman" panose="02020603050405020304" pitchFamily="18" charset="0"/>
                <a:cs typeface="Times New Roman" panose="02020603050405020304" pitchFamily="18" charset="0"/>
              </a:rPr>
              <a:t>, enriquecía el presente y volvía real el pasado; la memoria prolongaba esas cualidades en el futuro. Para </a:t>
            </a:r>
            <a:r>
              <a:rPr lang="es-UY" sz="2800" kern="150" dirty="0" err="1">
                <a:solidFill>
                  <a:srgbClr val="000000"/>
                </a:solidFill>
                <a:effectLst/>
                <a:ea typeface="Times New Roman" panose="02020603050405020304" pitchFamily="18" charset="0"/>
                <a:cs typeface="Times New Roman" panose="02020603050405020304" pitchFamily="18" charset="0"/>
              </a:rPr>
              <a:t>Fournival</a:t>
            </a:r>
            <a:r>
              <a:rPr lang="es-UY" sz="2800" kern="150" dirty="0">
                <a:solidFill>
                  <a:srgbClr val="000000"/>
                </a:solidFill>
                <a:effectLst/>
                <a:ea typeface="Times New Roman" panose="02020603050405020304" pitchFamily="18" charset="0"/>
                <a:cs typeface="Times New Roman" panose="02020603050405020304" pitchFamily="18" charset="0"/>
              </a:rPr>
              <a:t>, el libro, no el lector, conservaba y transmitía el recuerdo.</a:t>
            </a:r>
          </a:p>
        </p:txBody>
      </p:sp>
    </p:spTree>
    <p:extLst>
      <p:ext uri="{BB962C8B-B14F-4D97-AF65-F5344CB8AC3E}">
        <p14:creationId xmlns:p14="http://schemas.microsoft.com/office/powerpoint/2010/main" val="835142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D22B5C-3D08-C78D-EAA8-B7B2771465CC}"/>
              </a:ext>
            </a:extLst>
          </p:cNvPr>
          <p:cNvSpPr>
            <a:spLocks noGrp="1"/>
          </p:cNvSpPr>
          <p:nvPr>
            <p:ph type="title"/>
          </p:nvPr>
        </p:nvSpPr>
        <p:spPr/>
        <p:txBody>
          <a:bodyPr/>
          <a:lstStyle/>
          <a:p>
            <a:r>
              <a:rPr lang="es-UY" b="0" i="0" dirty="0">
                <a:solidFill>
                  <a:srgbClr val="0D0D0D"/>
                </a:solidFill>
                <a:effectLst/>
                <a:latin typeface="Söhne"/>
              </a:rPr>
              <a:t>Memorare </a:t>
            </a:r>
            <a:r>
              <a:rPr lang="es-UY" b="0" i="0" dirty="0" err="1">
                <a:solidFill>
                  <a:srgbClr val="0D0D0D"/>
                </a:solidFill>
                <a:effectLst/>
                <a:latin typeface="Söhne"/>
              </a:rPr>
              <a:t>est</a:t>
            </a:r>
            <a:r>
              <a:rPr lang="es-UY" b="0" i="0" dirty="0">
                <a:solidFill>
                  <a:srgbClr val="0D0D0D"/>
                </a:solidFill>
                <a:effectLst/>
                <a:latin typeface="Söhne"/>
              </a:rPr>
              <a:t> </a:t>
            </a:r>
            <a:r>
              <a:rPr lang="es-UY" b="0" i="0" dirty="0" err="1">
                <a:solidFill>
                  <a:srgbClr val="0D0D0D"/>
                </a:solidFill>
                <a:effectLst/>
                <a:latin typeface="Söhne"/>
              </a:rPr>
              <a:t>salus</a:t>
            </a:r>
            <a:endParaRPr lang="es-UY" dirty="0"/>
          </a:p>
        </p:txBody>
      </p:sp>
      <p:sp>
        <p:nvSpPr>
          <p:cNvPr id="3" name="Marcador de contenido 2">
            <a:extLst>
              <a:ext uri="{FF2B5EF4-FFF2-40B4-BE49-F238E27FC236}">
                <a16:creationId xmlns:a16="http://schemas.microsoft.com/office/drawing/2014/main" id="{5A9C3E7C-017E-4550-7733-7DC85265E153}"/>
              </a:ext>
            </a:extLst>
          </p:cNvPr>
          <p:cNvSpPr>
            <a:spLocks noGrp="1"/>
          </p:cNvSpPr>
          <p:nvPr>
            <p:ph idx="1"/>
          </p:nvPr>
        </p:nvSpPr>
        <p:spPr/>
        <p:txBody>
          <a:bodyPr/>
          <a:lstStyle/>
          <a:p>
            <a:pPr algn="just"/>
            <a:r>
              <a:rPr lang="es-UY" sz="2400" kern="150" dirty="0">
                <a:solidFill>
                  <a:srgbClr val="000000"/>
                </a:solidFill>
                <a:effectLst/>
                <a:ea typeface="Times New Roman" panose="02020603050405020304" pitchFamily="18" charset="0"/>
                <a:cs typeface="Times New Roman" panose="02020603050405020304" pitchFamily="18" charset="0"/>
              </a:rPr>
              <a:t>Los estudiantes del siglo XIII creían que memorizar un texto era beneficioso para el cuerpo, y citaban como autoridad a </a:t>
            </a:r>
            <a:r>
              <a:rPr lang="es-UY" sz="2400" kern="150" dirty="0" err="1">
                <a:solidFill>
                  <a:srgbClr val="000000"/>
                </a:solidFill>
                <a:effectLst/>
                <a:ea typeface="Times New Roman" panose="02020603050405020304" pitchFamily="18" charset="0"/>
                <a:cs typeface="Times New Roman" panose="02020603050405020304" pitchFamily="18" charset="0"/>
              </a:rPr>
              <a:t>Antilo</a:t>
            </a:r>
            <a:r>
              <a:rPr lang="es-UY" sz="2400" kern="150" dirty="0">
                <a:solidFill>
                  <a:srgbClr val="000000"/>
                </a:solidFill>
                <a:effectLst/>
                <a:ea typeface="Times New Roman" panose="02020603050405020304" pitchFamily="18" charset="0"/>
                <a:cs typeface="Times New Roman" panose="02020603050405020304" pitchFamily="18" charset="0"/>
              </a:rPr>
              <a:t>, el médico romano del siglo II, que había escrito que a quienes jamás han aprendido versos de memoria y necesitan leerlos en libros, a veces les resulta muy doloroso eliminar, con abundante sudoración, los fluidos perjudiciales que quienes tienen buena memoria expulsan fácilmente a través de la respiración.</a:t>
            </a:r>
            <a:endParaRPr lang="es-UY" sz="2400" dirty="0"/>
          </a:p>
          <a:p>
            <a:endParaRPr lang="es-UY" dirty="0"/>
          </a:p>
        </p:txBody>
      </p:sp>
    </p:spTree>
    <p:extLst>
      <p:ext uri="{BB962C8B-B14F-4D97-AF65-F5344CB8AC3E}">
        <p14:creationId xmlns:p14="http://schemas.microsoft.com/office/powerpoint/2010/main" val="3312264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11639-2BDB-0411-B9F9-6CBB41879785}"/>
              </a:ext>
            </a:extLst>
          </p:cNvPr>
          <p:cNvSpPr>
            <a:spLocks noGrp="1"/>
          </p:cNvSpPr>
          <p:nvPr>
            <p:ph type="title"/>
          </p:nvPr>
        </p:nvSpPr>
        <p:spPr/>
        <p:txBody>
          <a:bodyPr/>
          <a:lstStyle/>
          <a:p>
            <a:r>
              <a:rPr lang="es-UY" dirty="0"/>
              <a:t>Reglas mnemotécnicas</a:t>
            </a:r>
          </a:p>
        </p:txBody>
      </p:sp>
      <p:sp>
        <p:nvSpPr>
          <p:cNvPr id="3" name="Marcador de contenido 2">
            <a:extLst>
              <a:ext uri="{FF2B5EF4-FFF2-40B4-BE49-F238E27FC236}">
                <a16:creationId xmlns:a16="http://schemas.microsoft.com/office/drawing/2014/main" id="{124D2391-C02F-BE5E-84C5-801945EC850E}"/>
              </a:ext>
            </a:extLst>
          </p:cNvPr>
          <p:cNvSpPr>
            <a:spLocks noGrp="1"/>
          </p:cNvSpPr>
          <p:nvPr>
            <p:ph idx="1"/>
          </p:nvPr>
        </p:nvSpPr>
        <p:spPr/>
        <p:txBody>
          <a:bodyPr>
            <a:normAutofit/>
          </a:bodyPr>
          <a:lstStyle/>
          <a:p>
            <a:r>
              <a:rPr lang="es-UY" sz="2800" kern="150" dirty="0">
                <a:solidFill>
                  <a:srgbClr val="000000"/>
                </a:solidFill>
                <a:effectLst/>
                <a:ea typeface="Times New Roman" panose="02020603050405020304" pitchFamily="18" charset="0"/>
                <a:cs typeface="Times New Roman" panose="02020603050405020304" pitchFamily="18" charset="0"/>
              </a:rPr>
              <a:t>Santo Tomás: colocar las cosas que se quería recordar en un orden determinado, desarrollar “afecto” hacia ellas, convertirlas en “semejanzas inusuales” que facilitaran su visualización, repetirlas con frecuencia.</a:t>
            </a:r>
          </a:p>
        </p:txBody>
      </p:sp>
    </p:spTree>
    <p:extLst>
      <p:ext uri="{BB962C8B-B14F-4D97-AF65-F5344CB8AC3E}">
        <p14:creationId xmlns:p14="http://schemas.microsoft.com/office/powerpoint/2010/main" val="3974266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413785-1377-4835-A2B4-10FA085BEAB0}"/>
              </a:ext>
            </a:extLst>
          </p:cNvPr>
          <p:cNvSpPr>
            <a:spLocks noGrp="1"/>
          </p:cNvSpPr>
          <p:nvPr>
            <p:ph type="title"/>
          </p:nvPr>
        </p:nvSpPr>
        <p:spPr/>
        <p:txBody>
          <a:bodyPr/>
          <a:lstStyle/>
          <a:p>
            <a:r>
              <a:rPr lang="es-UY" dirty="0"/>
              <a:t>Reglas mnemotécnicas</a:t>
            </a:r>
          </a:p>
        </p:txBody>
      </p:sp>
      <p:sp>
        <p:nvSpPr>
          <p:cNvPr id="3" name="Marcador de contenido 2">
            <a:extLst>
              <a:ext uri="{FF2B5EF4-FFF2-40B4-BE49-F238E27FC236}">
                <a16:creationId xmlns:a16="http://schemas.microsoft.com/office/drawing/2014/main" id="{A0FDAD8C-E561-6634-9477-820AF7D942A7}"/>
              </a:ext>
            </a:extLst>
          </p:cNvPr>
          <p:cNvSpPr>
            <a:spLocks noGrp="1"/>
          </p:cNvSpPr>
          <p:nvPr>
            <p:ph idx="1"/>
          </p:nvPr>
        </p:nvSpPr>
        <p:spPr/>
        <p:txBody>
          <a:bodyPr/>
          <a:lstStyle/>
          <a:p>
            <a:pPr algn="just"/>
            <a:r>
              <a:rPr lang="es-UY" sz="2400" kern="150" dirty="0">
                <a:solidFill>
                  <a:srgbClr val="000000"/>
                </a:solidFill>
                <a:cs typeface="Times New Roman" panose="02020603050405020304" pitchFamily="18" charset="0"/>
              </a:rPr>
              <a:t>Renacimiento: </a:t>
            </a:r>
            <a:r>
              <a:rPr lang="es-UY" sz="2400" kern="150" dirty="0">
                <a:solidFill>
                  <a:srgbClr val="000000"/>
                </a:solidFill>
                <a:effectLst/>
                <a:ea typeface="Times New Roman" panose="02020603050405020304" pitchFamily="18" charset="0"/>
                <a:cs typeface="Times New Roman" panose="02020603050405020304" pitchFamily="18" charset="0"/>
              </a:rPr>
              <a:t>sugirieron la construcción mental de modelos arquitectónicos —palacios, teatros, ciudades, los reinos del cielo y del infierno— donde albergar lo que desearan recordar. Esos modelos eran construcciones sumamente elaboradas, edificadas en la mente a lo largo del tiempo y reforzadas por medio del uso, y que han demostrado durante varios siglos su inmensa eficacia.</a:t>
            </a:r>
            <a:endParaRPr lang="es-UY" sz="2400" dirty="0"/>
          </a:p>
          <a:p>
            <a:endParaRPr lang="es-UY" dirty="0"/>
          </a:p>
        </p:txBody>
      </p:sp>
    </p:spTree>
    <p:extLst>
      <p:ext uri="{BB962C8B-B14F-4D97-AF65-F5344CB8AC3E}">
        <p14:creationId xmlns:p14="http://schemas.microsoft.com/office/powerpoint/2010/main" val="2127791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F8A1D-A4CF-C6E8-0E29-4623847C3163}"/>
              </a:ext>
            </a:extLst>
          </p:cNvPr>
          <p:cNvSpPr>
            <a:spLocks noGrp="1"/>
          </p:cNvSpPr>
          <p:nvPr>
            <p:ph type="title"/>
          </p:nvPr>
        </p:nvSpPr>
        <p:spPr/>
        <p:txBody>
          <a:bodyPr/>
          <a:lstStyle/>
          <a:p>
            <a:r>
              <a:rPr lang="es-UY" dirty="0"/>
              <a:t>Petrarca (1304-1374)</a:t>
            </a:r>
          </a:p>
        </p:txBody>
      </p:sp>
      <p:pic>
        <p:nvPicPr>
          <p:cNvPr id="12290" name="Picture 2" descr="Francesco Petrarca - Historia Universal">
            <a:extLst>
              <a:ext uri="{FF2B5EF4-FFF2-40B4-BE49-F238E27FC236}">
                <a16:creationId xmlns:a16="http://schemas.microsoft.com/office/drawing/2014/main" id="{C841EF59-D714-176B-91B7-0027C5A1EA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09912" y="2169319"/>
            <a:ext cx="6286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162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FA049-5B2F-A9E5-8465-AE08F50FC895}"/>
              </a:ext>
            </a:extLst>
          </p:cNvPr>
          <p:cNvSpPr>
            <a:spLocks noGrp="1"/>
          </p:cNvSpPr>
          <p:nvPr>
            <p:ph type="title"/>
          </p:nvPr>
        </p:nvSpPr>
        <p:spPr/>
        <p:txBody>
          <a:bodyPr/>
          <a:lstStyle/>
          <a:p>
            <a:r>
              <a:rPr lang="es-UY" dirty="0" err="1"/>
              <a:t>Secretum</a:t>
            </a:r>
            <a:r>
              <a:rPr lang="es-UY" dirty="0"/>
              <a:t> </a:t>
            </a:r>
            <a:r>
              <a:rPr lang="es-UY" dirty="0" err="1"/>
              <a:t>meum</a:t>
            </a:r>
            <a:endParaRPr lang="es-UY" dirty="0"/>
          </a:p>
        </p:txBody>
      </p:sp>
      <p:sp>
        <p:nvSpPr>
          <p:cNvPr id="3" name="Marcador de contenido 2">
            <a:extLst>
              <a:ext uri="{FF2B5EF4-FFF2-40B4-BE49-F238E27FC236}">
                <a16:creationId xmlns:a16="http://schemas.microsoft.com/office/drawing/2014/main" id="{F20EE1B0-B2FA-2AFD-5293-C35705E6A34A}"/>
              </a:ext>
            </a:extLst>
          </p:cNvPr>
          <p:cNvSpPr>
            <a:spLocks noGrp="1"/>
          </p:cNvSpPr>
          <p:nvPr>
            <p:ph idx="1"/>
          </p:nvPr>
        </p:nvSpPr>
        <p:spPr/>
        <p:txBody>
          <a:bodyPr>
            <a:normAutofit/>
          </a:bodyPr>
          <a:lstStyle/>
          <a:p>
            <a:r>
              <a:rPr lang="es-UY" sz="2400" kern="150" dirty="0">
                <a:solidFill>
                  <a:srgbClr val="000000"/>
                </a:solidFill>
                <a:effectLst/>
                <a:ea typeface="Times New Roman" panose="02020603050405020304" pitchFamily="18" charset="0"/>
                <a:cs typeface="Times New Roman" panose="02020603050405020304" pitchFamily="18" charset="0"/>
              </a:rPr>
              <a:t>Francesco: Mientras los estoy leyendo son muy útiles, pero “apenas el libro deja mis manos, todo lo que su lectura me inspira desaparece”. </a:t>
            </a:r>
          </a:p>
          <a:p>
            <a:r>
              <a:rPr lang="es-UY" sz="2400" kern="150" dirty="0">
                <a:solidFill>
                  <a:srgbClr val="000000"/>
                </a:solidFill>
                <a:effectLst/>
                <a:ea typeface="Times New Roman" panose="02020603050405020304" pitchFamily="18" charset="0"/>
                <a:cs typeface="Times New Roman" panose="02020603050405020304" pitchFamily="18" charset="0"/>
              </a:rPr>
              <a:t>Agustín: Esa manera de leer es muy habitual hoy en día; hay un número tan elevado de hombres de letras... Pero si haces algunas anotaciones en el sitio adecuado, podrás gozar fácilmente del fruto de tus lecturas.</a:t>
            </a:r>
            <a:endParaRPr lang="es-UY" sz="2400" dirty="0"/>
          </a:p>
        </p:txBody>
      </p:sp>
    </p:spTree>
    <p:extLst>
      <p:ext uri="{BB962C8B-B14F-4D97-AF65-F5344CB8AC3E}">
        <p14:creationId xmlns:p14="http://schemas.microsoft.com/office/powerpoint/2010/main" val="1193036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7E6AB7-AE75-E25A-5826-128B027499C2}"/>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9598E329-D8E3-6FCB-2548-8D1790A34DB7}"/>
              </a:ext>
            </a:extLst>
          </p:cNvPr>
          <p:cNvSpPr>
            <a:spLocks noGrp="1"/>
          </p:cNvSpPr>
          <p:nvPr>
            <p:ph idx="1"/>
          </p:nvPr>
        </p:nvSpPr>
        <p:spPr>
          <a:xfrm>
            <a:off x="1451579" y="1853754"/>
            <a:ext cx="9603275" cy="3612591"/>
          </a:xfrm>
        </p:spPr>
        <p:txBody>
          <a:bodyPr>
            <a:noAutofit/>
          </a:bodyPr>
          <a:lstStyle/>
          <a:p>
            <a:pPr algn="just"/>
            <a:r>
              <a:rPr lang="es-UY" sz="2200" kern="150" dirty="0">
                <a:solidFill>
                  <a:srgbClr val="000000"/>
                </a:solidFill>
                <a:effectLst/>
                <a:latin typeface="+mj-lt"/>
                <a:ea typeface="Times New Roman" panose="02020603050405020304" pitchFamily="18" charset="0"/>
                <a:cs typeface="Times New Roman" panose="02020603050405020304" pitchFamily="18" charset="0"/>
              </a:rPr>
              <a:t>Agustín: Cada vez que leas un libro y encuentres alguna frase maravillosa que te conmueva o deleite, no confíes exclusivamente en el poder de tu propia inteligencia, sino fuérzate a aprenderlas de memoria y a familiarizarte con ellas meditando sobre su contenido, de manera que cuando te sobrevenga una aflicción muy profunda, tengas el remedio preparado como si lo llevaras escrito en la mente. Cuando encuentres pasajes que te parezcan de provecho, señálalos con claridad, lo que tal vez te sirva para expresarlos en tu memoria, no sea que de lo contrario se te escapen volando.</a:t>
            </a:r>
            <a:endParaRPr lang="es-UY" sz="2200" dirty="0">
              <a:latin typeface="+mj-lt"/>
            </a:endParaRPr>
          </a:p>
        </p:txBody>
      </p:sp>
    </p:spTree>
    <p:extLst>
      <p:ext uri="{BB962C8B-B14F-4D97-AF65-F5344CB8AC3E}">
        <p14:creationId xmlns:p14="http://schemas.microsoft.com/office/powerpoint/2010/main" val="2776313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533022-EF90-406A-4FCB-37C8C211D6A5}"/>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19632E18-B81A-6279-6CD0-A51685CE5FF7}"/>
              </a:ext>
            </a:extLst>
          </p:cNvPr>
          <p:cNvSpPr>
            <a:spLocks noGrp="1"/>
          </p:cNvSpPr>
          <p:nvPr>
            <p:ph idx="1"/>
          </p:nvPr>
        </p:nvSpPr>
        <p:spPr/>
        <p:txBody>
          <a:bodyPr>
            <a:normAutofit/>
          </a:bodyPr>
          <a:lstStyle/>
          <a:p>
            <a:pPr algn="just"/>
            <a:r>
              <a:rPr lang="es-UY" sz="2400" kern="150" dirty="0">
                <a:solidFill>
                  <a:srgbClr val="000000"/>
                </a:solidFill>
                <a:effectLst/>
                <a:ea typeface="Times New Roman" panose="02020603050405020304" pitchFamily="18" charset="0"/>
                <a:cs typeface="Times New Roman" panose="02020603050405020304" pitchFamily="18" charset="0"/>
              </a:rPr>
              <a:t>Lo que Agustín sugiere (en la imaginación de Petrarca) es una nueva manera de leer, que no consiste en usar el libro como un apoyo para el pensamiento, ni de confiar en él como se confía en la autoridad de un sabio, sino en extraer de él una idea, una frase, una imagen, enlazándola con otra tomada de un texto distinto guardado en la memoria, uniendo el todo con reflexiones propias, para producir, de esa manera, un nuevo texto cuyo autor es el lector. </a:t>
            </a:r>
            <a:endParaRPr lang="es-UY" sz="2400" dirty="0"/>
          </a:p>
        </p:txBody>
      </p:sp>
    </p:spTree>
    <p:extLst>
      <p:ext uri="{BB962C8B-B14F-4D97-AF65-F5344CB8AC3E}">
        <p14:creationId xmlns:p14="http://schemas.microsoft.com/office/powerpoint/2010/main" val="359952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5F5CF-3F06-B9E7-4C94-D6B69FA85814}"/>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0B030EA8-7D82-784B-2604-77762CBAACB8}"/>
              </a:ext>
            </a:extLst>
          </p:cNvPr>
          <p:cNvSpPr>
            <a:spLocks noGrp="1"/>
          </p:cNvSpPr>
          <p:nvPr>
            <p:ph idx="1"/>
          </p:nvPr>
        </p:nvSpPr>
        <p:spPr/>
        <p:txBody>
          <a:bodyPr/>
          <a:lstStyle/>
          <a:p>
            <a:pPr algn="just"/>
            <a:r>
              <a:rPr lang="es-UY" kern="150" dirty="0">
                <a:solidFill>
                  <a:srgbClr val="000000"/>
                </a:solidFill>
                <a:effectLst/>
                <a:ea typeface="Times New Roman" panose="02020603050405020304" pitchFamily="18" charset="0"/>
                <a:cs typeface="Times New Roman" panose="02020603050405020304" pitchFamily="18" charset="0"/>
              </a:rPr>
              <a:t>En la introducción a </a:t>
            </a:r>
            <a:r>
              <a:rPr lang="es-UY" i="1" kern="150" dirty="0">
                <a:solidFill>
                  <a:srgbClr val="000000"/>
                </a:solidFill>
                <a:effectLst/>
                <a:ea typeface="Times New Roman" panose="02020603050405020304" pitchFamily="18" charset="0"/>
                <a:cs typeface="Times New Roman" panose="02020603050405020304" pitchFamily="18" charset="0"/>
              </a:rPr>
              <a:t>De </a:t>
            </a:r>
            <a:r>
              <a:rPr lang="es-UY" i="1" kern="150" dirty="0" err="1">
                <a:solidFill>
                  <a:srgbClr val="000000"/>
                </a:solidFill>
                <a:effectLst/>
                <a:ea typeface="Times New Roman" panose="02020603050405020304" pitchFamily="18" charset="0"/>
                <a:cs typeface="Times New Roman" panose="02020603050405020304" pitchFamily="18" charset="0"/>
              </a:rPr>
              <a:t>viris</a:t>
            </a:r>
            <a:r>
              <a:rPr lang="es-UY" i="1" kern="150" dirty="0">
                <a:solidFill>
                  <a:srgbClr val="000000"/>
                </a:solidFill>
                <a:effectLst/>
                <a:ea typeface="Times New Roman" panose="02020603050405020304" pitchFamily="18" charset="0"/>
                <a:cs typeface="Times New Roman" panose="02020603050405020304" pitchFamily="18" charset="0"/>
              </a:rPr>
              <a:t> </a:t>
            </a:r>
            <a:r>
              <a:rPr lang="es-UY" i="1" kern="150" dirty="0" err="1">
                <a:solidFill>
                  <a:srgbClr val="000000"/>
                </a:solidFill>
                <a:effectLst/>
                <a:ea typeface="Times New Roman" panose="02020603050405020304" pitchFamily="18" charset="0"/>
                <a:cs typeface="Times New Roman" panose="02020603050405020304" pitchFamily="18" charset="0"/>
              </a:rPr>
              <a:t>illustribus</a:t>
            </a:r>
            <a:r>
              <a:rPr lang="es-UY" kern="150" dirty="0">
                <a:solidFill>
                  <a:srgbClr val="000000"/>
                </a:solidFill>
                <a:effectLst/>
                <a:ea typeface="Times New Roman" panose="02020603050405020304" pitchFamily="18" charset="0"/>
                <a:cs typeface="Times New Roman" panose="02020603050405020304" pitchFamily="18" charset="0"/>
              </a:rPr>
              <a:t>, Petrarca señalaba que su libro le serviría al lector como “una especie de memoria artificial” donde habría textos “dispersos” y “raros”, textos que él no sólo había compilado, sino que —algo más importante— les había prestado orden y método. Para los lectores del siglo </a:t>
            </a:r>
            <a:r>
              <a:rPr lang="es-UY" kern="150" dirty="0" err="1">
                <a:solidFill>
                  <a:srgbClr val="000000"/>
                </a:solidFill>
                <a:effectLst/>
                <a:ea typeface="Times New Roman" panose="02020603050405020304" pitchFamily="18" charset="0"/>
                <a:cs typeface="Times New Roman" panose="02020603050405020304" pitchFamily="18" charset="0"/>
              </a:rPr>
              <a:t>xiv</a:t>
            </a:r>
            <a:r>
              <a:rPr lang="es-UY" kern="150" dirty="0">
                <a:solidFill>
                  <a:srgbClr val="000000"/>
                </a:solidFill>
                <a:effectLst/>
                <a:ea typeface="Times New Roman" panose="02020603050405020304" pitchFamily="18" charset="0"/>
                <a:cs typeface="Times New Roman" panose="02020603050405020304" pitchFamily="18" charset="0"/>
              </a:rPr>
              <a:t>, la pretensión de Petrarca era asombrosa, puesto que la autoridad de un texto era autónoma y la tarea del lector era la de un observador externo; un par de siglos más tarde, la manera de leer de Petrarca, personal, recreadora, interpretativa, </a:t>
            </a:r>
            <a:r>
              <a:rPr lang="es-UY" kern="150" dirty="0" err="1">
                <a:solidFill>
                  <a:srgbClr val="000000"/>
                </a:solidFill>
                <a:effectLst/>
                <a:ea typeface="Times New Roman" panose="02020603050405020304" pitchFamily="18" charset="0"/>
                <a:cs typeface="Times New Roman" panose="02020603050405020304" pitchFamily="18" charset="0"/>
              </a:rPr>
              <a:t>cotejadora</a:t>
            </a:r>
            <a:r>
              <a:rPr lang="es-UY" kern="150" dirty="0">
                <a:solidFill>
                  <a:srgbClr val="000000"/>
                </a:solidFill>
                <a:effectLst/>
                <a:ea typeface="Times New Roman" panose="02020603050405020304" pitchFamily="18" charset="0"/>
                <a:cs typeface="Times New Roman" panose="02020603050405020304" pitchFamily="18" charset="0"/>
              </a:rPr>
              <a:t>, se convertiría en el método común de estudio para toda Europa</a:t>
            </a:r>
            <a:r>
              <a:rPr lang="es-UY" kern="150" dirty="0">
                <a:solidFill>
                  <a:srgbClr val="000000"/>
                </a:solidFill>
                <a:ea typeface="Times New Roman" panose="02020603050405020304" pitchFamily="18" charset="0"/>
                <a:cs typeface="Times New Roman" panose="02020603050405020304" pitchFamily="18" charset="0"/>
              </a:rPr>
              <a:t>.</a:t>
            </a:r>
            <a:endParaRPr lang="es-UY" dirty="0">
              <a:effectLst/>
              <a:ea typeface="Calibri" panose="020F0502020204030204" pitchFamily="34" charset="0"/>
              <a:cs typeface="Times New Roman" panose="02020603050405020304" pitchFamily="18" charset="0"/>
            </a:endParaRPr>
          </a:p>
          <a:p>
            <a:endParaRPr lang="es-UY" dirty="0"/>
          </a:p>
        </p:txBody>
      </p:sp>
    </p:spTree>
    <p:extLst>
      <p:ext uri="{BB962C8B-B14F-4D97-AF65-F5344CB8AC3E}">
        <p14:creationId xmlns:p14="http://schemas.microsoft.com/office/powerpoint/2010/main" val="26346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A9DC2F-DE6A-E1E5-7888-05326D5291B9}"/>
              </a:ext>
            </a:extLst>
          </p:cNvPr>
          <p:cNvSpPr>
            <a:spLocks noGrp="1"/>
          </p:cNvSpPr>
          <p:nvPr>
            <p:ph type="title"/>
          </p:nvPr>
        </p:nvSpPr>
        <p:spPr/>
        <p:txBody>
          <a:bodyPr/>
          <a:lstStyle/>
          <a:p>
            <a:r>
              <a:rPr lang="es-UY" dirty="0"/>
              <a:t>La ciudad de dios</a:t>
            </a:r>
          </a:p>
        </p:txBody>
      </p:sp>
      <p:sp>
        <p:nvSpPr>
          <p:cNvPr id="3" name="Marcador de contenido 2">
            <a:extLst>
              <a:ext uri="{FF2B5EF4-FFF2-40B4-BE49-F238E27FC236}">
                <a16:creationId xmlns:a16="http://schemas.microsoft.com/office/drawing/2014/main" id="{1E7D8379-6CF4-2C1C-7D8C-5CC5912D4016}"/>
              </a:ext>
            </a:extLst>
          </p:cNvPr>
          <p:cNvSpPr>
            <a:spLocks noGrp="1"/>
          </p:cNvSpPr>
          <p:nvPr>
            <p:ph idx="1"/>
          </p:nvPr>
        </p:nvSpPr>
        <p:spPr/>
        <p:txBody>
          <a:bodyPr>
            <a:noAutofit/>
          </a:bodyPr>
          <a:lstStyle/>
          <a:p>
            <a:r>
              <a:rPr lang="es-UY" sz="2400" dirty="0">
                <a:effectLst/>
                <a:ea typeface="Arial" panose="020B0604020202020204" pitchFamily="34" charset="0"/>
              </a:rPr>
              <a:t>“</a:t>
            </a:r>
            <a:r>
              <a:rPr lang="es-UY" sz="2400" dirty="0">
                <a:effectLst/>
                <a:ea typeface="Calibri" panose="020F0502020204030204" pitchFamily="34" charset="0"/>
              </a:rPr>
              <a:t>Así que dos amores fundaron dos ciudades, es a saber, la terrena el amor propio hasta llegar al menosprecio de Dios, y la celestial el amor de Dios hasta llegar al menosprecio de sí mismo. Finalmente la primera puso su gloria en sí misma, y la otra en el Señor. Porque la una busca que le den la honra y gloria de los hombres, y esta otra estima por suma gloria a Dios, testigo de su conciencia. ” </a:t>
            </a:r>
            <a:endParaRPr lang="es-UY" sz="2400" dirty="0"/>
          </a:p>
        </p:txBody>
      </p:sp>
    </p:spTree>
    <p:extLst>
      <p:ext uri="{BB962C8B-B14F-4D97-AF65-F5344CB8AC3E}">
        <p14:creationId xmlns:p14="http://schemas.microsoft.com/office/powerpoint/2010/main" val="2710002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2DD60-C428-EE9E-CE49-74DCA894CD31}"/>
              </a:ext>
            </a:extLst>
          </p:cNvPr>
          <p:cNvSpPr>
            <a:spLocks noGrp="1"/>
          </p:cNvSpPr>
          <p:nvPr>
            <p:ph type="title"/>
          </p:nvPr>
        </p:nvSpPr>
        <p:spPr/>
        <p:txBody>
          <a:bodyPr/>
          <a:lstStyle/>
          <a:p>
            <a:r>
              <a:rPr lang="es-UY" dirty="0"/>
              <a:t>“verdad divina”</a:t>
            </a:r>
          </a:p>
        </p:txBody>
      </p:sp>
      <p:sp>
        <p:nvSpPr>
          <p:cNvPr id="3" name="Marcador de contenido 2">
            <a:extLst>
              <a:ext uri="{FF2B5EF4-FFF2-40B4-BE49-F238E27FC236}">
                <a16:creationId xmlns:a16="http://schemas.microsoft.com/office/drawing/2014/main" id="{E00D2AE7-FBFE-C6A9-9773-A47EDD0F64C9}"/>
              </a:ext>
            </a:extLst>
          </p:cNvPr>
          <p:cNvSpPr>
            <a:spLocks noGrp="1"/>
          </p:cNvSpPr>
          <p:nvPr>
            <p:ph idx="1"/>
          </p:nvPr>
        </p:nvSpPr>
        <p:spPr/>
        <p:txBody>
          <a:bodyPr>
            <a:normAutofit/>
          </a:bodyPr>
          <a:lstStyle/>
          <a:p>
            <a:pPr algn="just"/>
            <a:r>
              <a:rPr lang="es-UY" sz="2400" kern="150" dirty="0">
                <a:solidFill>
                  <a:srgbClr val="000000"/>
                </a:solidFill>
                <a:ea typeface="Times New Roman" panose="02020603050405020304" pitchFamily="18" charset="0"/>
                <a:cs typeface="Times New Roman" panose="02020603050405020304" pitchFamily="18" charset="0"/>
              </a:rPr>
              <a:t>U</a:t>
            </a:r>
            <a:r>
              <a:rPr lang="es-UY" sz="2400" kern="150" dirty="0">
                <a:solidFill>
                  <a:srgbClr val="000000"/>
                </a:solidFill>
                <a:effectLst/>
                <a:ea typeface="Times New Roman" panose="02020603050405020304" pitchFamily="18" charset="0"/>
                <a:cs typeface="Times New Roman" panose="02020603050405020304" pitchFamily="18" charset="0"/>
              </a:rPr>
              <a:t>n sentido que el lector debe poseer, debe habérsele concedido, para encontrar su camino interpretando las tentaciones de la página. Ni siquiera las intenciones del autor, cuando no son más que una suposición, tienen un valor particular a la hora de juzgar un texto. Esto, sugiere Petrarca, tiene que hacerse valiéndose de los propios recuerdos de otras lecturas, hacia los cuales fluye la memoria que el autor ha volcado en la página. </a:t>
            </a:r>
            <a:endParaRPr lang="es-UY" sz="2400" dirty="0"/>
          </a:p>
        </p:txBody>
      </p:sp>
    </p:spTree>
    <p:extLst>
      <p:ext uri="{BB962C8B-B14F-4D97-AF65-F5344CB8AC3E}">
        <p14:creationId xmlns:p14="http://schemas.microsoft.com/office/powerpoint/2010/main" val="760727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5CB12-C82A-BD71-4D2B-CAB8ECB72FD4}"/>
              </a:ext>
            </a:extLst>
          </p:cNvPr>
          <p:cNvSpPr>
            <a:spLocks noGrp="1"/>
          </p:cNvSpPr>
          <p:nvPr>
            <p:ph type="title"/>
          </p:nvPr>
        </p:nvSpPr>
        <p:spPr/>
        <p:txBody>
          <a:bodyPr/>
          <a:lstStyle/>
          <a:p>
            <a:r>
              <a:rPr lang="es-UY" dirty="0"/>
              <a:t>Claves hermenéuticas de la historia</a:t>
            </a:r>
          </a:p>
        </p:txBody>
      </p:sp>
      <p:sp>
        <p:nvSpPr>
          <p:cNvPr id="3" name="Marcador de contenido 2">
            <a:extLst>
              <a:ext uri="{FF2B5EF4-FFF2-40B4-BE49-F238E27FC236}">
                <a16:creationId xmlns:a16="http://schemas.microsoft.com/office/drawing/2014/main" id="{AEA8A741-0C88-BCBA-0DB5-C80BD3B090DE}"/>
              </a:ext>
            </a:extLst>
          </p:cNvPr>
          <p:cNvSpPr>
            <a:spLocks noGrp="1"/>
          </p:cNvSpPr>
          <p:nvPr>
            <p:ph idx="1"/>
          </p:nvPr>
        </p:nvSpPr>
        <p:spPr/>
        <p:txBody>
          <a:bodyPr>
            <a:normAutofit lnSpcReduction="10000"/>
          </a:bodyPr>
          <a:lstStyle/>
          <a:p>
            <a:r>
              <a:rPr lang="es-UY" sz="2400" dirty="0">
                <a:effectLst/>
                <a:ea typeface="Calibri" panose="020F0502020204030204" pitchFamily="34" charset="0"/>
              </a:rPr>
              <a:t>1) La “Providencia” divina, por la cual la historia realizada es entendida como ampliación de la imagen divina y viene a ser como la culminación de toda la creación. </a:t>
            </a:r>
          </a:p>
          <a:p>
            <a:r>
              <a:rPr lang="es-UY" sz="2400" dirty="0">
                <a:effectLst/>
                <a:ea typeface="Calibri" panose="020F0502020204030204" pitchFamily="34" charset="0"/>
              </a:rPr>
              <a:t>2) El sentido </a:t>
            </a:r>
            <a:r>
              <a:rPr lang="es-UY" sz="2400" dirty="0" err="1">
                <a:effectLst/>
                <a:ea typeface="Calibri" panose="020F0502020204030204" pitchFamily="34" charset="0"/>
              </a:rPr>
              <a:t>cristocéntrico</a:t>
            </a:r>
            <a:r>
              <a:rPr lang="es-UY" sz="2400" dirty="0">
                <a:effectLst/>
                <a:ea typeface="Calibri" panose="020F0502020204030204" pitchFamily="34" charset="0"/>
              </a:rPr>
              <a:t> de la nueva humanidad, expresado en el carácter mediador de la figura de Cristo, sin el cual la historia es un caos porque El es la luz que la ilumina, no sólo en el plano individual, sino también en el social en tanto que, al fundar la Iglesia, la religión cristiana, provee al hombre de un medio de salvación.</a:t>
            </a:r>
          </a:p>
          <a:p>
            <a:endParaRPr lang="es-UY" dirty="0"/>
          </a:p>
        </p:txBody>
      </p:sp>
    </p:spTree>
    <p:extLst>
      <p:ext uri="{BB962C8B-B14F-4D97-AF65-F5344CB8AC3E}">
        <p14:creationId xmlns:p14="http://schemas.microsoft.com/office/powerpoint/2010/main" val="311913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6FC8-8DC6-4975-1DFA-53567BF412A1}"/>
              </a:ext>
            </a:extLst>
          </p:cNvPr>
          <p:cNvSpPr>
            <a:spLocks noGrp="1"/>
          </p:cNvSpPr>
          <p:nvPr>
            <p:ph type="title"/>
          </p:nvPr>
        </p:nvSpPr>
        <p:spPr/>
        <p:txBody>
          <a:bodyPr/>
          <a:lstStyle/>
          <a:p>
            <a:r>
              <a:rPr lang="es-UY" dirty="0"/>
              <a:t>Claves hermenéuticas de la historia</a:t>
            </a:r>
          </a:p>
        </p:txBody>
      </p:sp>
      <p:sp>
        <p:nvSpPr>
          <p:cNvPr id="3" name="Marcador de contenido 2">
            <a:extLst>
              <a:ext uri="{FF2B5EF4-FFF2-40B4-BE49-F238E27FC236}">
                <a16:creationId xmlns:a16="http://schemas.microsoft.com/office/drawing/2014/main" id="{1F9BC049-1561-9F53-1A56-D0EE8D7220F0}"/>
              </a:ext>
            </a:extLst>
          </p:cNvPr>
          <p:cNvSpPr>
            <a:spLocks noGrp="1"/>
          </p:cNvSpPr>
          <p:nvPr>
            <p:ph idx="1"/>
          </p:nvPr>
        </p:nvSpPr>
        <p:spPr/>
        <p:txBody>
          <a:bodyPr>
            <a:normAutofit/>
          </a:bodyPr>
          <a:lstStyle/>
          <a:p>
            <a:pPr algn="just">
              <a:lnSpc>
                <a:spcPct val="100000"/>
              </a:lnSpc>
              <a:spcAft>
                <a:spcPts val="1000"/>
              </a:spcAft>
            </a:pPr>
            <a:r>
              <a:rPr lang="es-UY" sz="2400" dirty="0">
                <a:effectLst/>
                <a:ea typeface="Calibri" panose="020F0502020204030204" pitchFamily="34" charset="0"/>
              </a:rPr>
              <a:t>3) La concepción del hombre en tensión dialéctica ente dos amores: el egoísmo y la </a:t>
            </a:r>
            <a:r>
              <a:rPr lang="es-UY" sz="2400" i="1" dirty="0" err="1">
                <a:effectLst/>
                <a:ea typeface="Calibri" panose="020F0502020204030204" pitchFamily="34" charset="0"/>
              </a:rPr>
              <a:t>Charitas</a:t>
            </a:r>
            <a:r>
              <a:rPr lang="es-UY" sz="2400" dirty="0">
                <a:effectLst/>
                <a:ea typeface="Calibri" panose="020F0502020204030204" pitchFamily="34" charset="0"/>
              </a:rPr>
              <a:t>  o benevolencia, que hacen al hombre el único responsable de su destino en virtud del principio de su libertad, que no entra en colisión con la Providencia divina, sino que viene a ser la expresión y explicación más clara del “orden” y la “paz” del universo.</a:t>
            </a:r>
          </a:p>
        </p:txBody>
      </p:sp>
    </p:spTree>
    <p:extLst>
      <p:ext uri="{BB962C8B-B14F-4D97-AF65-F5344CB8AC3E}">
        <p14:creationId xmlns:p14="http://schemas.microsoft.com/office/powerpoint/2010/main" val="306183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AC70E-02F8-B084-98D8-49FB5C24F20F}"/>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4FB06221-EAC0-3701-BCC2-4E3DF959AAF1}"/>
              </a:ext>
            </a:extLst>
          </p:cNvPr>
          <p:cNvSpPr>
            <a:spLocks noGrp="1"/>
          </p:cNvSpPr>
          <p:nvPr>
            <p:ph idx="1"/>
          </p:nvPr>
        </p:nvSpPr>
        <p:spPr/>
        <p:txBody>
          <a:bodyPr>
            <a:normAutofit/>
          </a:bodyPr>
          <a:lstStyle/>
          <a:p>
            <a:r>
              <a:rPr lang="es-UY" sz="2800" dirty="0">
                <a:effectLst/>
                <a:ea typeface="Calibri" panose="020F0502020204030204" pitchFamily="34" charset="0"/>
              </a:rPr>
              <a:t>En los XXII </a:t>
            </a:r>
            <a:r>
              <a:rPr lang="es-UY" sz="2800" i="1" dirty="0">
                <a:effectLst/>
                <a:ea typeface="Calibri" panose="020F0502020204030204" pitchFamily="34" charset="0"/>
              </a:rPr>
              <a:t>libros de la Ciudad de Dios</a:t>
            </a:r>
            <a:r>
              <a:rPr lang="es-UY" sz="2800" dirty="0">
                <a:effectLst/>
                <a:ea typeface="Calibri" panose="020F0502020204030204" pitchFamily="34" charset="0"/>
              </a:rPr>
              <a:t> se entrelazan dos temas distintos: el de la caducidad radical de las civilizaciones y el del destino sobrenatural de la Humanidad, pilares fundamentales de la teología cristiana de la Historia (</a:t>
            </a:r>
            <a:r>
              <a:rPr lang="es-UY" sz="2800" dirty="0" err="1">
                <a:effectLst/>
                <a:ea typeface="Calibri" panose="020F0502020204030204" pitchFamily="34" charset="0"/>
              </a:rPr>
              <a:t>Marrou</a:t>
            </a:r>
            <a:r>
              <a:rPr lang="es-UY" sz="2800" dirty="0">
                <a:effectLst/>
                <a:ea typeface="Calibri" panose="020F0502020204030204" pitchFamily="34" charset="0"/>
              </a:rPr>
              <a:t>).</a:t>
            </a:r>
            <a:endParaRPr lang="es-UY" sz="2800" dirty="0"/>
          </a:p>
        </p:txBody>
      </p:sp>
    </p:spTree>
    <p:extLst>
      <p:ext uri="{BB962C8B-B14F-4D97-AF65-F5344CB8AC3E}">
        <p14:creationId xmlns:p14="http://schemas.microsoft.com/office/powerpoint/2010/main" val="299618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CBA061-3880-A857-F35C-C24CAFCC3CB6}"/>
              </a:ext>
            </a:extLst>
          </p:cNvPr>
          <p:cNvSpPr>
            <a:spLocks noGrp="1"/>
          </p:cNvSpPr>
          <p:nvPr>
            <p:ph type="title"/>
          </p:nvPr>
        </p:nvSpPr>
        <p:spPr/>
        <p:txBody>
          <a:bodyPr/>
          <a:lstStyle/>
          <a:p>
            <a:endParaRPr lang="es-UY"/>
          </a:p>
        </p:txBody>
      </p:sp>
      <p:sp>
        <p:nvSpPr>
          <p:cNvPr id="3" name="Marcador de contenido 2">
            <a:extLst>
              <a:ext uri="{FF2B5EF4-FFF2-40B4-BE49-F238E27FC236}">
                <a16:creationId xmlns:a16="http://schemas.microsoft.com/office/drawing/2014/main" id="{3A631546-4173-EA28-DD43-688507782CD1}"/>
              </a:ext>
            </a:extLst>
          </p:cNvPr>
          <p:cNvSpPr>
            <a:spLocks noGrp="1"/>
          </p:cNvSpPr>
          <p:nvPr>
            <p:ph idx="1"/>
          </p:nvPr>
        </p:nvSpPr>
        <p:spPr/>
        <p:txBody>
          <a:bodyPr/>
          <a:lstStyle/>
          <a:p>
            <a:pPr>
              <a:lnSpc>
                <a:spcPct val="100000"/>
              </a:lnSpc>
            </a:pPr>
            <a:r>
              <a:rPr lang="es-UY" sz="2800" dirty="0">
                <a:effectLst/>
                <a:ea typeface="Calibri" panose="020F0502020204030204" pitchFamily="34" charset="0"/>
              </a:rPr>
              <a:t>La obra viene a ser la respuesta agustiniana a la exigencia de un nuevo orden fundado no en la inmediatez, sino en la trascendencia, de una manera que a la antigua Roma suceda una Nueva Roma, la Jerusalén celestial, la cual debe configurarse como la nueva ciudad eterna.</a:t>
            </a:r>
          </a:p>
          <a:p>
            <a:endParaRPr lang="es-UY" dirty="0"/>
          </a:p>
        </p:txBody>
      </p:sp>
    </p:spTree>
    <p:extLst>
      <p:ext uri="{BB962C8B-B14F-4D97-AF65-F5344CB8AC3E}">
        <p14:creationId xmlns:p14="http://schemas.microsoft.com/office/powerpoint/2010/main" val="224595753"/>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1965</TotalTime>
  <Words>2358</Words>
  <Application>Microsoft Office PowerPoint</Application>
  <PresentationFormat>Panorámica</PresentationFormat>
  <Paragraphs>80</Paragraphs>
  <Slides>50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50</vt:i4>
      </vt:variant>
    </vt:vector>
  </HeadingPairs>
  <TitlesOfParts>
    <vt:vector size="56" baseType="lpstr">
      <vt:lpstr>Arial</vt:lpstr>
      <vt:lpstr>Calibri</vt:lpstr>
      <vt:lpstr>Gill Sans MT</vt:lpstr>
      <vt:lpstr>Söhne</vt:lpstr>
      <vt:lpstr>Times New Roman</vt:lpstr>
      <vt:lpstr>Galería</vt:lpstr>
      <vt:lpstr>Historia de la educación </vt:lpstr>
      <vt:lpstr>El cristianismo</vt:lpstr>
      <vt:lpstr>Presentación de PowerPoint</vt:lpstr>
      <vt:lpstr>Agustin de Hipona (354-430)</vt:lpstr>
      <vt:lpstr>La ciudad de dios</vt:lpstr>
      <vt:lpstr>Claves hermenéuticas de la historia</vt:lpstr>
      <vt:lpstr>Claves hermenéuticas de la historia</vt:lpstr>
      <vt:lpstr>Presentación de PowerPoint</vt:lpstr>
      <vt:lpstr>Presentación de PowerPoint</vt:lpstr>
      <vt:lpstr>Presentación de PowerPoint</vt:lpstr>
      <vt:lpstr>Éxodo 20, 4; Deuteronomio 5, 8</vt:lpstr>
      <vt:lpstr>Presentación de PowerPoint</vt:lpstr>
      <vt:lpstr>Presentación de PowerPoint</vt:lpstr>
      <vt:lpstr>Nilo de Ancira (430 d. C.)</vt:lpstr>
      <vt:lpstr>Presentación de PowerPoint</vt:lpstr>
      <vt:lpstr>Gregorio magno (604 d.c.)</vt:lpstr>
      <vt:lpstr>Sínodo de arras (1025)</vt:lpstr>
      <vt:lpstr>Jan van eyck (1430)</vt:lpstr>
      <vt:lpstr>Presentación de PowerPoint</vt:lpstr>
      <vt:lpstr>Presentación de PowerPoint</vt:lpstr>
      <vt:lpstr>Idea de una continuidad espiritual</vt:lpstr>
      <vt:lpstr>Basílica santa sabina (roma)</vt:lpstr>
      <vt:lpstr>Concilio de nicea, 787</vt:lpstr>
      <vt:lpstr>Siglo xiii: arte gótico</vt:lpstr>
      <vt:lpstr>Presentación de PowerPoint</vt:lpstr>
      <vt:lpstr>Presentación de PowerPoint</vt:lpstr>
      <vt:lpstr>Siglo XIV</vt:lpstr>
      <vt:lpstr>Bibliae pauperum heidelberg</vt:lpstr>
      <vt:lpstr>Bibliae pauperum </vt:lpstr>
      <vt:lpstr>Presentación de PowerPoint</vt:lpstr>
      <vt:lpstr>lessing: hic incipitur bibelia pauperum</vt:lpstr>
      <vt:lpstr>Marshall McLuhan:</vt:lpstr>
      <vt:lpstr>Maurus berve</vt:lpstr>
      <vt:lpstr>Presentación de PowerPoint</vt:lpstr>
      <vt:lpstr>La memoria</vt:lpstr>
      <vt:lpstr>Agustin de hipona</vt:lpstr>
      <vt:lpstr>Jean Racine (1658) </vt:lpstr>
      <vt:lpstr>Richard de fournival (s. XIII)</vt:lpstr>
      <vt:lpstr>Richard de fournival: bestiaire d’amour</vt:lpstr>
      <vt:lpstr>Presentación de PowerPoint</vt:lpstr>
      <vt:lpstr>Presentación de PowerPoint</vt:lpstr>
      <vt:lpstr>Memorare est salus</vt:lpstr>
      <vt:lpstr>Reglas mnemotécnicas</vt:lpstr>
      <vt:lpstr>Reglas mnemotécnicas</vt:lpstr>
      <vt:lpstr>Petrarca (1304-1374)</vt:lpstr>
      <vt:lpstr>Secretum meum</vt:lpstr>
      <vt:lpstr>Presentación de PowerPoint</vt:lpstr>
      <vt:lpstr>Presentación de PowerPoint</vt:lpstr>
      <vt:lpstr>Presentación de PowerPoint</vt:lpstr>
      <vt:lpstr>“verdad divina”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educación</dc:title>
  <dc:creator>Gerardo Garay Montaner</dc:creator>
  <cp:lastModifiedBy>Gerardo Garay</cp:lastModifiedBy>
  <cp:revision>14</cp:revision>
  <dcterms:created xsi:type="dcterms:W3CDTF">2023-03-15T14:44:06Z</dcterms:created>
  <dcterms:modified xsi:type="dcterms:W3CDTF">2025-04-23T13:53:11Z</dcterms:modified>
</cp:coreProperties>
</file>