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88" r:id="rId4"/>
    <p:sldId id="289" r:id="rId5"/>
    <p:sldId id="290" r:id="rId6"/>
    <p:sldId id="291" r:id="rId7"/>
    <p:sldId id="292" r:id="rId8"/>
    <p:sldId id="293" r:id="rId9"/>
    <p:sldId id="294" r:id="rId10"/>
    <p:sldId id="295" r:id="rId11"/>
    <p:sldId id="296" r:id="rId12"/>
    <p:sldId id="297" r:id="rId13"/>
    <p:sldId id="298" r:id="rId14"/>
    <p:sldId id="262" r:id="rId15"/>
    <p:sldId id="263" r:id="rId16"/>
    <p:sldId id="259" r:id="rId17"/>
    <p:sldId id="264" r:id="rId18"/>
    <p:sldId id="265" r:id="rId19"/>
    <p:sldId id="266" r:id="rId20"/>
    <p:sldId id="261" r:id="rId21"/>
    <p:sldId id="268" r:id="rId22"/>
    <p:sldId id="269" r:id="rId23"/>
    <p:sldId id="270" r:id="rId24"/>
    <p:sldId id="271" r:id="rId25"/>
    <p:sldId id="267" r:id="rId26"/>
    <p:sldId id="272" r:id="rId27"/>
    <p:sldId id="285" r:id="rId28"/>
    <p:sldId id="286" r:id="rId29"/>
    <p:sldId id="287" r:id="rId30"/>
    <p:sldId id="273" r:id="rId31"/>
    <p:sldId id="274" r:id="rId32"/>
    <p:sldId id="275" r:id="rId33"/>
    <p:sldId id="276" r:id="rId34"/>
    <p:sldId id="277" r:id="rId35"/>
    <p:sldId id="278" r:id="rId36"/>
    <p:sldId id="299" r:id="rId37"/>
    <p:sldId id="279" r:id="rId38"/>
    <p:sldId id="280" r:id="rId39"/>
    <p:sldId id="281" r:id="rId40"/>
    <p:sldId id="282" r:id="rId41"/>
    <p:sldId id="283" r:id="rId42"/>
    <p:sldId id="284" r:id="rId43"/>
    <p:sldId id="260"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6/2/2025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6/2/2025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7362EF-ABEE-5982-2C22-E2E88CEA4185}"/>
              </a:ext>
            </a:extLst>
          </p:cNvPr>
          <p:cNvSpPr>
            <a:spLocks noGrp="1"/>
          </p:cNvSpPr>
          <p:nvPr>
            <p:ph type="ctrTitle"/>
          </p:nvPr>
        </p:nvSpPr>
        <p:spPr/>
        <p:txBody>
          <a:bodyPr/>
          <a:lstStyle/>
          <a:p>
            <a:r>
              <a:rPr lang="es-UY" dirty="0"/>
              <a:t>Historia de la educación </a:t>
            </a:r>
          </a:p>
        </p:txBody>
      </p:sp>
      <p:sp>
        <p:nvSpPr>
          <p:cNvPr id="3" name="Subtítulo 2">
            <a:extLst>
              <a:ext uri="{FF2B5EF4-FFF2-40B4-BE49-F238E27FC236}">
                <a16:creationId xmlns:a16="http://schemas.microsoft.com/office/drawing/2014/main" id="{835AFA72-1525-CA52-E06F-C84AFFC6E203}"/>
              </a:ext>
            </a:extLst>
          </p:cNvPr>
          <p:cNvSpPr>
            <a:spLocks noGrp="1"/>
          </p:cNvSpPr>
          <p:nvPr>
            <p:ph type="subTitle" idx="1"/>
          </p:nvPr>
        </p:nvSpPr>
        <p:spPr/>
        <p:txBody>
          <a:bodyPr/>
          <a:lstStyle/>
          <a:p>
            <a:r>
              <a:rPr lang="es-UY" dirty="0"/>
              <a:t>Licenciatura en educación,  año </a:t>
            </a:r>
            <a:r>
              <a:rPr lang="es-UY" dirty="0" smtClean="0"/>
              <a:t>2025</a:t>
            </a:r>
            <a:endParaRPr lang="es-UY" dirty="0"/>
          </a:p>
        </p:txBody>
      </p:sp>
    </p:spTree>
    <p:extLst>
      <p:ext uri="{BB962C8B-B14F-4D97-AF65-F5344CB8AC3E}">
        <p14:creationId xmlns:p14="http://schemas.microsoft.com/office/powerpoint/2010/main" val="2605909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500" b="1" dirty="0"/>
              <a:t>Línea cronológica Immanuel Kant, Jean-Jacques Rousseau y Johann Heinrich Pestalozzi</a:t>
            </a:r>
            <a:endParaRPr lang="es-ES" sz="2500" dirty="0"/>
          </a:p>
        </p:txBody>
      </p:sp>
      <p:sp>
        <p:nvSpPr>
          <p:cNvPr id="3" name="Marcador de contenido 2"/>
          <p:cNvSpPr>
            <a:spLocks noGrp="1"/>
          </p:cNvSpPr>
          <p:nvPr>
            <p:ph idx="1"/>
          </p:nvPr>
        </p:nvSpPr>
        <p:spPr/>
        <p:txBody>
          <a:bodyPr>
            <a:normAutofit fontScale="92500"/>
          </a:bodyPr>
          <a:lstStyle/>
          <a:p>
            <a:r>
              <a:rPr lang="es-ES" b="1" dirty="0"/>
              <a:t>1799</a:t>
            </a:r>
            <a:endParaRPr lang="es-ES" dirty="0"/>
          </a:p>
          <a:p>
            <a:pPr marL="0" lvl="0" indent="0">
              <a:buNone/>
            </a:pPr>
            <a:r>
              <a:rPr lang="es-ES" dirty="0"/>
              <a:t>El gobierno suizo asigna a Pestalozzi el </a:t>
            </a:r>
            <a:r>
              <a:rPr lang="es-ES" b="1" dirty="0"/>
              <a:t>castillo de </a:t>
            </a:r>
            <a:r>
              <a:rPr lang="es-ES" b="1" dirty="0" err="1"/>
              <a:t>Burgdorf</a:t>
            </a:r>
            <a:r>
              <a:rPr lang="es-ES" dirty="0"/>
              <a:t>, cerca de Berna, para ampliar sus experimentos pedagógicos. En </a:t>
            </a:r>
            <a:r>
              <a:rPr lang="es-ES" dirty="0" err="1"/>
              <a:t>Burgdorf</a:t>
            </a:r>
            <a:r>
              <a:rPr lang="es-ES" dirty="0"/>
              <a:t>, establece un instituto con alumnos e inicia la práctica sistematizada de su método, aun ejerciendo como maestro personalmente .</a:t>
            </a:r>
          </a:p>
          <a:p>
            <a:r>
              <a:rPr lang="es-ES" b="1" dirty="0"/>
              <a:t>1801</a:t>
            </a:r>
            <a:endParaRPr lang="es-ES" dirty="0"/>
          </a:p>
          <a:p>
            <a:pPr marL="0" indent="0">
              <a:buNone/>
            </a:pPr>
            <a:r>
              <a:rPr lang="es-ES" dirty="0"/>
              <a:t>Pestalozzi publica </a:t>
            </a:r>
            <a:r>
              <a:rPr lang="es-ES" i="1" dirty="0"/>
              <a:t>Cómo Gertrudis enseña a sus hijos</a:t>
            </a:r>
            <a:r>
              <a:rPr lang="es-ES" dirty="0"/>
              <a:t>, colección de 24 cartas al amigo </a:t>
            </a:r>
            <a:r>
              <a:rPr lang="es-ES" dirty="0" err="1"/>
              <a:t>Gessner</a:t>
            </a:r>
            <a:r>
              <a:rPr lang="es-ES" dirty="0"/>
              <a:t> que detalla sus principios de “educación elemental”: claridad de la intuición, unión de “forma, número y nombre” y fundamentación del aprendizaje en experiencias sensoriales y afectivas .</a:t>
            </a:r>
            <a:endParaRPr lang="es-ES" dirty="0"/>
          </a:p>
        </p:txBody>
      </p:sp>
    </p:spTree>
    <p:extLst>
      <p:ext uri="{BB962C8B-B14F-4D97-AF65-F5344CB8AC3E}">
        <p14:creationId xmlns:p14="http://schemas.microsoft.com/office/powerpoint/2010/main" val="2051394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500" b="1" dirty="0"/>
              <a:t>Línea cronológica Immanuel Kant, Jean-Jacques Rousseau y Johann Heinrich Pestalozzi</a:t>
            </a:r>
            <a:endParaRPr lang="es-ES" sz="2500" dirty="0"/>
          </a:p>
        </p:txBody>
      </p:sp>
      <p:sp>
        <p:nvSpPr>
          <p:cNvPr id="3" name="Marcador de contenido 2"/>
          <p:cNvSpPr>
            <a:spLocks noGrp="1"/>
          </p:cNvSpPr>
          <p:nvPr>
            <p:ph idx="1"/>
          </p:nvPr>
        </p:nvSpPr>
        <p:spPr/>
        <p:txBody>
          <a:bodyPr/>
          <a:lstStyle/>
          <a:p>
            <a:r>
              <a:rPr lang="es-ES" b="1" dirty="0"/>
              <a:t>1803</a:t>
            </a:r>
            <a:endParaRPr lang="es-ES" dirty="0"/>
          </a:p>
          <a:p>
            <a:pPr marL="0" lvl="0" indent="0">
              <a:buNone/>
            </a:pPr>
            <a:r>
              <a:rPr lang="es-ES" dirty="0"/>
              <a:t>Tras el éxito aún incipiente de </a:t>
            </a:r>
            <a:r>
              <a:rPr lang="es-ES" dirty="0" err="1"/>
              <a:t>Burgdorf</a:t>
            </a:r>
            <a:r>
              <a:rPr lang="es-ES" dirty="0"/>
              <a:t>, Pestalozzi traslada su instituto a </a:t>
            </a:r>
            <a:r>
              <a:rPr lang="es-ES" b="1" dirty="0" err="1"/>
              <a:t>Münchenbuchsee</a:t>
            </a:r>
            <a:r>
              <a:rPr lang="es-ES" dirty="0"/>
              <a:t> y añade una “normal de maestros” para formar a quienes aplicarán su método en Suiza. Su escuela se convierte en referente internacional para filántropos y pedagogos .</a:t>
            </a:r>
          </a:p>
        </p:txBody>
      </p:sp>
    </p:spTree>
    <p:extLst>
      <p:ext uri="{BB962C8B-B14F-4D97-AF65-F5344CB8AC3E}">
        <p14:creationId xmlns:p14="http://schemas.microsoft.com/office/powerpoint/2010/main" val="651414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500" b="1" dirty="0"/>
              <a:t>Línea cronológica Immanuel Kant, Jean-Jacques Rousseau y Johann Heinrich Pestalozzi</a:t>
            </a:r>
            <a:endParaRPr lang="es-ES" sz="2500" dirty="0"/>
          </a:p>
        </p:txBody>
      </p:sp>
      <p:sp>
        <p:nvSpPr>
          <p:cNvPr id="3" name="Marcador de contenido 2"/>
          <p:cNvSpPr>
            <a:spLocks noGrp="1"/>
          </p:cNvSpPr>
          <p:nvPr>
            <p:ph idx="1"/>
          </p:nvPr>
        </p:nvSpPr>
        <p:spPr/>
        <p:txBody>
          <a:bodyPr>
            <a:normAutofit fontScale="92500" lnSpcReduction="10000"/>
          </a:bodyPr>
          <a:lstStyle/>
          <a:p>
            <a:r>
              <a:rPr lang="es-ES" b="1" dirty="0"/>
              <a:t>1804</a:t>
            </a:r>
            <a:endParaRPr lang="es-ES" dirty="0"/>
          </a:p>
          <a:p>
            <a:pPr marL="0" lvl="0" indent="0">
              <a:buNone/>
            </a:pPr>
            <a:r>
              <a:rPr lang="es-ES" b="1" dirty="0"/>
              <a:t>12 de febrero</a:t>
            </a:r>
            <a:r>
              <a:rPr lang="es-ES" dirty="0"/>
              <a:t>: Fallece </a:t>
            </a:r>
            <a:r>
              <a:rPr lang="es-ES" b="1" dirty="0"/>
              <a:t>Immanuel Kant</a:t>
            </a:r>
            <a:r>
              <a:rPr lang="es-ES" dirty="0"/>
              <a:t> en </a:t>
            </a:r>
            <a:r>
              <a:rPr lang="es-ES" dirty="0" err="1"/>
              <a:t>Königsberg</a:t>
            </a:r>
            <a:r>
              <a:rPr lang="es-ES" dirty="0"/>
              <a:t>. Si bien nunca escribió un tratado pedagógico sistemático, sus apuntes de clases sobre educación, recogidos por discípulos, son publicados póstumamente y revelan su convicción de que “sin educación el hombre no podría volverse verdaderamente humano” .</a:t>
            </a:r>
          </a:p>
          <a:p>
            <a:r>
              <a:rPr lang="es-ES" b="1" dirty="0"/>
              <a:t>1805</a:t>
            </a:r>
            <a:endParaRPr lang="es-ES" dirty="0"/>
          </a:p>
          <a:p>
            <a:pPr marL="0" lvl="0" indent="0">
              <a:buNone/>
            </a:pPr>
            <a:r>
              <a:rPr lang="es-ES" dirty="0"/>
              <a:t>Pestalozzi traslada su instituto a </a:t>
            </a:r>
            <a:r>
              <a:rPr lang="es-ES" b="1" dirty="0" err="1"/>
              <a:t>Yverdon</a:t>
            </a:r>
            <a:r>
              <a:rPr lang="es-ES" dirty="0"/>
              <a:t>, donde amplía aún más sus actividades: crea talleres de formación agrícola y </a:t>
            </a:r>
            <a:r>
              <a:rPr lang="es-ES" dirty="0" smtClean="0"/>
              <a:t>artesanal, </a:t>
            </a:r>
            <a:r>
              <a:rPr lang="es-ES" dirty="0"/>
              <a:t>une escuela para varones y para mujeres, y consolida un modelo didáctico que articula trabajo manual, intuitivo y moral .</a:t>
            </a:r>
          </a:p>
          <a:p>
            <a:endParaRPr lang="es-ES" dirty="0"/>
          </a:p>
        </p:txBody>
      </p:sp>
    </p:spTree>
    <p:extLst>
      <p:ext uri="{BB962C8B-B14F-4D97-AF65-F5344CB8AC3E}">
        <p14:creationId xmlns:p14="http://schemas.microsoft.com/office/powerpoint/2010/main" val="3783477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500" b="1" dirty="0"/>
              <a:t>Línea cronológica Immanuel Kant, Jean-Jacques Rousseau y Johann Heinrich Pestalozzi</a:t>
            </a:r>
            <a:endParaRPr lang="es-ES" sz="2500" dirty="0"/>
          </a:p>
        </p:txBody>
      </p:sp>
      <p:sp>
        <p:nvSpPr>
          <p:cNvPr id="3" name="Marcador de contenido 2"/>
          <p:cNvSpPr>
            <a:spLocks noGrp="1"/>
          </p:cNvSpPr>
          <p:nvPr>
            <p:ph idx="1"/>
          </p:nvPr>
        </p:nvSpPr>
        <p:spPr/>
        <p:txBody>
          <a:bodyPr>
            <a:normAutofit fontScale="92500"/>
          </a:bodyPr>
          <a:lstStyle/>
          <a:p>
            <a:r>
              <a:rPr lang="es-ES" b="1" dirty="0"/>
              <a:t>1825</a:t>
            </a:r>
            <a:endParaRPr lang="es-ES" dirty="0"/>
          </a:p>
          <a:p>
            <a:pPr marL="0" lvl="0" indent="0">
              <a:buNone/>
            </a:pPr>
            <a:r>
              <a:rPr lang="es-ES" dirty="0"/>
              <a:t>El instituto de </a:t>
            </a:r>
            <a:r>
              <a:rPr lang="es-ES" b="1" dirty="0" err="1"/>
              <a:t>Yverdon</a:t>
            </a:r>
            <a:r>
              <a:rPr lang="es-ES" dirty="0"/>
              <a:t> comienza a decaer debido a disputas entre colaboradores cercanos (</a:t>
            </a:r>
            <a:r>
              <a:rPr lang="es-ES" dirty="0" err="1"/>
              <a:t>Niederer</a:t>
            </a:r>
            <a:r>
              <a:rPr lang="es-ES" dirty="0"/>
              <a:t> y </a:t>
            </a:r>
            <a:r>
              <a:rPr lang="es-ES" dirty="0" err="1"/>
              <a:t>Schmid</a:t>
            </a:r>
            <a:r>
              <a:rPr lang="es-ES" dirty="0"/>
              <a:t>) y al avanzado deterioro físico de Pestalozzi. A sus </a:t>
            </a:r>
            <a:r>
              <a:rPr lang="es-ES" b="1" dirty="0"/>
              <a:t>79 años</a:t>
            </a:r>
            <a:r>
              <a:rPr lang="es-ES" dirty="0"/>
              <a:t>, Pestalozzi cierra definitivamente la escuela, convencido de que su método necesita continuas adaptaciones .</a:t>
            </a:r>
          </a:p>
          <a:p>
            <a:r>
              <a:rPr lang="es-ES" b="1" dirty="0"/>
              <a:t>1827</a:t>
            </a:r>
            <a:endParaRPr lang="es-ES" dirty="0"/>
          </a:p>
          <a:p>
            <a:pPr marL="0" indent="0">
              <a:buNone/>
            </a:pPr>
            <a:r>
              <a:rPr lang="es-ES" b="1" dirty="0"/>
              <a:t>17 de febrero</a:t>
            </a:r>
            <a:r>
              <a:rPr lang="es-ES" dirty="0"/>
              <a:t>: Muere </a:t>
            </a:r>
            <a:r>
              <a:rPr lang="es-ES" b="1" dirty="0"/>
              <a:t>Johann Heinrich Pestalozzi</a:t>
            </a:r>
            <a:r>
              <a:rPr lang="es-ES" dirty="0"/>
              <a:t> en </a:t>
            </a:r>
            <a:r>
              <a:rPr lang="es-ES" dirty="0" err="1"/>
              <a:t>Brugg</a:t>
            </a:r>
            <a:r>
              <a:rPr lang="es-ES" dirty="0"/>
              <a:t>, Suiza, dejando como legado la pedagogía intuitiva y la idea de que el afecto (amor maternal), la fe y la experiencia directa son los pilares de toda verdadera educación .</a:t>
            </a:r>
            <a:endParaRPr lang="es-ES" dirty="0"/>
          </a:p>
        </p:txBody>
      </p:sp>
    </p:spTree>
    <p:extLst>
      <p:ext uri="{BB962C8B-B14F-4D97-AF65-F5344CB8AC3E}">
        <p14:creationId xmlns:p14="http://schemas.microsoft.com/office/powerpoint/2010/main" val="2445865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BB8E22-090D-9A59-00EC-3E417DC8D591}"/>
              </a:ext>
            </a:extLst>
          </p:cNvPr>
          <p:cNvSpPr>
            <a:spLocks noGrp="1"/>
          </p:cNvSpPr>
          <p:nvPr>
            <p:ph type="title"/>
          </p:nvPr>
        </p:nvSpPr>
        <p:spPr/>
        <p:txBody>
          <a:bodyPr/>
          <a:lstStyle/>
          <a:p>
            <a:r>
              <a:rPr lang="es-UY" dirty="0"/>
              <a:t>Phillipe Meirieu:</a:t>
            </a:r>
          </a:p>
        </p:txBody>
      </p:sp>
      <p:sp>
        <p:nvSpPr>
          <p:cNvPr id="3" name="Marcador de contenido 2">
            <a:extLst>
              <a:ext uri="{FF2B5EF4-FFF2-40B4-BE49-F238E27FC236}">
                <a16:creationId xmlns:a16="http://schemas.microsoft.com/office/drawing/2014/main" id="{5644FB73-452D-84C3-31AF-2F85E425ED9D}"/>
              </a:ext>
            </a:extLst>
          </p:cNvPr>
          <p:cNvSpPr>
            <a:spLocks noGrp="1"/>
          </p:cNvSpPr>
          <p:nvPr>
            <p:ph idx="1"/>
          </p:nvPr>
        </p:nvSpPr>
        <p:spPr/>
        <p:txBody>
          <a:bodyPr>
            <a:normAutofit/>
          </a:bodyPr>
          <a:lstStyle/>
          <a:p>
            <a:pPr algn="just"/>
            <a:r>
              <a:rPr lang="es-UY" sz="2400" dirty="0"/>
              <a:t>Los avances más significativos en pedagogía se han dado a través de aquellos educadores que se han empecinado en educar a los “ineducables”.</a:t>
            </a:r>
          </a:p>
        </p:txBody>
      </p:sp>
    </p:spTree>
    <p:extLst>
      <p:ext uri="{BB962C8B-B14F-4D97-AF65-F5344CB8AC3E}">
        <p14:creationId xmlns:p14="http://schemas.microsoft.com/office/powerpoint/2010/main" val="910828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4CE106-62BE-8543-E279-6DCD59AE76C4}"/>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5F46DF28-EB30-42B9-222C-3011443BD431}"/>
              </a:ext>
            </a:extLst>
          </p:cNvPr>
          <p:cNvSpPr>
            <a:spLocks noGrp="1"/>
          </p:cNvSpPr>
          <p:nvPr>
            <p:ph idx="1"/>
          </p:nvPr>
        </p:nvSpPr>
        <p:spPr/>
        <p:txBody>
          <a:bodyPr>
            <a:normAutofit/>
          </a:bodyPr>
          <a:lstStyle/>
          <a:p>
            <a:pPr algn="just"/>
            <a:r>
              <a:rPr lang="es-UY" sz="2800" dirty="0"/>
              <a:t>La esperanza educativa de la era revolucionaria: sus escuelas atrajeron a reformadores, teóricos y administradores educativos de toda Europa: Robert Owen, Andrew Bell, Friedrich Froebel, Herbart, zar Alejandro I, Fichte</a:t>
            </a:r>
          </a:p>
        </p:txBody>
      </p:sp>
    </p:spTree>
    <p:extLst>
      <p:ext uri="{BB962C8B-B14F-4D97-AF65-F5344CB8AC3E}">
        <p14:creationId xmlns:p14="http://schemas.microsoft.com/office/powerpoint/2010/main" val="1860768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5B32B8-8185-57F8-A221-93A394A75EE2}"/>
              </a:ext>
            </a:extLst>
          </p:cNvPr>
          <p:cNvSpPr>
            <a:spLocks noGrp="1"/>
          </p:cNvSpPr>
          <p:nvPr>
            <p:ph type="title"/>
          </p:nvPr>
        </p:nvSpPr>
        <p:spPr/>
        <p:txBody>
          <a:bodyPr/>
          <a:lstStyle/>
          <a:p>
            <a:r>
              <a:rPr lang="es-UY" dirty="0"/>
              <a:t>infancia</a:t>
            </a:r>
          </a:p>
        </p:txBody>
      </p:sp>
      <p:sp>
        <p:nvSpPr>
          <p:cNvPr id="3" name="Marcador de contenido 2">
            <a:extLst>
              <a:ext uri="{FF2B5EF4-FFF2-40B4-BE49-F238E27FC236}">
                <a16:creationId xmlns:a16="http://schemas.microsoft.com/office/drawing/2014/main" id="{871A4945-1E98-5633-8EEA-9A311D26F871}"/>
              </a:ext>
            </a:extLst>
          </p:cNvPr>
          <p:cNvSpPr>
            <a:spLocks noGrp="1"/>
          </p:cNvSpPr>
          <p:nvPr>
            <p:ph idx="1"/>
          </p:nvPr>
        </p:nvSpPr>
        <p:spPr/>
        <p:txBody>
          <a:bodyPr>
            <a:normAutofit fontScale="77500" lnSpcReduction="20000"/>
          </a:bodyPr>
          <a:lstStyle/>
          <a:p>
            <a:r>
              <a:rPr lang="es-UY" sz="3200" dirty="0"/>
              <a:t>Padre cirujano, muere cuando J.H. tenía cinco años</a:t>
            </a:r>
          </a:p>
          <a:p>
            <a:r>
              <a:rPr lang="es-UY" sz="3200" dirty="0"/>
              <a:t>Vocación política (república Helvética)</a:t>
            </a:r>
          </a:p>
          <a:p>
            <a:r>
              <a:rPr lang="es-UY" sz="3200" dirty="0"/>
              <a:t>No terminó la universidad: odio al sistema “artificial de enseñanza”</a:t>
            </a:r>
          </a:p>
          <a:p>
            <a:r>
              <a:rPr lang="es-UY" sz="3200" dirty="0"/>
              <a:t>Sueños de agrónomo: (</a:t>
            </a:r>
            <a:r>
              <a:rPr lang="es-UY" sz="3200" dirty="0" err="1"/>
              <a:t>Neuhof</a:t>
            </a:r>
            <a:r>
              <a:rPr lang="es-UY" sz="3200" dirty="0"/>
              <a:t>)</a:t>
            </a:r>
          </a:p>
          <a:p>
            <a:r>
              <a:rPr lang="es-UY" sz="3200" dirty="0"/>
              <a:t>Reconversión a pedagogo (1775-1780) Instituto para niños pobres.</a:t>
            </a:r>
          </a:p>
        </p:txBody>
      </p:sp>
    </p:spTree>
    <p:extLst>
      <p:ext uri="{BB962C8B-B14F-4D97-AF65-F5344CB8AC3E}">
        <p14:creationId xmlns:p14="http://schemas.microsoft.com/office/powerpoint/2010/main" val="1248506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82962-8626-2E3E-7A61-BC6DE7899618}"/>
              </a:ext>
            </a:extLst>
          </p:cNvPr>
          <p:cNvSpPr>
            <a:spLocks noGrp="1"/>
          </p:cNvSpPr>
          <p:nvPr>
            <p:ph type="title"/>
          </p:nvPr>
        </p:nvSpPr>
        <p:spPr/>
        <p:txBody>
          <a:bodyPr/>
          <a:lstStyle/>
          <a:p>
            <a:r>
              <a:rPr lang="es-UY" dirty="0"/>
              <a:t>Lecturas:</a:t>
            </a:r>
          </a:p>
        </p:txBody>
      </p:sp>
      <p:sp>
        <p:nvSpPr>
          <p:cNvPr id="3" name="Marcador de contenido 2">
            <a:extLst>
              <a:ext uri="{FF2B5EF4-FFF2-40B4-BE49-F238E27FC236}">
                <a16:creationId xmlns:a16="http://schemas.microsoft.com/office/drawing/2014/main" id="{D10BAAAA-F4F7-3AF2-99EC-FBF1A563ADDE}"/>
              </a:ext>
            </a:extLst>
          </p:cNvPr>
          <p:cNvSpPr>
            <a:spLocks noGrp="1"/>
          </p:cNvSpPr>
          <p:nvPr>
            <p:ph idx="1"/>
          </p:nvPr>
        </p:nvSpPr>
        <p:spPr/>
        <p:txBody>
          <a:bodyPr>
            <a:normAutofit/>
          </a:bodyPr>
          <a:lstStyle/>
          <a:p>
            <a:r>
              <a:rPr lang="es-UY" sz="2400" dirty="0"/>
              <a:t>Rousseau (filosofía de la naturaleza)</a:t>
            </a:r>
          </a:p>
          <a:p>
            <a:r>
              <a:rPr lang="es-UY" sz="2400" dirty="0"/>
              <a:t>Bacon-Locke (facultades de conocimiento: juicio, razón, memoria, percepción sensorial)</a:t>
            </a:r>
          </a:p>
          <a:p>
            <a:r>
              <a:rPr lang="es-UY" sz="2400" dirty="0"/>
              <a:t>Kant (Pestalozzi construyó su teoría a partir de su experiencia directa; niños en una escuela en condiciones desfavorables).</a:t>
            </a:r>
          </a:p>
          <a:p>
            <a:r>
              <a:rPr lang="es-UY" sz="2400" dirty="0"/>
              <a:t>¿pero y la imaginación?</a:t>
            </a:r>
          </a:p>
        </p:txBody>
      </p:sp>
    </p:spTree>
    <p:extLst>
      <p:ext uri="{BB962C8B-B14F-4D97-AF65-F5344CB8AC3E}">
        <p14:creationId xmlns:p14="http://schemas.microsoft.com/office/powerpoint/2010/main" val="296728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8D82EC-BE7F-CB92-47BB-47620D2F3873}"/>
              </a:ext>
            </a:extLst>
          </p:cNvPr>
          <p:cNvSpPr>
            <a:spLocks noGrp="1"/>
          </p:cNvSpPr>
          <p:nvPr>
            <p:ph type="title"/>
          </p:nvPr>
        </p:nvSpPr>
        <p:spPr/>
        <p:txBody>
          <a:bodyPr/>
          <a:lstStyle/>
          <a:p>
            <a:r>
              <a:rPr lang="es-UY" dirty="0"/>
              <a:t>romanticismo</a:t>
            </a:r>
          </a:p>
        </p:txBody>
      </p:sp>
      <p:sp>
        <p:nvSpPr>
          <p:cNvPr id="3" name="Marcador de contenido 2">
            <a:extLst>
              <a:ext uri="{FF2B5EF4-FFF2-40B4-BE49-F238E27FC236}">
                <a16:creationId xmlns:a16="http://schemas.microsoft.com/office/drawing/2014/main" id="{ECE986BA-C1C5-D37F-7803-1D6DBB02FD0E}"/>
              </a:ext>
            </a:extLst>
          </p:cNvPr>
          <p:cNvSpPr>
            <a:spLocks noGrp="1"/>
          </p:cNvSpPr>
          <p:nvPr>
            <p:ph idx="1"/>
          </p:nvPr>
        </p:nvSpPr>
        <p:spPr/>
        <p:txBody>
          <a:bodyPr/>
          <a:lstStyle/>
          <a:p>
            <a:r>
              <a:rPr lang="es-UY" sz="2800" dirty="0"/>
              <a:t>La imaginación no es algo vago y de escaso valor para el conocimiento</a:t>
            </a:r>
          </a:p>
          <a:p>
            <a:r>
              <a:rPr lang="es-UY" sz="2800" dirty="0"/>
              <a:t>El mundo es una unidad y los seres humanos no están fuera de él para dominarlo</a:t>
            </a:r>
          </a:p>
          <a:p>
            <a:r>
              <a:rPr lang="es-UY" sz="2800" dirty="0"/>
              <a:t>Haeckel; “ecología”</a:t>
            </a:r>
          </a:p>
          <a:p>
            <a:endParaRPr lang="es-UY" dirty="0"/>
          </a:p>
          <a:p>
            <a:endParaRPr lang="es-UY" dirty="0"/>
          </a:p>
        </p:txBody>
      </p:sp>
    </p:spTree>
    <p:extLst>
      <p:ext uri="{BB962C8B-B14F-4D97-AF65-F5344CB8AC3E}">
        <p14:creationId xmlns:p14="http://schemas.microsoft.com/office/powerpoint/2010/main" val="1747990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834F8A-C783-0BB8-35F9-90433DD30726}"/>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83757F50-1A49-9EED-C9FB-410762B0DA78}"/>
              </a:ext>
            </a:extLst>
          </p:cNvPr>
          <p:cNvSpPr>
            <a:spLocks noGrp="1"/>
          </p:cNvSpPr>
          <p:nvPr>
            <p:ph idx="1"/>
          </p:nvPr>
        </p:nvSpPr>
        <p:spPr/>
        <p:txBody>
          <a:bodyPr>
            <a:normAutofit/>
          </a:bodyPr>
          <a:lstStyle/>
          <a:p>
            <a:pPr algn="just"/>
            <a:r>
              <a:rPr lang="es-UY" sz="2400" dirty="0"/>
              <a:t>Interés por los pobres y desvalidos: “por baja que sea su condición terrena, nos encontramos en este caso también con un miembro de nuestra raza, sujeto a las mismas sensaciones de alegría y aflicción internas, nacido con las mismas facultades, con el mismo destino, con las mismas esperanzas de una vida de inmortalidad”.</a:t>
            </a:r>
          </a:p>
          <a:p>
            <a:pPr algn="just"/>
            <a:r>
              <a:rPr lang="es-UY" sz="2400" dirty="0" err="1"/>
              <a:t>Neuhof</a:t>
            </a:r>
            <a:r>
              <a:rPr lang="es-UY" sz="2400" dirty="0"/>
              <a:t>: leer, escribir, cuentas, trabajos agrícolas y tareas del hogar.</a:t>
            </a:r>
          </a:p>
        </p:txBody>
      </p:sp>
    </p:spTree>
    <p:extLst>
      <p:ext uri="{BB962C8B-B14F-4D97-AF65-F5344CB8AC3E}">
        <p14:creationId xmlns:p14="http://schemas.microsoft.com/office/powerpoint/2010/main" val="401841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118E6C-9389-8401-C1A1-6141490E7497}"/>
              </a:ext>
            </a:extLst>
          </p:cNvPr>
          <p:cNvSpPr>
            <a:spLocks noGrp="1"/>
          </p:cNvSpPr>
          <p:nvPr>
            <p:ph type="title"/>
          </p:nvPr>
        </p:nvSpPr>
        <p:spPr/>
        <p:txBody>
          <a:bodyPr/>
          <a:lstStyle/>
          <a:p>
            <a:r>
              <a:rPr lang="es-UY" dirty="0"/>
              <a:t>Johan Heinrich Pestalozzi (1746-1827)</a:t>
            </a:r>
          </a:p>
        </p:txBody>
      </p:sp>
      <p:pic>
        <p:nvPicPr>
          <p:cNvPr id="1026" name="Picture 2" descr="275.* Geburtstag von Johann Heinrich Pestalozzi - Bildung mit Kopf, Herz  und Hand">
            <a:extLst>
              <a:ext uri="{FF2B5EF4-FFF2-40B4-BE49-F238E27FC236}">
                <a16:creationId xmlns:a16="http://schemas.microsoft.com/office/drawing/2014/main" id="{671C8742-8314-FFEE-86A3-95F9DC21BBA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81738" y="2016125"/>
            <a:ext cx="6142849" cy="3449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28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F36D5C-E265-C2CB-BD72-4D780BC67943}"/>
              </a:ext>
            </a:extLst>
          </p:cNvPr>
          <p:cNvSpPr>
            <a:spLocks noGrp="1"/>
          </p:cNvSpPr>
          <p:nvPr>
            <p:ph type="title"/>
          </p:nvPr>
        </p:nvSpPr>
        <p:spPr/>
        <p:txBody>
          <a:bodyPr/>
          <a:lstStyle/>
          <a:p>
            <a:r>
              <a:rPr lang="es-UY" dirty="0"/>
              <a:t>1781</a:t>
            </a:r>
          </a:p>
        </p:txBody>
      </p:sp>
      <p:pic>
        <p:nvPicPr>
          <p:cNvPr id="3074" name="Picture 2" descr="juan enrique pestalozzi - leonardo y gertrudis - Buy Other used narrative  books on todocoleccion">
            <a:extLst>
              <a:ext uri="{FF2B5EF4-FFF2-40B4-BE49-F238E27FC236}">
                <a16:creationId xmlns:a16="http://schemas.microsoft.com/office/drawing/2014/main" id="{55C51DBA-73C3-2ED2-C07D-38F648C31F7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65576" y="1962337"/>
            <a:ext cx="3079378" cy="394092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juan enrique pestalozzi - leonardo y gertrudis - Buy Other used narrative  books on todocoleccion">
            <a:extLst>
              <a:ext uri="{FF2B5EF4-FFF2-40B4-BE49-F238E27FC236}">
                <a16:creationId xmlns:a16="http://schemas.microsoft.com/office/drawing/2014/main" id="{CC7E6E45-824C-3B7A-913C-F9EB4F60B1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2552" y="1962337"/>
            <a:ext cx="3294531" cy="3940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988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5DA9F1-F0A4-5CE2-0F08-C31F54375694}"/>
              </a:ext>
            </a:extLst>
          </p:cNvPr>
          <p:cNvSpPr>
            <a:spLocks noGrp="1"/>
          </p:cNvSpPr>
          <p:nvPr>
            <p:ph type="title"/>
          </p:nvPr>
        </p:nvSpPr>
        <p:spPr/>
        <p:txBody>
          <a:bodyPr/>
          <a:lstStyle/>
          <a:p>
            <a:r>
              <a:rPr lang="es-UY" dirty="0"/>
              <a:t>Gertrudis educadora</a:t>
            </a:r>
          </a:p>
        </p:txBody>
      </p:sp>
      <p:sp>
        <p:nvSpPr>
          <p:cNvPr id="3" name="Marcador de contenido 2">
            <a:extLst>
              <a:ext uri="{FF2B5EF4-FFF2-40B4-BE49-F238E27FC236}">
                <a16:creationId xmlns:a16="http://schemas.microsoft.com/office/drawing/2014/main" id="{24699925-C6B9-C53B-083D-D431E7C03411}"/>
              </a:ext>
            </a:extLst>
          </p:cNvPr>
          <p:cNvSpPr>
            <a:spLocks noGrp="1"/>
          </p:cNvSpPr>
          <p:nvPr>
            <p:ph idx="1"/>
          </p:nvPr>
        </p:nvSpPr>
        <p:spPr/>
        <p:txBody>
          <a:bodyPr>
            <a:noAutofit/>
          </a:bodyPr>
          <a:lstStyle/>
          <a:p>
            <a:pPr algn="just"/>
            <a:r>
              <a:rPr lang="es-MX" sz="2400" dirty="0"/>
              <a:t>“Mientras estaban hilando y cosiendo les enseñaba a contar y escribir en cifras, ya que consideraba la aritmética como la base de todo el orden intelectual. Su método consistía en dejar que los niños contasen sus hilos o puntos tanto hacia delante como hacia atrás, y que sumasen y restasen, multiplicasen y dividiesen el resultado por diferentes números. Los niños rivalizaban entre sí en este juego, intentando ver quién era más rápido y certero en el ejercicio. Cuando estaban cansados, se ponían a cantar, y por la noche y por la mañana Gertrudis rezaba con ellos”.</a:t>
            </a:r>
            <a:endParaRPr lang="es-UY" sz="2400" dirty="0"/>
          </a:p>
        </p:txBody>
      </p:sp>
    </p:spTree>
    <p:extLst>
      <p:ext uri="{BB962C8B-B14F-4D97-AF65-F5344CB8AC3E}">
        <p14:creationId xmlns:p14="http://schemas.microsoft.com/office/powerpoint/2010/main" val="4011499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EE90A0-703D-1D12-46E7-64BA67851F8D}"/>
              </a:ext>
            </a:extLst>
          </p:cNvPr>
          <p:cNvSpPr>
            <a:spLocks noGrp="1"/>
          </p:cNvSpPr>
          <p:nvPr>
            <p:ph type="title"/>
          </p:nvPr>
        </p:nvSpPr>
        <p:spPr/>
        <p:txBody>
          <a:bodyPr/>
          <a:lstStyle/>
          <a:p>
            <a:r>
              <a:rPr lang="es-UY" dirty="0"/>
              <a:t>1779-1798</a:t>
            </a:r>
          </a:p>
        </p:txBody>
      </p:sp>
      <p:sp>
        <p:nvSpPr>
          <p:cNvPr id="3" name="Marcador de contenido 2">
            <a:extLst>
              <a:ext uri="{FF2B5EF4-FFF2-40B4-BE49-F238E27FC236}">
                <a16:creationId xmlns:a16="http://schemas.microsoft.com/office/drawing/2014/main" id="{50B72CF9-647B-C284-999B-AD507A9176D3}"/>
              </a:ext>
            </a:extLst>
          </p:cNvPr>
          <p:cNvSpPr>
            <a:spLocks noGrp="1"/>
          </p:cNvSpPr>
          <p:nvPr>
            <p:ph idx="1"/>
          </p:nvPr>
        </p:nvSpPr>
        <p:spPr/>
        <p:txBody>
          <a:bodyPr/>
          <a:lstStyle/>
          <a:p>
            <a:r>
              <a:rPr lang="es-UY" sz="2400" dirty="0"/>
              <a:t>Fracaso de las revueltas populares</a:t>
            </a:r>
          </a:p>
          <a:p>
            <a:r>
              <a:rPr lang="es-UY" sz="2400" dirty="0"/>
              <a:t>1798: República Helvética; </a:t>
            </a:r>
            <a:r>
              <a:rPr lang="es-UY" sz="2400" dirty="0" err="1"/>
              <a:t>Stans</a:t>
            </a:r>
            <a:r>
              <a:rPr lang="es-UY" sz="2400" dirty="0"/>
              <a:t>: escuela para huérfanos de guerra.</a:t>
            </a:r>
          </a:p>
          <a:p>
            <a:r>
              <a:rPr lang="es-UY" sz="2400" dirty="0"/>
              <a:t>1799:-1804: Burgdorf</a:t>
            </a:r>
          </a:p>
          <a:p>
            <a:endParaRPr lang="es-UY" dirty="0"/>
          </a:p>
        </p:txBody>
      </p:sp>
    </p:spTree>
    <p:extLst>
      <p:ext uri="{BB962C8B-B14F-4D97-AF65-F5344CB8AC3E}">
        <p14:creationId xmlns:p14="http://schemas.microsoft.com/office/powerpoint/2010/main" val="1004816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C0C828-4752-46B5-7523-1761B3F0A8A2}"/>
              </a:ext>
            </a:extLst>
          </p:cNvPr>
          <p:cNvSpPr>
            <a:spLocks noGrp="1"/>
          </p:cNvSpPr>
          <p:nvPr>
            <p:ph type="title"/>
          </p:nvPr>
        </p:nvSpPr>
        <p:spPr/>
        <p:txBody>
          <a:bodyPr/>
          <a:lstStyle/>
          <a:p>
            <a:r>
              <a:rPr lang="es-UY" dirty="0"/>
              <a:t>1802</a:t>
            </a:r>
          </a:p>
        </p:txBody>
      </p:sp>
      <p:sp>
        <p:nvSpPr>
          <p:cNvPr id="3" name="Marcador de contenido 2">
            <a:extLst>
              <a:ext uri="{FF2B5EF4-FFF2-40B4-BE49-F238E27FC236}">
                <a16:creationId xmlns:a16="http://schemas.microsoft.com/office/drawing/2014/main" id="{617B888C-AE0C-ED52-A801-6E206BA49350}"/>
              </a:ext>
            </a:extLst>
          </p:cNvPr>
          <p:cNvSpPr>
            <a:spLocks noGrp="1"/>
          </p:cNvSpPr>
          <p:nvPr>
            <p:ph idx="1"/>
          </p:nvPr>
        </p:nvSpPr>
        <p:spPr>
          <a:xfrm>
            <a:off x="1451579" y="1921603"/>
            <a:ext cx="9603275" cy="3450613"/>
          </a:xfrm>
        </p:spPr>
        <p:txBody>
          <a:bodyPr>
            <a:normAutofit/>
          </a:bodyPr>
          <a:lstStyle/>
          <a:p>
            <a:r>
              <a:rPr lang="es-UY" sz="2800" dirty="0"/>
              <a:t>Doctrina de la </a:t>
            </a:r>
            <a:r>
              <a:rPr lang="es-UY" sz="2800" dirty="0" err="1"/>
              <a:t>Anschauung</a:t>
            </a:r>
            <a:endParaRPr lang="es-UY" sz="2800" dirty="0"/>
          </a:p>
        </p:txBody>
      </p:sp>
      <p:pic>
        <p:nvPicPr>
          <p:cNvPr id="4098" name="Picture 2" descr="Imagen del libro Cómo enseña Gertrudis a sus hijos - Biblioteca Espirita">
            <a:extLst>
              <a:ext uri="{FF2B5EF4-FFF2-40B4-BE49-F238E27FC236}">
                <a16:creationId xmlns:a16="http://schemas.microsoft.com/office/drawing/2014/main" id="{E22AD547-FE4B-94FB-36E5-9B78DF1AE8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88257"/>
            <a:ext cx="4556125" cy="5728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8066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945CCE-B20F-C9BA-2138-CDB117AEC868}"/>
              </a:ext>
            </a:extLst>
          </p:cNvPr>
          <p:cNvSpPr>
            <a:spLocks noGrp="1"/>
          </p:cNvSpPr>
          <p:nvPr>
            <p:ph type="title"/>
          </p:nvPr>
        </p:nvSpPr>
        <p:spPr/>
        <p:txBody>
          <a:bodyPr/>
          <a:lstStyle/>
          <a:p>
            <a:r>
              <a:rPr lang="es-UY" dirty="0"/>
              <a:t>1804-1825: </a:t>
            </a:r>
            <a:r>
              <a:rPr lang="es-UY" dirty="0" err="1"/>
              <a:t>Yverdon</a:t>
            </a:r>
            <a:endParaRPr lang="es-UY" dirty="0"/>
          </a:p>
        </p:txBody>
      </p:sp>
      <p:pic>
        <p:nvPicPr>
          <p:cNvPr id="5122" name="Picture 2" descr="Yverdon - Heinrich Pestalozzi">
            <a:extLst>
              <a:ext uri="{FF2B5EF4-FFF2-40B4-BE49-F238E27FC236}">
                <a16:creationId xmlns:a16="http://schemas.microsoft.com/office/drawing/2014/main" id="{041F6C79-E558-C08B-6A49-DA808C4590C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09882" y="2339787"/>
            <a:ext cx="4254033" cy="2772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9033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D1CC52-12A4-6793-991E-4AF339B59813}"/>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E92D2FCE-594B-FCFD-5BA8-0C3E3B056DFE}"/>
              </a:ext>
            </a:extLst>
          </p:cNvPr>
          <p:cNvSpPr>
            <a:spLocks noGrp="1"/>
          </p:cNvSpPr>
          <p:nvPr>
            <p:ph idx="1"/>
          </p:nvPr>
        </p:nvSpPr>
        <p:spPr/>
        <p:txBody>
          <a:bodyPr/>
          <a:lstStyle/>
          <a:p>
            <a:r>
              <a:rPr lang="es-UY" sz="2800" dirty="0"/>
              <a:t>En los siguientes 44 años escribió diversas obras (27 volúmenes)</a:t>
            </a:r>
          </a:p>
          <a:p>
            <a:r>
              <a:rPr lang="es-UY" sz="2800" dirty="0"/>
              <a:t>1780: Vigilia de un solitario: “el hombre, llevado por sus necesidades, no puede encontrar el camino a la verdad más que en su propia naturaleza… la obediencia a la propia naturaleza” lo es todo</a:t>
            </a:r>
            <a:r>
              <a:rPr lang="es-UY" dirty="0"/>
              <a:t>.</a:t>
            </a:r>
          </a:p>
        </p:txBody>
      </p:sp>
    </p:spTree>
    <p:extLst>
      <p:ext uri="{BB962C8B-B14F-4D97-AF65-F5344CB8AC3E}">
        <p14:creationId xmlns:p14="http://schemas.microsoft.com/office/powerpoint/2010/main" val="1462342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7BEBDB-7951-F5F3-2672-4E231BAF6B18}"/>
              </a:ext>
            </a:extLst>
          </p:cNvPr>
          <p:cNvSpPr>
            <a:spLocks noGrp="1"/>
          </p:cNvSpPr>
          <p:nvPr>
            <p:ph type="title"/>
          </p:nvPr>
        </p:nvSpPr>
        <p:spPr/>
        <p:txBody>
          <a:bodyPr/>
          <a:lstStyle/>
          <a:p>
            <a:r>
              <a:rPr lang="es-UY" dirty="0"/>
              <a:t>Teoría del desarrollo y continuidad orgánicos</a:t>
            </a:r>
          </a:p>
        </p:txBody>
      </p:sp>
      <p:sp>
        <p:nvSpPr>
          <p:cNvPr id="3" name="Marcador de contenido 2">
            <a:extLst>
              <a:ext uri="{FF2B5EF4-FFF2-40B4-BE49-F238E27FC236}">
                <a16:creationId xmlns:a16="http://schemas.microsoft.com/office/drawing/2014/main" id="{F8F78FF5-D7F4-FB56-10B1-2452DCB39AED}"/>
              </a:ext>
            </a:extLst>
          </p:cNvPr>
          <p:cNvSpPr>
            <a:spLocks noGrp="1"/>
          </p:cNvSpPr>
          <p:nvPr>
            <p:ph idx="1"/>
          </p:nvPr>
        </p:nvSpPr>
        <p:spPr/>
        <p:txBody>
          <a:bodyPr>
            <a:normAutofit/>
          </a:bodyPr>
          <a:lstStyle/>
          <a:p>
            <a:r>
              <a:rPr lang="es-UY" sz="2800" dirty="0"/>
              <a:t>Rehuyó todo tipo de teorización ontológica; su preocupación fue la de establecer la teoría educativa de manera desarrollista en la observación atenta de los niños.</a:t>
            </a:r>
          </a:p>
        </p:txBody>
      </p:sp>
    </p:spTree>
    <p:extLst>
      <p:ext uri="{BB962C8B-B14F-4D97-AF65-F5344CB8AC3E}">
        <p14:creationId xmlns:p14="http://schemas.microsoft.com/office/powerpoint/2010/main" val="18057658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D0B0D6-8408-29DF-32E2-17D4E40D9A64}"/>
              </a:ext>
            </a:extLst>
          </p:cNvPr>
          <p:cNvSpPr>
            <a:spLocks noGrp="1"/>
          </p:cNvSpPr>
          <p:nvPr>
            <p:ph type="title"/>
          </p:nvPr>
        </p:nvSpPr>
        <p:spPr/>
        <p:txBody>
          <a:bodyPr/>
          <a:lstStyle/>
          <a:p>
            <a:r>
              <a:rPr lang="es-MX" dirty="0"/>
              <a:t>Marc Antoine </a:t>
            </a:r>
            <a:r>
              <a:rPr lang="es-MX" dirty="0" err="1"/>
              <a:t>Jullien</a:t>
            </a:r>
            <a:r>
              <a:rPr lang="es-MX" dirty="0"/>
              <a:t>, 1810</a:t>
            </a:r>
            <a:endParaRPr lang="es-UY" dirty="0"/>
          </a:p>
        </p:txBody>
      </p:sp>
      <p:sp>
        <p:nvSpPr>
          <p:cNvPr id="3" name="Marcador de contenido 2">
            <a:extLst>
              <a:ext uri="{FF2B5EF4-FFF2-40B4-BE49-F238E27FC236}">
                <a16:creationId xmlns:a16="http://schemas.microsoft.com/office/drawing/2014/main" id="{837BBFBE-3D3C-3CE9-5744-7CEB05C335D8}"/>
              </a:ext>
            </a:extLst>
          </p:cNvPr>
          <p:cNvSpPr>
            <a:spLocks noGrp="1"/>
          </p:cNvSpPr>
          <p:nvPr>
            <p:ph idx="1"/>
          </p:nvPr>
        </p:nvSpPr>
        <p:spPr/>
        <p:txBody>
          <a:bodyPr>
            <a:noAutofit/>
          </a:bodyPr>
          <a:lstStyle/>
          <a:p>
            <a:pPr algn="just"/>
            <a:r>
              <a:rPr lang="es-MX" sz="2400" dirty="0"/>
              <a:t>“El método [de Pestalozzi] se funda en la acción, tanto porque el niño encuentra por sí solo los diversos elementos del saber al igual que los desarrollos sucesivos, como porque se ve obligado, a través de signos representativos o construcciones, a hacer visible y sensible lo que ha conseguido. Este principio en virtud del cual el niño sustituye el libro con su experiencia personal, las imágenes con la naturaleza y los objetos, los razonamientos y las abstracciones con ejercicios y hechos, se aplica en cada momento de la instrucción y a todos los ramos del saber... </a:t>
            </a:r>
            <a:endParaRPr lang="es-UY" sz="2400" dirty="0"/>
          </a:p>
        </p:txBody>
      </p:sp>
    </p:spTree>
    <p:extLst>
      <p:ext uri="{BB962C8B-B14F-4D97-AF65-F5344CB8AC3E}">
        <p14:creationId xmlns:p14="http://schemas.microsoft.com/office/powerpoint/2010/main" val="2433206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7E72C5-0D3F-5DFA-7D97-D739E70E5212}"/>
              </a:ext>
            </a:extLst>
          </p:cNvPr>
          <p:cNvSpPr>
            <a:spLocks noGrp="1"/>
          </p:cNvSpPr>
          <p:nvPr>
            <p:ph type="title"/>
          </p:nvPr>
        </p:nvSpPr>
        <p:spPr/>
        <p:txBody>
          <a:bodyPr/>
          <a:lstStyle/>
          <a:p>
            <a:r>
              <a:rPr lang="es-MX" dirty="0"/>
              <a:t>Marc Antoine </a:t>
            </a:r>
            <a:r>
              <a:rPr lang="es-MX" dirty="0" err="1"/>
              <a:t>Jullien</a:t>
            </a:r>
            <a:r>
              <a:rPr lang="es-MX" dirty="0"/>
              <a:t>, 1810</a:t>
            </a:r>
            <a:endParaRPr lang="es-UY" dirty="0"/>
          </a:p>
        </p:txBody>
      </p:sp>
      <p:sp>
        <p:nvSpPr>
          <p:cNvPr id="3" name="Marcador de contenido 2">
            <a:extLst>
              <a:ext uri="{FF2B5EF4-FFF2-40B4-BE49-F238E27FC236}">
                <a16:creationId xmlns:a16="http://schemas.microsoft.com/office/drawing/2014/main" id="{6DF9417D-55F7-EF48-BA29-766FB6F54AE4}"/>
              </a:ext>
            </a:extLst>
          </p:cNvPr>
          <p:cNvSpPr>
            <a:spLocks noGrp="1"/>
          </p:cNvSpPr>
          <p:nvPr>
            <p:ph idx="1"/>
          </p:nvPr>
        </p:nvSpPr>
        <p:spPr>
          <a:xfrm>
            <a:off x="1451579" y="1853754"/>
            <a:ext cx="9603275" cy="3612591"/>
          </a:xfrm>
        </p:spPr>
        <p:txBody>
          <a:bodyPr>
            <a:noAutofit/>
          </a:bodyPr>
          <a:lstStyle/>
          <a:p>
            <a:pPr algn="just"/>
            <a:r>
              <a:rPr lang="es-MX" sz="2200" dirty="0"/>
              <a:t>Se recurre a la acción en todas sus modalidades y formas. El niño observa, investiga, recoge materiales para sus colecciones, experimenta más que estudia, actúa más que aprende... Esta forma de educación elemental, que obra en lo íntimo del espíritu, se propone dirigir y desenvolver la actividad de éste sobre la base de las percepciones de los objetos y de la naturaleza; en cambio, paralelamente, la educación industrial (es decir, los trabajos manuales), que es, por el contrario, resultado de una acción desarrollada exteriormente, tiene por objeto dirigir y desarrollar la actividad externa del cuerpo secundada por la inteligencia y enderezada hacia los objetos de la naturaleza.”</a:t>
            </a:r>
            <a:endParaRPr lang="es-UY" sz="2200" dirty="0"/>
          </a:p>
        </p:txBody>
      </p:sp>
    </p:spTree>
    <p:extLst>
      <p:ext uri="{BB962C8B-B14F-4D97-AF65-F5344CB8AC3E}">
        <p14:creationId xmlns:p14="http://schemas.microsoft.com/office/powerpoint/2010/main" val="1425502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87E3FD-114F-B0DE-BF33-C006178EA344}"/>
              </a:ext>
            </a:extLst>
          </p:cNvPr>
          <p:cNvSpPr>
            <a:spLocks noGrp="1"/>
          </p:cNvSpPr>
          <p:nvPr>
            <p:ph type="title"/>
          </p:nvPr>
        </p:nvSpPr>
        <p:spPr/>
        <p:txBody>
          <a:bodyPr/>
          <a:lstStyle/>
          <a:p>
            <a:r>
              <a:rPr lang="es-MX" dirty="0" err="1"/>
              <a:t>Adolphe</a:t>
            </a:r>
            <a:r>
              <a:rPr lang="es-MX" dirty="0"/>
              <a:t> </a:t>
            </a:r>
            <a:r>
              <a:rPr lang="es-MX" dirty="0" err="1"/>
              <a:t>Ferrière</a:t>
            </a:r>
            <a:r>
              <a:rPr lang="es-MX" dirty="0"/>
              <a:t>, 1929</a:t>
            </a:r>
            <a:endParaRPr lang="es-UY" dirty="0"/>
          </a:p>
        </p:txBody>
      </p:sp>
      <p:sp>
        <p:nvSpPr>
          <p:cNvPr id="3" name="Marcador de contenido 2">
            <a:extLst>
              <a:ext uri="{FF2B5EF4-FFF2-40B4-BE49-F238E27FC236}">
                <a16:creationId xmlns:a16="http://schemas.microsoft.com/office/drawing/2014/main" id="{8C8A2361-4757-10A2-4907-588A6C8D584E}"/>
              </a:ext>
            </a:extLst>
          </p:cNvPr>
          <p:cNvSpPr>
            <a:spLocks noGrp="1"/>
          </p:cNvSpPr>
          <p:nvPr>
            <p:ph idx="1"/>
          </p:nvPr>
        </p:nvSpPr>
        <p:spPr/>
        <p:txBody>
          <a:bodyPr>
            <a:normAutofit/>
          </a:bodyPr>
          <a:lstStyle/>
          <a:p>
            <a:pPr algn="just"/>
            <a:r>
              <a:rPr lang="es-MX" sz="2400" dirty="0"/>
              <a:t>“bien puede sacarnos los colores a la cara, a nosotros, hijos del siglo XX, que aún no sabemos, como lo sabía Pestalozzi ciento veinte años ha, dar el lugar que les corresponde a las facultades creadoras del niño”.</a:t>
            </a:r>
            <a:endParaRPr lang="es-UY" sz="2400" dirty="0"/>
          </a:p>
        </p:txBody>
      </p:sp>
    </p:spTree>
    <p:extLst>
      <p:ext uri="{BB962C8B-B14F-4D97-AF65-F5344CB8AC3E}">
        <p14:creationId xmlns:p14="http://schemas.microsoft.com/office/powerpoint/2010/main" val="3490145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2500" b="1" dirty="0"/>
              <a:t>Línea cronológica </a:t>
            </a:r>
            <a:r>
              <a:rPr lang="es-ES" sz="2500" b="1" dirty="0" smtClean="0"/>
              <a:t>Immanuel </a:t>
            </a:r>
            <a:r>
              <a:rPr lang="es-ES" sz="2500" b="1" dirty="0"/>
              <a:t>Kant, Jean-Jacques Rousseau y Johann Heinrich Pestalozzi</a:t>
            </a:r>
            <a:endParaRPr lang="es-ES" sz="2500" dirty="0"/>
          </a:p>
        </p:txBody>
      </p:sp>
      <p:sp>
        <p:nvSpPr>
          <p:cNvPr id="3" name="Marcador de contenido 2"/>
          <p:cNvSpPr>
            <a:spLocks noGrp="1"/>
          </p:cNvSpPr>
          <p:nvPr>
            <p:ph idx="1"/>
          </p:nvPr>
        </p:nvSpPr>
        <p:spPr/>
        <p:txBody>
          <a:bodyPr/>
          <a:lstStyle/>
          <a:p>
            <a:r>
              <a:rPr lang="es-ES" b="1" dirty="0"/>
              <a:t>1712</a:t>
            </a:r>
            <a:endParaRPr lang="es-ES" dirty="0"/>
          </a:p>
          <a:p>
            <a:pPr marL="0" indent="0">
              <a:buNone/>
            </a:pPr>
            <a:r>
              <a:rPr lang="es-ES" b="1" dirty="0"/>
              <a:t>28 de junio</a:t>
            </a:r>
            <a:r>
              <a:rPr lang="es-ES" dirty="0"/>
              <a:t>: Nace </a:t>
            </a:r>
            <a:r>
              <a:rPr lang="es-ES" b="1" dirty="0"/>
              <a:t>Jean-Jacques Rousseau</a:t>
            </a:r>
            <a:r>
              <a:rPr lang="es-ES" dirty="0"/>
              <a:t> en Ginebra, Suiza. Su primera instrucción corre a cargo de su padre, Isaac Rousseau, relojero entusiasta de la </a:t>
            </a:r>
            <a:r>
              <a:rPr lang="es-ES" dirty="0" smtClean="0"/>
              <a:t>lectura. </a:t>
            </a:r>
          </a:p>
          <a:p>
            <a:r>
              <a:rPr lang="es-ES" b="1" dirty="0"/>
              <a:t>1724</a:t>
            </a:r>
            <a:endParaRPr lang="es-ES" dirty="0"/>
          </a:p>
          <a:p>
            <a:pPr marL="0" lvl="0" indent="0">
              <a:buNone/>
            </a:pPr>
            <a:r>
              <a:rPr lang="es-ES" b="1" dirty="0"/>
              <a:t>22 de abril</a:t>
            </a:r>
            <a:r>
              <a:rPr lang="es-ES" dirty="0"/>
              <a:t>: Nace </a:t>
            </a:r>
            <a:r>
              <a:rPr lang="es-ES" b="1" dirty="0"/>
              <a:t>Immanuel Kant</a:t>
            </a:r>
            <a:r>
              <a:rPr lang="es-ES" dirty="0"/>
              <a:t> en </a:t>
            </a:r>
            <a:r>
              <a:rPr lang="es-ES" dirty="0" err="1"/>
              <a:t>Königsberg</a:t>
            </a:r>
            <a:r>
              <a:rPr lang="es-ES" dirty="0"/>
              <a:t> (Prusia oriental, hoy Kaliningrado). Crece en el ambiente pietista de su familia y comienza estudios en la Universidad de </a:t>
            </a:r>
            <a:r>
              <a:rPr lang="es-ES" dirty="0" err="1"/>
              <a:t>Königsberg</a:t>
            </a:r>
            <a:r>
              <a:rPr lang="es-ES" dirty="0"/>
              <a:t> en filosofía, matemáticas y </a:t>
            </a:r>
            <a:r>
              <a:rPr lang="es-ES" dirty="0" smtClean="0"/>
              <a:t>teología.</a:t>
            </a:r>
            <a:endParaRPr lang="es-ES" dirty="0"/>
          </a:p>
          <a:p>
            <a:pPr marL="0" indent="0">
              <a:buNone/>
            </a:pPr>
            <a:endParaRPr lang="es-ES" dirty="0"/>
          </a:p>
        </p:txBody>
      </p:sp>
    </p:spTree>
    <p:extLst>
      <p:ext uri="{BB962C8B-B14F-4D97-AF65-F5344CB8AC3E}">
        <p14:creationId xmlns:p14="http://schemas.microsoft.com/office/powerpoint/2010/main" val="1353075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6D9FFF-6D6E-936A-B8B4-5C67E824A2C4}"/>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C7CA0F2F-86C6-A15D-70BD-FA980D29E041}"/>
              </a:ext>
            </a:extLst>
          </p:cNvPr>
          <p:cNvSpPr>
            <a:spLocks noGrp="1"/>
          </p:cNvSpPr>
          <p:nvPr>
            <p:ph idx="1"/>
          </p:nvPr>
        </p:nvSpPr>
        <p:spPr/>
        <p:txBody>
          <a:bodyPr>
            <a:noAutofit/>
          </a:bodyPr>
          <a:lstStyle/>
          <a:p>
            <a:r>
              <a:rPr lang="es-UY" sz="2800" dirty="0"/>
              <a:t>Sin embargo planteó importantes supuestos metafísicos: </a:t>
            </a:r>
          </a:p>
          <a:p>
            <a:r>
              <a:rPr lang="es-UY" sz="2800" dirty="0"/>
              <a:t>Todo individuo posee una naturaleza inherentemente buena</a:t>
            </a:r>
          </a:p>
          <a:p>
            <a:r>
              <a:rPr lang="es-UY" sz="2800" dirty="0"/>
              <a:t>Todo individuo contiene todo el potencial necesario para el desarrollo intelectual y moral</a:t>
            </a:r>
          </a:p>
          <a:p>
            <a:r>
              <a:rPr lang="es-UY" sz="2800" dirty="0"/>
              <a:t>Este potencial requiere un cultivo cuidadoso: lazo de amor entre madre e hijo y luego entre maestro y niño</a:t>
            </a:r>
          </a:p>
        </p:txBody>
      </p:sp>
    </p:spTree>
    <p:extLst>
      <p:ext uri="{BB962C8B-B14F-4D97-AF65-F5344CB8AC3E}">
        <p14:creationId xmlns:p14="http://schemas.microsoft.com/office/powerpoint/2010/main" val="31325062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3A1F4F-8921-AF99-382A-8FF6A2C03C26}"/>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E7E03639-7DC4-AAF9-E28A-C3EADC4604F2}"/>
              </a:ext>
            </a:extLst>
          </p:cNvPr>
          <p:cNvSpPr>
            <a:spLocks noGrp="1"/>
          </p:cNvSpPr>
          <p:nvPr>
            <p:ph idx="1"/>
          </p:nvPr>
        </p:nvSpPr>
        <p:spPr/>
        <p:txBody>
          <a:bodyPr>
            <a:normAutofit/>
          </a:bodyPr>
          <a:lstStyle/>
          <a:p>
            <a:r>
              <a:rPr lang="es-UY" sz="2200" dirty="0"/>
              <a:t>Principio kantiano: hay que vivir la vida buscando la virtud y las acciones que no son conformes a la </a:t>
            </a:r>
            <a:r>
              <a:rPr lang="es-UY" sz="2200" dirty="0" smtClean="0"/>
              <a:t>naturaleza, </a:t>
            </a:r>
            <a:r>
              <a:rPr lang="es-UY" sz="2200" dirty="0"/>
              <a:t>debilitan nuestra capacidad para percibir la </a:t>
            </a:r>
            <a:r>
              <a:rPr lang="es-UY" sz="2200" dirty="0" smtClean="0"/>
              <a:t>verdad</a:t>
            </a:r>
            <a:endParaRPr lang="es-UY" sz="2200" dirty="0"/>
          </a:p>
          <a:p>
            <a:r>
              <a:rPr lang="es-UY" sz="2200" dirty="0"/>
              <a:t>Pero seguir los dictados </a:t>
            </a:r>
            <a:r>
              <a:rPr lang="es-UY" sz="2200" dirty="0" smtClean="0"/>
              <a:t>de </a:t>
            </a:r>
            <a:r>
              <a:rPr lang="es-UY" sz="2200" dirty="0"/>
              <a:t>nuestra naturaleza personal no es en </a:t>
            </a:r>
            <a:r>
              <a:rPr lang="es-UY" sz="2200" dirty="0" smtClean="0"/>
              <a:t>sí </a:t>
            </a:r>
            <a:r>
              <a:rPr lang="es-UY" sz="2200" dirty="0"/>
              <a:t>mismo suficiente, debemos verlo en relación con la sociedad.</a:t>
            </a:r>
          </a:p>
          <a:p>
            <a:r>
              <a:rPr lang="es-UY" sz="2200" dirty="0"/>
              <a:t>Cada individuo nace con facultades preexistentes basadas en la sensación</a:t>
            </a:r>
          </a:p>
          <a:p>
            <a:r>
              <a:rPr lang="es-UY" sz="2200" dirty="0"/>
              <a:t>El proceso de la educación ayuda a que el capullo se abra y que cada hoja se desdoble, que ninguna hoja se quede atrás.</a:t>
            </a:r>
          </a:p>
        </p:txBody>
      </p:sp>
    </p:spTree>
    <p:extLst>
      <p:ext uri="{BB962C8B-B14F-4D97-AF65-F5344CB8AC3E}">
        <p14:creationId xmlns:p14="http://schemas.microsoft.com/office/powerpoint/2010/main" val="19646718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06B62E-EC96-1DA7-F685-84972A358E0A}"/>
              </a:ext>
            </a:extLst>
          </p:cNvPr>
          <p:cNvSpPr>
            <a:spLocks noGrp="1"/>
          </p:cNvSpPr>
          <p:nvPr>
            <p:ph type="title"/>
          </p:nvPr>
        </p:nvSpPr>
        <p:spPr/>
        <p:txBody>
          <a:bodyPr/>
          <a:lstStyle/>
          <a:p>
            <a:r>
              <a:rPr lang="es-UY" dirty="0" err="1"/>
              <a:t>Anschauung</a:t>
            </a:r>
            <a:r>
              <a:rPr lang="es-UY" dirty="0"/>
              <a:t>: observación intuitiva de la naturaleza</a:t>
            </a:r>
          </a:p>
        </p:txBody>
      </p:sp>
      <p:sp>
        <p:nvSpPr>
          <p:cNvPr id="3" name="Marcador de contenido 2">
            <a:extLst>
              <a:ext uri="{FF2B5EF4-FFF2-40B4-BE49-F238E27FC236}">
                <a16:creationId xmlns:a16="http://schemas.microsoft.com/office/drawing/2014/main" id="{39E3A42C-41AB-1528-2694-41292504A99D}"/>
              </a:ext>
            </a:extLst>
          </p:cNvPr>
          <p:cNvSpPr>
            <a:spLocks noGrp="1"/>
          </p:cNvSpPr>
          <p:nvPr>
            <p:ph idx="1"/>
          </p:nvPr>
        </p:nvSpPr>
        <p:spPr/>
        <p:txBody>
          <a:bodyPr>
            <a:normAutofit/>
          </a:bodyPr>
          <a:lstStyle/>
          <a:p>
            <a:r>
              <a:rPr lang="es-UY" sz="2400" dirty="0"/>
              <a:t>La naturaleza es una unidad orgánica compleja, y no simplemente una secuencia de sensaciones que nuestros sentidos y nuestra mente reciben</a:t>
            </a:r>
          </a:p>
          <a:p>
            <a:r>
              <a:rPr lang="es-UY" sz="2400" dirty="0"/>
              <a:t>Nuestra aprehensión es mucho más holística y para conocer realmente el mundo externo es necesario mirar profundamente en él.</a:t>
            </a:r>
          </a:p>
        </p:txBody>
      </p:sp>
    </p:spTree>
    <p:extLst>
      <p:ext uri="{BB962C8B-B14F-4D97-AF65-F5344CB8AC3E}">
        <p14:creationId xmlns:p14="http://schemas.microsoft.com/office/powerpoint/2010/main" val="20806386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ADA825-1BD2-2AEA-CEB5-C9563A09D4E7}"/>
              </a:ext>
            </a:extLst>
          </p:cNvPr>
          <p:cNvSpPr>
            <a:spLocks noGrp="1"/>
          </p:cNvSpPr>
          <p:nvPr>
            <p:ph type="title"/>
          </p:nvPr>
        </p:nvSpPr>
        <p:spPr/>
        <p:txBody>
          <a:bodyPr/>
          <a:lstStyle/>
          <a:p>
            <a:r>
              <a:rPr lang="es-UY" dirty="0" err="1"/>
              <a:t>anschauung</a:t>
            </a:r>
            <a:endParaRPr lang="es-UY" dirty="0"/>
          </a:p>
        </p:txBody>
      </p:sp>
      <p:sp>
        <p:nvSpPr>
          <p:cNvPr id="3" name="Marcador de contenido 2">
            <a:extLst>
              <a:ext uri="{FF2B5EF4-FFF2-40B4-BE49-F238E27FC236}">
                <a16:creationId xmlns:a16="http://schemas.microsoft.com/office/drawing/2014/main" id="{0416E869-6F27-EE0E-F548-08FF1C1A0C60}"/>
              </a:ext>
            </a:extLst>
          </p:cNvPr>
          <p:cNvSpPr>
            <a:spLocks noGrp="1"/>
          </p:cNvSpPr>
          <p:nvPr>
            <p:ph idx="1"/>
          </p:nvPr>
        </p:nvSpPr>
        <p:spPr/>
        <p:txBody>
          <a:bodyPr>
            <a:normAutofit/>
          </a:bodyPr>
          <a:lstStyle/>
          <a:p>
            <a:r>
              <a:rPr lang="es-UY" sz="2400" dirty="0"/>
              <a:t>Impresiones o percepciones sensoriales</a:t>
            </a:r>
          </a:p>
          <a:p>
            <a:r>
              <a:rPr lang="es-UY" sz="2400" dirty="0"/>
              <a:t>Observación</a:t>
            </a:r>
          </a:p>
          <a:p>
            <a:r>
              <a:rPr lang="es-UY" sz="2400" dirty="0"/>
              <a:t>Contemplación</a:t>
            </a:r>
          </a:p>
          <a:p>
            <a:r>
              <a:rPr lang="es-UY" sz="2400" dirty="0"/>
              <a:t>Intuición</a:t>
            </a:r>
          </a:p>
          <a:p>
            <a:r>
              <a:rPr lang="es-UY" sz="2400" dirty="0"/>
              <a:t>Conciencia mental de sus propios procesos</a:t>
            </a:r>
          </a:p>
        </p:txBody>
      </p:sp>
    </p:spTree>
    <p:extLst>
      <p:ext uri="{BB962C8B-B14F-4D97-AF65-F5344CB8AC3E}">
        <p14:creationId xmlns:p14="http://schemas.microsoft.com/office/powerpoint/2010/main" val="569744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A2D8EF-E367-580E-D6B7-5EFF7FCEABF0}"/>
              </a:ext>
            </a:extLst>
          </p:cNvPr>
          <p:cNvSpPr>
            <a:spLocks noGrp="1"/>
          </p:cNvSpPr>
          <p:nvPr>
            <p:ph type="title"/>
          </p:nvPr>
        </p:nvSpPr>
        <p:spPr/>
        <p:txBody>
          <a:bodyPr/>
          <a:lstStyle/>
          <a:p>
            <a:r>
              <a:rPr lang="es-UY" dirty="0"/>
              <a:t>aprendizaje</a:t>
            </a:r>
          </a:p>
        </p:txBody>
      </p:sp>
      <p:sp>
        <p:nvSpPr>
          <p:cNvPr id="3" name="Marcador de contenido 2">
            <a:extLst>
              <a:ext uri="{FF2B5EF4-FFF2-40B4-BE49-F238E27FC236}">
                <a16:creationId xmlns:a16="http://schemas.microsoft.com/office/drawing/2014/main" id="{87938286-253F-9753-7119-812DEE853EE4}"/>
              </a:ext>
            </a:extLst>
          </p:cNvPr>
          <p:cNvSpPr>
            <a:spLocks noGrp="1"/>
          </p:cNvSpPr>
          <p:nvPr>
            <p:ph idx="1"/>
          </p:nvPr>
        </p:nvSpPr>
        <p:spPr/>
        <p:txBody>
          <a:bodyPr>
            <a:normAutofit/>
          </a:bodyPr>
          <a:lstStyle/>
          <a:p>
            <a:r>
              <a:rPr lang="es-UY" sz="2400" dirty="0"/>
              <a:t>¿Cuál es la naturaleza esencial del aprendizaje?: buscó comprender la interrelación dinámica, la unidad esencial del conocimiento humano.</a:t>
            </a:r>
          </a:p>
          <a:p>
            <a:r>
              <a:rPr lang="es-UY" sz="2400" dirty="0"/>
              <a:t>Toda la realidad tiene tres dimensiones fundamentales: forma, número y lenguaje</a:t>
            </a:r>
          </a:p>
        </p:txBody>
      </p:sp>
    </p:spTree>
    <p:extLst>
      <p:ext uri="{BB962C8B-B14F-4D97-AF65-F5344CB8AC3E}">
        <p14:creationId xmlns:p14="http://schemas.microsoft.com/office/powerpoint/2010/main" val="28513245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D32A14-092A-056C-DC9B-9B2542DA1067}"/>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E8E99910-BA1E-AF88-1DB0-CD1520F9CA64}"/>
              </a:ext>
            </a:extLst>
          </p:cNvPr>
          <p:cNvSpPr>
            <a:spLocks noGrp="1"/>
          </p:cNvSpPr>
          <p:nvPr>
            <p:ph idx="1"/>
          </p:nvPr>
        </p:nvSpPr>
        <p:spPr/>
        <p:txBody>
          <a:bodyPr>
            <a:normAutofit/>
          </a:bodyPr>
          <a:lstStyle/>
          <a:p>
            <a:r>
              <a:rPr lang="es-UY" sz="2400" dirty="0"/>
              <a:t>Toda observación está ya dirigida por un esquema preexistente de supuestos y experiencias y para Pestalozzi, ésta es la arquitectura coherente y ordenada de una naturaleza de inspiración divina.</a:t>
            </a:r>
          </a:p>
        </p:txBody>
      </p:sp>
    </p:spTree>
    <p:extLst>
      <p:ext uri="{BB962C8B-B14F-4D97-AF65-F5344CB8AC3E}">
        <p14:creationId xmlns:p14="http://schemas.microsoft.com/office/powerpoint/2010/main" val="9597995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 procedimiento pedagógico correcto…</a:t>
            </a:r>
            <a:endParaRPr lang="es-ES" dirty="0"/>
          </a:p>
        </p:txBody>
      </p:sp>
      <p:sp>
        <p:nvSpPr>
          <p:cNvPr id="3" name="Marcador de contenido 2"/>
          <p:cNvSpPr>
            <a:spLocks noGrp="1"/>
          </p:cNvSpPr>
          <p:nvPr>
            <p:ph idx="1"/>
          </p:nvPr>
        </p:nvSpPr>
        <p:spPr/>
        <p:txBody>
          <a:bodyPr>
            <a:normAutofit/>
          </a:bodyPr>
          <a:lstStyle/>
          <a:p>
            <a:pPr algn="just"/>
            <a:r>
              <a:rPr lang="es-ES" sz="2400" dirty="0" smtClean="0"/>
              <a:t>Es asegurar que los elementos de número, o ejercicios preparatorios de cálculo, se enseñen siempre sometiendo al ojo del niño ciertos objetos que representen las unidades. Un niño puede concebir la idea de dos pelotas, dos rosas o dos libros: pero no puede concebir la idea de “dos” en abstracto. ¿Cómo harías comprender al niño que dos y dos son cuatro, si no se le muestra primero en la realidad? Empezar por nociones abstractas es absurdo y perjudicial en lugar de educativo.</a:t>
            </a:r>
            <a:endParaRPr lang="es-ES" sz="2400" dirty="0"/>
          </a:p>
        </p:txBody>
      </p:sp>
    </p:spTree>
    <p:extLst>
      <p:ext uri="{BB962C8B-B14F-4D97-AF65-F5344CB8AC3E}">
        <p14:creationId xmlns:p14="http://schemas.microsoft.com/office/powerpoint/2010/main" val="8365761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9BC665-C054-E594-D831-40C1392EC2BB}"/>
              </a:ext>
            </a:extLst>
          </p:cNvPr>
          <p:cNvSpPr>
            <a:spLocks noGrp="1"/>
          </p:cNvSpPr>
          <p:nvPr>
            <p:ph type="title"/>
          </p:nvPr>
        </p:nvSpPr>
        <p:spPr/>
        <p:txBody>
          <a:bodyPr/>
          <a:lstStyle/>
          <a:p>
            <a:r>
              <a:rPr lang="es-UY" dirty="0"/>
              <a:t>preguntas</a:t>
            </a:r>
          </a:p>
        </p:txBody>
      </p:sp>
      <p:sp>
        <p:nvSpPr>
          <p:cNvPr id="3" name="Marcador de contenido 2">
            <a:extLst>
              <a:ext uri="{FF2B5EF4-FFF2-40B4-BE49-F238E27FC236}">
                <a16:creationId xmlns:a16="http://schemas.microsoft.com/office/drawing/2014/main" id="{2547BA0B-6A7F-182E-3A8E-3AB3A6C5A3BF}"/>
              </a:ext>
            </a:extLst>
          </p:cNvPr>
          <p:cNvSpPr>
            <a:spLocks noGrp="1"/>
          </p:cNvSpPr>
          <p:nvPr>
            <p:ph idx="1"/>
          </p:nvPr>
        </p:nvSpPr>
        <p:spPr/>
        <p:txBody>
          <a:bodyPr>
            <a:normAutofit/>
          </a:bodyPr>
          <a:lstStyle/>
          <a:p>
            <a:r>
              <a:rPr lang="es-UY" sz="2400" dirty="0"/>
              <a:t>Resalta que la enseñanza debía efectuarse mediante preguntas. Al seguir este procedimiento se permite a la mente de los niños construir conceptos abstractos generalizados y cobran “plena conciencia no solo de lo que están haciendo sino también del </a:t>
            </a:r>
            <a:r>
              <a:rPr lang="es-UY" sz="2400" dirty="0" smtClean="0"/>
              <a:t>porqué”.</a:t>
            </a:r>
            <a:endParaRPr lang="es-UY" sz="2400" dirty="0"/>
          </a:p>
        </p:txBody>
      </p:sp>
    </p:spTree>
    <p:extLst>
      <p:ext uri="{BB962C8B-B14F-4D97-AF65-F5344CB8AC3E}">
        <p14:creationId xmlns:p14="http://schemas.microsoft.com/office/powerpoint/2010/main" val="34482142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3207CD-515D-5ACE-1411-284963479086}"/>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784F3D56-A521-EC7A-567F-FDD8F2947CB2}"/>
              </a:ext>
            </a:extLst>
          </p:cNvPr>
          <p:cNvSpPr>
            <a:spLocks noGrp="1"/>
          </p:cNvSpPr>
          <p:nvPr>
            <p:ph idx="1"/>
          </p:nvPr>
        </p:nvSpPr>
        <p:spPr/>
        <p:txBody>
          <a:bodyPr>
            <a:normAutofit/>
          </a:bodyPr>
          <a:lstStyle/>
          <a:p>
            <a:r>
              <a:rPr lang="es-UY" sz="2800" dirty="0"/>
              <a:t>Pestalozzi argumentó que todo el currículum debía construirse sobre la base de analizarlo en sus elementos esenciales y organizar una secuencia de estructuras relacionadas de manera lógica, guiada siempre por los principios cardinales del proceso por etapas graduales.</a:t>
            </a:r>
          </a:p>
        </p:txBody>
      </p:sp>
    </p:spTree>
    <p:extLst>
      <p:ext uri="{BB962C8B-B14F-4D97-AF65-F5344CB8AC3E}">
        <p14:creationId xmlns:p14="http://schemas.microsoft.com/office/powerpoint/2010/main" val="16758758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708832-1B10-8990-1ADB-F91C4ABD4891}"/>
              </a:ext>
            </a:extLst>
          </p:cNvPr>
          <p:cNvSpPr>
            <a:spLocks noGrp="1"/>
          </p:cNvSpPr>
          <p:nvPr>
            <p:ph type="title"/>
          </p:nvPr>
        </p:nvSpPr>
        <p:spPr/>
        <p:txBody>
          <a:bodyPr/>
          <a:lstStyle/>
          <a:p>
            <a:r>
              <a:rPr lang="es-UY" dirty="0"/>
              <a:t>Del desarrollo intelectual al moral</a:t>
            </a:r>
          </a:p>
        </p:txBody>
      </p:sp>
      <p:sp>
        <p:nvSpPr>
          <p:cNvPr id="3" name="Marcador de contenido 2">
            <a:extLst>
              <a:ext uri="{FF2B5EF4-FFF2-40B4-BE49-F238E27FC236}">
                <a16:creationId xmlns:a16="http://schemas.microsoft.com/office/drawing/2014/main" id="{331B1D21-6AEF-E38E-5693-38C768AA5356}"/>
              </a:ext>
            </a:extLst>
          </p:cNvPr>
          <p:cNvSpPr>
            <a:spLocks noGrp="1"/>
          </p:cNvSpPr>
          <p:nvPr>
            <p:ph idx="1"/>
          </p:nvPr>
        </p:nvSpPr>
        <p:spPr/>
        <p:txBody>
          <a:bodyPr/>
          <a:lstStyle/>
          <a:p>
            <a:pPr algn="just"/>
            <a:r>
              <a:rPr lang="es-MX" dirty="0"/>
              <a:t>Pestalozzi mantenía la educación intelectual y moral estrechamente relacionadas, y ésta era la base de la razón de ser de la educación intelectual, así como del imperativo de proporcionarla a toda persona de la sociedad: consideraba la educación no como un ornamento para los ricos o una ventaja comercial utilitaria para los poco escrupulosos, sino como el medio por el cual toda persona podía ser capacitada para alcanzar la felicidad, que definía como «un estado mental, una conciencia de armonía tanto con el mundo interior como con el exterior: asigna los límites debidos a los deseos y propone la meta más elevada a las facultades del hombre», y esta meta es «la elevación del hombre a la auténtica dignidad de un ser espiritual”.</a:t>
            </a:r>
            <a:endParaRPr lang="es-UY" dirty="0"/>
          </a:p>
        </p:txBody>
      </p:sp>
    </p:spTree>
    <p:extLst>
      <p:ext uri="{BB962C8B-B14F-4D97-AF65-F5344CB8AC3E}">
        <p14:creationId xmlns:p14="http://schemas.microsoft.com/office/powerpoint/2010/main" val="349939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500" b="1" dirty="0" smtClean="0"/>
              <a:t>Línea cronológica Immanuel Kant, Jean-Jacques Rousseau y Johann Heinrich Pestalozzi</a:t>
            </a:r>
            <a:endParaRPr lang="es-ES" sz="2500" dirty="0"/>
          </a:p>
        </p:txBody>
      </p:sp>
      <p:sp>
        <p:nvSpPr>
          <p:cNvPr id="3" name="Marcador de contenido 2"/>
          <p:cNvSpPr>
            <a:spLocks noGrp="1"/>
          </p:cNvSpPr>
          <p:nvPr>
            <p:ph idx="1"/>
          </p:nvPr>
        </p:nvSpPr>
        <p:spPr/>
        <p:txBody>
          <a:bodyPr>
            <a:normAutofit fontScale="92500" lnSpcReduction="20000"/>
          </a:bodyPr>
          <a:lstStyle/>
          <a:p>
            <a:r>
              <a:rPr lang="es-ES" b="1" dirty="0"/>
              <a:t>1740</a:t>
            </a:r>
            <a:endParaRPr lang="es-ES" dirty="0"/>
          </a:p>
          <a:p>
            <a:pPr marL="0" lvl="0" indent="0">
              <a:buNone/>
            </a:pPr>
            <a:r>
              <a:rPr lang="es-ES" b="1" dirty="0"/>
              <a:t>Jean-Jacques Rousseau</a:t>
            </a:r>
            <a:r>
              <a:rPr lang="es-ES" dirty="0"/>
              <a:t>, con 28 años, se traslada a Lyon como preceptor y, poco después, a París, donde conoce a Diderot, </a:t>
            </a:r>
            <a:r>
              <a:rPr lang="es-ES" dirty="0" err="1"/>
              <a:t>Condillac</a:t>
            </a:r>
            <a:r>
              <a:rPr lang="es-ES" dirty="0"/>
              <a:t> y otros enciclopedistas. En este período se dedica intensamente a la música </a:t>
            </a:r>
            <a:r>
              <a:rPr lang="es-ES" dirty="0" smtClean="0"/>
              <a:t>y </a:t>
            </a:r>
            <a:r>
              <a:rPr lang="es-ES" dirty="0"/>
              <a:t>escribe para ganarse la vida, colaborando en la </a:t>
            </a:r>
            <a:r>
              <a:rPr lang="es-ES" i="1" dirty="0"/>
              <a:t>Enciclopedia</a:t>
            </a:r>
            <a:r>
              <a:rPr lang="es-ES" dirty="0"/>
              <a:t> con artículos sobre música .</a:t>
            </a:r>
          </a:p>
          <a:p>
            <a:r>
              <a:rPr lang="es-ES" b="1" dirty="0"/>
              <a:t>1746</a:t>
            </a:r>
            <a:endParaRPr lang="es-ES" dirty="0"/>
          </a:p>
          <a:p>
            <a:pPr marL="0" lvl="0" indent="0">
              <a:buNone/>
            </a:pPr>
            <a:r>
              <a:rPr lang="es-ES" b="1" dirty="0"/>
              <a:t>6 de enero</a:t>
            </a:r>
            <a:r>
              <a:rPr lang="es-ES" dirty="0"/>
              <a:t>: Nace </a:t>
            </a:r>
            <a:r>
              <a:rPr lang="es-ES" b="1" dirty="0"/>
              <a:t>Johann Heinrich Pestalozzi</a:t>
            </a:r>
            <a:r>
              <a:rPr lang="es-ES" dirty="0"/>
              <a:t> en Zúrich, Suiza, en el seno de una familia protestante de origen lombardo. Su padre, cirujano de reputación local, fallece en 1752 cuando Pestalozzi tenía seis años, dejándolo al cuidado de su madre y la sirvienta </a:t>
            </a:r>
            <a:r>
              <a:rPr lang="es-ES" dirty="0" err="1"/>
              <a:t>Babeli</a:t>
            </a:r>
            <a:r>
              <a:rPr lang="es-ES" dirty="0"/>
              <a:t>, quien será figura fundamental en su primera </a:t>
            </a:r>
            <a:r>
              <a:rPr lang="es-ES" dirty="0" smtClean="0"/>
              <a:t>infancia.</a:t>
            </a:r>
            <a:endParaRPr lang="es-ES" dirty="0"/>
          </a:p>
        </p:txBody>
      </p:sp>
    </p:spTree>
    <p:extLst>
      <p:ext uri="{BB962C8B-B14F-4D97-AF65-F5344CB8AC3E}">
        <p14:creationId xmlns:p14="http://schemas.microsoft.com/office/powerpoint/2010/main" val="17454768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9A5A02-B994-2385-4EE9-5775275D3DB3}"/>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75787BAE-28C5-EF15-A740-91E0CFE07C47}"/>
              </a:ext>
            </a:extLst>
          </p:cNvPr>
          <p:cNvSpPr>
            <a:spLocks noGrp="1"/>
          </p:cNvSpPr>
          <p:nvPr>
            <p:ph idx="1"/>
          </p:nvPr>
        </p:nvSpPr>
        <p:spPr/>
        <p:txBody>
          <a:bodyPr>
            <a:normAutofit/>
          </a:bodyPr>
          <a:lstStyle/>
          <a:p>
            <a:r>
              <a:rPr lang="es-UY" sz="2800" dirty="0"/>
              <a:t>El componente moral requiere la presentación y discusión de situaciones que produzcan una </a:t>
            </a:r>
            <a:r>
              <a:rPr lang="es-UY" sz="2800" dirty="0" err="1"/>
              <a:t>Anschauung</a:t>
            </a:r>
            <a:r>
              <a:rPr lang="es-UY" sz="2800" dirty="0"/>
              <a:t> de la moralidad, y los métodos para lograr esto constituyen el tema principal de “Leonardo y Gertrudis”.</a:t>
            </a:r>
          </a:p>
        </p:txBody>
      </p:sp>
    </p:spTree>
    <p:extLst>
      <p:ext uri="{BB962C8B-B14F-4D97-AF65-F5344CB8AC3E}">
        <p14:creationId xmlns:p14="http://schemas.microsoft.com/office/powerpoint/2010/main" val="20324252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EB50A1-92C6-086B-DEC3-C86BB8F8941C}"/>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30C51456-057B-2E32-9BFD-2B2709AB325A}"/>
              </a:ext>
            </a:extLst>
          </p:cNvPr>
          <p:cNvSpPr>
            <a:spLocks noGrp="1"/>
          </p:cNvSpPr>
          <p:nvPr>
            <p:ph idx="1"/>
          </p:nvPr>
        </p:nvSpPr>
        <p:spPr/>
        <p:txBody>
          <a:bodyPr>
            <a:normAutofit/>
          </a:bodyPr>
          <a:lstStyle/>
          <a:p>
            <a:r>
              <a:rPr lang="es-UY" sz="2800" dirty="0"/>
              <a:t>La meta es la autonomía intelectual y moral del alumno. Es el alumno el agente de su propio aprendizaje.</a:t>
            </a:r>
          </a:p>
          <a:p>
            <a:r>
              <a:rPr lang="es-UY" sz="2800" dirty="0"/>
              <a:t>Por esto, el papel del maestro debe ser el de un “supervisor continuo y benévolo”</a:t>
            </a:r>
          </a:p>
        </p:txBody>
      </p:sp>
    </p:spTree>
    <p:extLst>
      <p:ext uri="{BB962C8B-B14F-4D97-AF65-F5344CB8AC3E}">
        <p14:creationId xmlns:p14="http://schemas.microsoft.com/office/powerpoint/2010/main" val="16514227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D30293-A808-8ED9-4F5E-F9A42C0843BD}"/>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6EDF840C-4F83-E040-986B-F09A12649A09}"/>
              </a:ext>
            </a:extLst>
          </p:cNvPr>
          <p:cNvSpPr>
            <a:spLocks noGrp="1"/>
          </p:cNvSpPr>
          <p:nvPr>
            <p:ph idx="1"/>
          </p:nvPr>
        </p:nvSpPr>
        <p:spPr/>
        <p:txBody>
          <a:bodyPr/>
          <a:lstStyle/>
          <a:p>
            <a:r>
              <a:rPr lang="es-UY" sz="2400" dirty="0"/>
              <a:t>Pestalozzi no acepta la posición rousseauniana de disciplina negativa. Seguía a Kant: el niño debe ser “objeto de acción” con disciplina.</a:t>
            </a:r>
          </a:p>
          <a:p>
            <a:r>
              <a:rPr lang="es-UY" sz="2400" dirty="0"/>
              <a:t>Siguiendo a la revolución conceptual en educación lograda por Rousseau, Pestalozzi efectuó una revolución práctica al mostrar cómo podían llevarse a la práctica la mayor parte de sus principios</a:t>
            </a:r>
            <a:r>
              <a:rPr lang="es-UY" dirty="0"/>
              <a:t>.</a:t>
            </a:r>
          </a:p>
        </p:txBody>
      </p:sp>
    </p:spTree>
    <p:extLst>
      <p:ext uri="{BB962C8B-B14F-4D97-AF65-F5344CB8AC3E}">
        <p14:creationId xmlns:p14="http://schemas.microsoft.com/office/powerpoint/2010/main" val="24657004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9F0FDF-BE26-D104-0694-E85B24717736}"/>
              </a:ext>
            </a:extLst>
          </p:cNvPr>
          <p:cNvSpPr>
            <a:spLocks noGrp="1"/>
          </p:cNvSpPr>
          <p:nvPr>
            <p:ph type="title"/>
          </p:nvPr>
        </p:nvSpPr>
        <p:spPr/>
        <p:txBody>
          <a:bodyPr/>
          <a:lstStyle/>
          <a:p>
            <a:endParaRPr lang="es-UY"/>
          </a:p>
        </p:txBody>
      </p:sp>
      <p:sp>
        <p:nvSpPr>
          <p:cNvPr id="3" name="Marcador de contenido 2">
            <a:extLst>
              <a:ext uri="{FF2B5EF4-FFF2-40B4-BE49-F238E27FC236}">
                <a16:creationId xmlns:a16="http://schemas.microsoft.com/office/drawing/2014/main" id="{C393DAF5-3553-717E-BD5D-7909C68D8C6D}"/>
              </a:ext>
            </a:extLst>
          </p:cNvPr>
          <p:cNvSpPr>
            <a:spLocks noGrp="1"/>
          </p:cNvSpPr>
          <p:nvPr>
            <p:ph idx="1"/>
          </p:nvPr>
        </p:nvSpPr>
        <p:spPr/>
        <p:txBody>
          <a:bodyPr>
            <a:normAutofit fontScale="77500" lnSpcReduction="20000"/>
          </a:bodyPr>
          <a:lstStyle/>
          <a:p>
            <a:endParaRPr lang="es-MX" dirty="0"/>
          </a:p>
          <a:p>
            <a:endParaRPr lang="es-MX" dirty="0"/>
          </a:p>
          <a:p>
            <a:endParaRPr lang="es-MX" dirty="0"/>
          </a:p>
          <a:p>
            <a:endParaRPr lang="es-MX" dirty="0"/>
          </a:p>
          <a:p>
            <a:endParaRPr lang="es-MX" dirty="0"/>
          </a:p>
          <a:p>
            <a:endParaRPr lang="es-MX" dirty="0"/>
          </a:p>
          <a:p>
            <a:endParaRPr lang="es-MX" sz="2600" dirty="0"/>
          </a:p>
          <a:p>
            <a:r>
              <a:rPr lang="es-MX" sz="2600" dirty="0"/>
              <a:t>“El Canto del Cisne”: confiesa su gran error: haber intentado introducir prematuramente a los niños al trabajo productivo.</a:t>
            </a:r>
            <a:endParaRPr lang="es-UY" sz="2600" dirty="0"/>
          </a:p>
        </p:txBody>
      </p:sp>
      <p:pic>
        <p:nvPicPr>
          <p:cNvPr id="2050" name="Picture 2" descr="Johann Heinrich Pestalozzi">
            <a:extLst>
              <a:ext uri="{FF2B5EF4-FFF2-40B4-BE49-F238E27FC236}">
                <a16:creationId xmlns:a16="http://schemas.microsoft.com/office/drawing/2014/main" id="{C8070857-2A37-07B6-7B43-B2935356F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579" y="379879"/>
            <a:ext cx="8727846"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2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500" b="1" dirty="0"/>
              <a:t>Línea cronológica Immanuel Kant, Jean-Jacques Rousseau y Johann Heinrich Pestalozzi</a:t>
            </a:r>
            <a:endParaRPr lang="es-ES" sz="2500" dirty="0"/>
          </a:p>
        </p:txBody>
      </p:sp>
      <p:sp>
        <p:nvSpPr>
          <p:cNvPr id="3" name="Marcador de contenido 2"/>
          <p:cNvSpPr>
            <a:spLocks noGrp="1"/>
          </p:cNvSpPr>
          <p:nvPr>
            <p:ph idx="1"/>
          </p:nvPr>
        </p:nvSpPr>
        <p:spPr/>
        <p:txBody>
          <a:bodyPr>
            <a:normAutofit fontScale="92500" lnSpcReduction="20000"/>
          </a:bodyPr>
          <a:lstStyle/>
          <a:p>
            <a:r>
              <a:rPr lang="es-ES" b="1" dirty="0"/>
              <a:t>1749</a:t>
            </a:r>
            <a:endParaRPr lang="es-ES" dirty="0"/>
          </a:p>
          <a:p>
            <a:pPr marL="0" lvl="0" indent="0">
              <a:buNone/>
            </a:pPr>
            <a:r>
              <a:rPr lang="es-ES" b="1" dirty="0"/>
              <a:t>Jean-Jacques Rousseau</a:t>
            </a:r>
            <a:r>
              <a:rPr lang="es-ES" dirty="0"/>
              <a:t> presenta su primer gran trabajo pedagógico‐filosófico: el “Discurso sobre si el restablecimiento de las ciencias y las artes ha contribuido a la depuración de las costumbres”. Lo publica tras ganar el concurso de la Academia de Dijon, marcando su estilo crítico frente a la Ilustración dominante .</a:t>
            </a:r>
          </a:p>
          <a:p>
            <a:r>
              <a:rPr lang="es-ES" b="1" dirty="0"/>
              <a:t>1752</a:t>
            </a:r>
            <a:endParaRPr lang="es-ES" dirty="0"/>
          </a:p>
          <a:p>
            <a:pPr marL="0" lvl="0" indent="0">
              <a:buNone/>
            </a:pPr>
            <a:r>
              <a:rPr lang="es-ES" dirty="0"/>
              <a:t>A los </a:t>
            </a:r>
            <a:r>
              <a:rPr lang="es-ES" b="1" dirty="0"/>
              <a:t>seis años</a:t>
            </a:r>
            <a:r>
              <a:rPr lang="es-ES" dirty="0"/>
              <a:t>, tras la muerte de su padre, Pestalozzi inicia su desordenada pero amplia formación autodidacta en Zúrich, </a:t>
            </a:r>
            <a:r>
              <a:rPr lang="es-ES" dirty="0" smtClean="0"/>
              <a:t>es influido por </a:t>
            </a:r>
            <a:r>
              <a:rPr lang="es-ES" dirty="0"/>
              <a:t>Rousseau y sus ideas democráticas. Sin embargo, abandona la carrera eclesiástica y, con 14 años, comienza estudios formales en el </a:t>
            </a:r>
            <a:r>
              <a:rPr lang="es-ES" i="1" dirty="0" err="1"/>
              <a:t>Collegium</a:t>
            </a:r>
            <a:r>
              <a:rPr lang="es-ES" i="1" dirty="0"/>
              <a:t> </a:t>
            </a:r>
            <a:r>
              <a:rPr lang="es-ES" i="1" dirty="0" err="1"/>
              <a:t>humanitatis</a:t>
            </a:r>
            <a:r>
              <a:rPr lang="es-ES" dirty="0"/>
              <a:t> y luego en derecho, que interrumpe pronto .</a:t>
            </a:r>
          </a:p>
          <a:p>
            <a:endParaRPr lang="es-ES" dirty="0"/>
          </a:p>
        </p:txBody>
      </p:sp>
    </p:spTree>
    <p:extLst>
      <p:ext uri="{BB962C8B-B14F-4D97-AF65-F5344CB8AC3E}">
        <p14:creationId xmlns:p14="http://schemas.microsoft.com/office/powerpoint/2010/main" val="2114856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500" b="1" dirty="0"/>
              <a:t>Línea cronológica Immanuel Kant, Jean-Jacques Rousseau y Johann Heinrich Pestalozzi</a:t>
            </a:r>
            <a:endParaRPr lang="es-ES" sz="2500" dirty="0"/>
          </a:p>
        </p:txBody>
      </p:sp>
      <p:sp>
        <p:nvSpPr>
          <p:cNvPr id="3" name="Marcador de contenido 2"/>
          <p:cNvSpPr>
            <a:spLocks noGrp="1"/>
          </p:cNvSpPr>
          <p:nvPr>
            <p:ph idx="1"/>
          </p:nvPr>
        </p:nvSpPr>
        <p:spPr/>
        <p:txBody>
          <a:bodyPr>
            <a:normAutofit fontScale="92500"/>
          </a:bodyPr>
          <a:lstStyle/>
          <a:p>
            <a:r>
              <a:rPr lang="es-ES" b="1" dirty="0"/>
              <a:t>1753</a:t>
            </a:r>
            <a:endParaRPr lang="es-ES" dirty="0"/>
          </a:p>
          <a:p>
            <a:pPr marL="0" lvl="0" indent="0">
              <a:buNone/>
            </a:pPr>
            <a:r>
              <a:rPr lang="es-ES" b="1" dirty="0"/>
              <a:t>Rousseau</a:t>
            </a:r>
            <a:r>
              <a:rPr lang="es-ES" dirty="0"/>
              <a:t> participa nuevamente en el concurso de la Academia de Dijon con su “Discurso sobre el origen y los fundamentos de la desigualdad entre los hombres”, afirmando que la desigualdad es producto histórico y social, no natural. </a:t>
            </a:r>
          </a:p>
          <a:p>
            <a:r>
              <a:rPr lang="es-ES" b="1" dirty="0"/>
              <a:t>1755</a:t>
            </a:r>
            <a:endParaRPr lang="es-ES" dirty="0"/>
          </a:p>
          <a:p>
            <a:pPr marL="0" lvl="0" indent="0">
              <a:buNone/>
            </a:pPr>
            <a:r>
              <a:rPr lang="es-ES" b="1" dirty="0"/>
              <a:t>Immanuel Kant</a:t>
            </a:r>
            <a:r>
              <a:rPr lang="es-ES" dirty="0"/>
              <a:t> es nombrado docente privado (</a:t>
            </a:r>
            <a:r>
              <a:rPr lang="es-ES" i="1" dirty="0" err="1"/>
              <a:t>Privatdozent</a:t>
            </a:r>
            <a:r>
              <a:rPr lang="es-ES" dirty="0"/>
              <a:t>) en la Universidad de </a:t>
            </a:r>
            <a:r>
              <a:rPr lang="es-ES" dirty="0" err="1"/>
              <a:t>Königsberg</a:t>
            </a:r>
            <a:r>
              <a:rPr lang="es-ES" dirty="0"/>
              <a:t>, comenzando a dar clases en lógica y metafísica. Durante esta etapa inicial, intensifica sus investigaciones críticas y filosóficas, que luego sentarán las bases de su visión </a:t>
            </a:r>
            <a:r>
              <a:rPr lang="es-ES" dirty="0" smtClean="0"/>
              <a:t>pedagógica.</a:t>
            </a:r>
            <a:endParaRPr lang="es-ES" dirty="0"/>
          </a:p>
        </p:txBody>
      </p:sp>
    </p:spTree>
    <p:extLst>
      <p:ext uri="{BB962C8B-B14F-4D97-AF65-F5344CB8AC3E}">
        <p14:creationId xmlns:p14="http://schemas.microsoft.com/office/powerpoint/2010/main" val="383442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500" b="1" dirty="0"/>
              <a:t>Línea cronológica Immanuel Kant, Jean-Jacques Rousseau y Johann Heinrich Pestalozzi</a:t>
            </a:r>
            <a:endParaRPr lang="es-ES" sz="2500" dirty="0"/>
          </a:p>
        </p:txBody>
      </p:sp>
      <p:sp>
        <p:nvSpPr>
          <p:cNvPr id="3" name="Marcador de contenido 2"/>
          <p:cNvSpPr>
            <a:spLocks noGrp="1"/>
          </p:cNvSpPr>
          <p:nvPr>
            <p:ph idx="1"/>
          </p:nvPr>
        </p:nvSpPr>
        <p:spPr/>
        <p:txBody>
          <a:bodyPr/>
          <a:lstStyle/>
          <a:p>
            <a:r>
              <a:rPr lang="es-ES" b="1" dirty="0"/>
              <a:t>1761–1762</a:t>
            </a:r>
            <a:endParaRPr lang="es-ES" dirty="0"/>
          </a:p>
          <a:p>
            <a:pPr marL="0" lvl="0" indent="0">
              <a:buNone/>
            </a:pPr>
            <a:r>
              <a:rPr lang="es-ES" b="1" dirty="0"/>
              <a:t>Rousseau</a:t>
            </a:r>
            <a:r>
              <a:rPr lang="es-ES" dirty="0"/>
              <a:t> publica en 1761 la novela </a:t>
            </a:r>
            <a:r>
              <a:rPr lang="es-ES" i="1" dirty="0"/>
              <a:t>La nueva Eloísa</a:t>
            </a:r>
            <a:r>
              <a:rPr lang="es-ES" dirty="0"/>
              <a:t> con gran éxito.</a:t>
            </a:r>
          </a:p>
          <a:p>
            <a:r>
              <a:rPr lang="es-ES" b="1" dirty="0"/>
              <a:t>1762</a:t>
            </a:r>
            <a:r>
              <a:rPr lang="es-ES" dirty="0"/>
              <a:t>: Publica </a:t>
            </a:r>
            <a:r>
              <a:rPr lang="es-ES" i="1" dirty="0"/>
              <a:t>El contrato social</a:t>
            </a:r>
            <a:r>
              <a:rPr lang="es-ES" dirty="0"/>
              <a:t> y, simultáneamente, </a:t>
            </a:r>
            <a:r>
              <a:rPr lang="es-ES" i="1" dirty="0" err="1"/>
              <a:t>Émile</a:t>
            </a:r>
            <a:r>
              <a:rPr lang="es-ES" i="1" dirty="0"/>
              <a:t>, o de la educación</a:t>
            </a:r>
            <a:r>
              <a:rPr lang="es-ES" dirty="0"/>
              <a:t>. Con </a:t>
            </a:r>
            <a:r>
              <a:rPr lang="es-ES" i="1" dirty="0" err="1"/>
              <a:t>Émile</a:t>
            </a:r>
            <a:r>
              <a:rPr lang="es-ES" dirty="0"/>
              <a:t>, sistematiza su pedagogía práctica: propone una “educación natural” que respeta las etapas de madurez del niño, limita la intervención directa del maestro y prioriza el aprendizaje activo a través de cosas antes que de personas </a:t>
            </a:r>
            <a:endParaRPr lang="es-ES" dirty="0"/>
          </a:p>
        </p:txBody>
      </p:sp>
    </p:spTree>
    <p:extLst>
      <p:ext uri="{BB962C8B-B14F-4D97-AF65-F5344CB8AC3E}">
        <p14:creationId xmlns:p14="http://schemas.microsoft.com/office/powerpoint/2010/main" val="3294385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500" b="1" dirty="0"/>
              <a:t>Línea cronológica Immanuel Kant, Jean-Jacques Rousseau y Johann Heinrich Pestalozzi</a:t>
            </a:r>
            <a:endParaRPr lang="es-ES" sz="2500" dirty="0"/>
          </a:p>
        </p:txBody>
      </p:sp>
      <p:sp>
        <p:nvSpPr>
          <p:cNvPr id="3" name="Marcador de contenido 2"/>
          <p:cNvSpPr>
            <a:spLocks noGrp="1"/>
          </p:cNvSpPr>
          <p:nvPr>
            <p:ph idx="1"/>
          </p:nvPr>
        </p:nvSpPr>
        <p:spPr/>
        <p:txBody>
          <a:bodyPr/>
          <a:lstStyle/>
          <a:p>
            <a:r>
              <a:rPr lang="es-ES" b="1" dirty="0"/>
              <a:t>1770</a:t>
            </a:r>
            <a:endParaRPr lang="es-ES" dirty="0"/>
          </a:p>
          <a:p>
            <a:pPr marL="0" lvl="0" indent="0">
              <a:buNone/>
            </a:pPr>
            <a:r>
              <a:rPr lang="es-ES" b="1" dirty="0"/>
              <a:t>Immanuel Kant</a:t>
            </a:r>
            <a:r>
              <a:rPr lang="es-ES" dirty="0"/>
              <a:t> es promovido a catedrático de lógica y metafísica en la Universidad de </a:t>
            </a:r>
            <a:r>
              <a:rPr lang="es-ES" dirty="0" err="1"/>
              <a:t>Königsberg</a:t>
            </a:r>
            <a:r>
              <a:rPr lang="es-ES" dirty="0"/>
              <a:t>, consolidando su influencia intelectual. Al mismo tiempo, prosigue su reflexión sobre la educación como fundamento de una ciudadanía ilustrada y moral .</a:t>
            </a:r>
          </a:p>
          <a:p>
            <a:r>
              <a:rPr lang="es-ES" b="1" dirty="0"/>
              <a:t>1780</a:t>
            </a:r>
            <a:endParaRPr lang="es-ES" dirty="0"/>
          </a:p>
          <a:p>
            <a:pPr marL="0" indent="0">
              <a:buNone/>
            </a:pPr>
            <a:r>
              <a:rPr lang="es-ES" b="1" dirty="0"/>
              <a:t>Pestalozzi</a:t>
            </a:r>
            <a:r>
              <a:rPr lang="es-ES" dirty="0"/>
              <a:t> escribe </a:t>
            </a:r>
            <a:r>
              <a:rPr lang="es-ES" i="1" dirty="0"/>
              <a:t>Vigilia de un solitario</a:t>
            </a:r>
            <a:r>
              <a:rPr lang="es-ES" dirty="0"/>
              <a:t>, reflejando sus primeras reflexiones ético‐religiosas y psicopedagógicas sobre el desarrollo infantil. Este documento anticipa su interés por la “intuición” y la primacía de la experiencia directa en el aprendizaje .</a:t>
            </a:r>
            <a:endParaRPr lang="es-ES" dirty="0"/>
          </a:p>
        </p:txBody>
      </p:sp>
    </p:spTree>
    <p:extLst>
      <p:ext uri="{BB962C8B-B14F-4D97-AF65-F5344CB8AC3E}">
        <p14:creationId xmlns:p14="http://schemas.microsoft.com/office/powerpoint/2010/main" val="802957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500" b="1" dirty="0"/>
              <a:t>Línea cronológica Immanuel Kant, Jean-Jacques Rousseau y Johann Heinrich Pestalozzi</a:t>
            </a:r>
            <a:endParaRPr lang="es-ES" sz="2500" dirty="0"/>
          </a:p>
        </p:txBody>
      </p:sp>
      <p:sp>
        <p:nvSpPr>
          <p:cNvPr id="3" name="Marcador de contenido 2"/>
          <p:cNvSpPr>
            <a:spLocks noGrp="1"/>
          </p:cNvSpPr>
          <p:nvPr>
            <p:ph idx="1"/>
          </p:nvPr>
        </p:nvSpPr>
        <p:spPr/>
        <p:txBody>
          <a:bodyPr>
            <a:normAutofit fontScale="92500" lnSpcReduction="10000"/>
          </a:bodyPr>
          <a:lstStyle/>
          <a:p>
            <a:r>
              <a:rPr lang="es-ES" b="1" dirty="0"/>
              <a:t>1797</a:t>
            </a:r>
            <a:endParaRPr lang="es-ES" dirty="0"/>
          </a:p>
          <a:p>
            <a:pPr marL="0" lvl="0" indent="0">
              <a:buNone/>
            </a:pPr>
            <a:r>
              <a:rPr lang="es-ES" b="1" dirty="0"/>
              <a:t>Pestalozzi</a:t>
            </a:r>
            <a:r>
              <a:rPr lang="es-ES" dirty="0"/>
              <a:t> publica </a:t>
            </a:r>
            <a:r>
              <a:rPr lang="es-ES" i="1" dirty="0"/>
              <a:t>Mis investigaciones sobre el curso de la naturaleza en el desarrollo del género humano</a:t>
            </a:r>
            <a:r>
              <a:rPr lang="es-ES" dirty="0"/>
              <a:t>. En esta obra expone su convicción de que la reforma social y la felicidad dependen de una educación que “trastoca” el orden existente solo si antecede a la rebelión colectiva, manteniendo carácter moral y </a:t>
            </a:r>
            <a:r>
              <a:rPr lang="es-ES" dirty="0" smtClean="0"/>
              <a:t>afectivo.</a:t>
            </a:r>
            <a:endParaRPr lang="es-ES" dirty="0"/>
          </a:p>
          <a:p>
            <a:r>
              <a:rPr lang="es-ES" b="1" dirty="0"/>
              <a:t>1798</a:t>
            </a:r>
            <a:endParaRPr lang="es-ES" dirty="0"/>
          </a:p>
          <a:p>
            <a:pPr marL="0" lvl="0" indent="0">
              <a:buNone/>
            </a:pPr>
            <a:r>
              <a:rPr lang="es-ES" dirty="0"/>
              <a:t>A los </a:t>
            </a:r>
            <a:r>
              <a:rPr lang="es-ES" b="1" dirty="0"/>
              <a:t>52 años</a:t>
            </a:r>
            <a:r>
              <a:rPr lang="es-ES" dirty="0"/>
              <a:t>, Pestalozzi acepta un puesto de maestro de un grupo de huérfanos en </a:t>
            </a:r>
            <a:r>
              <a:rPr lang="es-ES" b="1" dirty="0" err="1"/>
              <a:t>Stans</a:t>
            </a:r>
            <a:r>
              <a:rPr lang="es-ES" dirty="0"/>
              <a:t> (cantón de </a:t>
            </a:r>
            <a:r>
              <a:rPr lang="es-ES" dirty="0" err="1"/>
              <a:t>Unterwalden</a:t>
            </a:r>
            <a:r>
              <a:rPr lang="es-ES" dirty="0"/>
              <a:t>). Allí desarrolla un experimento educativo de seis meses que, aunque breve, confirma su método de “educación elemental” basado en amor, fe y trabajo concreto .</a:t>
            </a:r>
          </a:p>
          <a:p>
            <a:endParaRPr lang="es-ES" dirty="0"/>
          </a:p>
        </p:txBody>
      </p:sp>
    </p:spTree>
    <p:extLst>
      <p:ext uri="{BB962C8B-B14F-4D97-AF65-F5344CB8AC3E}">
        <p14:creationId xmlns:p14="http://schemas.microsoft.com/office/powerpoint/2010/main" val="4280553643"/>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7539</TotalTime>
  <Words>2663</Words>
  <Application>Microsoft Office PowerPoint</Application>
  <PresentationFormat>Panorámica</PresentationFormat>
  <Paragraphs>136</Paragraphs>
  <Slides>43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43</vt:i4>
      </vt:variant>
    </vt:vector>
  </HeadingPairs>
  <TitlesOfParts>
    <vt:vector size="46" baseType="lpstr">
      <vt:lpstr>Arial</vt:lpstr>
      <vt:lpstr>Gill Sans MT</vt:lpstr>
      <vt:lpstr>Galería</vt:lpstr>
      <vt:lpstr>Historia de la educación </vt:lpstr>
      <vt:lpstr>Johan Heinrich Pestalozzi (1746-1827)</vt:lpstr>
      <vt:lpstr>Línea cronológica Immanuel Kant, Jean-Jacques Rousseau y Johann Heinrich Pestalozzi</vt:lpstr>
      <vt:lpstr>Línea cronológica Immanuel Kant, Jean-Jacques Rousseau y Johann Heinrich Pestalozzi</vt:lpstr>
      <vt:lpstr>Línea cronológica Immanuel Kant, Jean-Jacques Rousseau y Johann Heinrich Pestalozzi</vt:lpstr>
      <vt:lpstr>Línea cronológica Immanuel Kant, Jean-Jacques Rousseau y Johann Heinrich Pestalozzi</vt:lpstr>
      <vt:lpstr>Línea cronológica Immanuel Kant, Jean-Jacques Rousseau y Johann Heinrich Pestalozzi</vt:lpstr>
      <vt:lpstr>Línea cronológica Immanuel Kant, Jean-Jacques Rousseau y Johann Heinrich Pestalozzi</vt:lpstr>
      <vt:lpstr>Línea cronológica Immanuel Kant, Jean-Jacques Rousseau y Johann Heinrich Pestalozzi</vt:lpstr>
      <vt:lpstr>Línea cronológica Immanuel Kant, Jean-Jacques Rousseau y Johann Heinrich Pestalozzi</vt:lpstr>
      <vt:lpstr>Línea cronológica Immanuel Kant, Jean-Jacques Rousseau y Johann Heinrich Pestalozzi</vt:lpstr>
      <vt:lpstr>Línea cronológica Immanuel Kant, Jean-Jacques Rousseau y Johann Heinrich Pestalozzi</vt:lpstr>
      <vt:lpstr>Línea cronológica Immanuel Kant, Jean-Jacques Rousseau y Johann Heinrich Pestalozzi</vt:lpstr>
      <vt:lpstr>Phillipe Meirieu:</vt:lpstr>
      <vt:lpstr>Presentación de PowerPoint</vt:lpstr>
      <vt:lpstr>infancia</vt:lpstr>
      <vt:lpstr>Lecturas:</vt:lpstr>
      <vt:lpstr>romanticismo</vt:lpstr>
      <vt:lpstr>Presentación de PowerPoint</vt:lpstr>
      <vt:lpstr>1781</vt:lpstr>
      <vt:lpstr>Gertrudis educadora</vt:lpstr>
      <vt:lpstr>1779-1798</vt:lpstr>
      <vt:lpstr>1802</vt:lpstr>
      <vt:lpstr>1804-1825: Yverdon</vt:lpstr>
      <vt:lpstr>Presentación de PowerPoint</vt:lpstr>
      <vt:lpstr>Teoría del desarrollo y continuidad orgánicos</vt:lpstr>
      <vt:lpstr>Marc Antoine Jullien, 1810</vt:lpstr>
      <vt:lpstr>Marc Antoine Jullien, 1810</vt:lpstr>
      <vt:lpstr>Adolphe Ferrière, 1929</vt:lpstr>
      <vt:lpstr>Presentación de PowerPoint</vt:lpstr>
      <vt:lpstr>Presentación de PowerPoint</vt:lpstr>
      <vt:lpstr>Anschauung: observación intuitiva de la naturaleza</vt:lpstr>
      <vt:lpstr>anschauung</vt:lpstr>
      <vt:lpstr>aprendizaje</vt:lpstr>
      <vt:lpstr>Presentación de PowerPoint</vt:lpstr>
      <vt:lpstr>El procedimiento pedagógico correcto…</vt:lpstr>
      <vt:lpstr>preguntas</vt:lpstr>
      <vt:lpstr>Presentación de PowerPoint</vt:lpstr>
      <vt:lpstr>Del desarrollo intelectual al moral</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educación</dc:title>
  <dc:creator>feboapolo2020@gmail.com</dc:creator>
  <cp:lastModifiedBy>x</cp:lastModifiedBy>
  <cp:revision>11</cp:revision>
  <dcterms:created xsi:type="dcterms:W3CDTF">2024-03-15T14:17:27Z</dcterms:created>
  <dcterms:modified xsi:type="dcterms:W3CDTF">2025-06-04T18:05:12Z</dcterms:modified>
</cp:coreProperties>
</file>