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69"/>
    <p:restoredTop sz="94666"/>
  </p:normalViewPr>
  <p:slideViewPr>
    <p:cSldViewPr snapToGrid="0" snapToObjects="1">
      <p:cViewPr varScale="1">
        <p:scale>
          <a:sx n="61" d="100"/>
          <a:sy n="61" d="100"/>
        </p:scale>
        <p:origin x="24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34E28D-F66A-FD4D-BC1D-F079B974CD02}" type="datetimeFigureOut">
              <a:rPr lang="es-ES_tradnl" smtClean="0"/>
              <a:t>18/9/25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06440E8-7B48-F84B-A3A4-434248E323F0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35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4E28D-F66A-FD4D-BC1D-F079B974CD02}" type="datetimeFigureOut">
              <a:rPr lang="es-ES_tradnl" smtClean="0"/>
              <a:t>18/9/25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40E8-7B48-F84B-A3A4-434248E323F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738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4E28D-F66A-FD4D-BC1D-F079B974CD02}" type="datetimeFigureOut">
              <a:rPr lang="es-ES_tradnl" smtClean="0"/>
              <a:t>18/9/25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40E8-7B48-F84B-A3A4-434248E323F0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254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4E28D-F66A-FD4D-BC1D-F079B974CD02}" type="datetimeFigureOut">
              <a:rPr lang="es-ES_tradnl" smtClean="0"/>
              <a:t>18/9/25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40E8-7B48-F84B-A3A4-434248E323F0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251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4E28D-F66A-FD4D-BC1D-F079B974CD02}" type="datetimeFigureOut">
              <a:rPr lang="es-ES_tradnl" smtClean="0"/>
              <a:t>18/9/25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40E8-7B48-F84B-A3A4-434248E323F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72731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4E28D-F66A-FD4D-BC1D-F079B974CD02}" type="datetimeFigureOut">
              <a:rPr lang="es-ES_tradnl" smtClean="0"/>
              <a:t>18/9/25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40E8-7B48-F84B-A3A4-434248E323F0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914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4E28D-F66A-FD4D-BC1D-F079B974CD02}" type="datetimeFigureOut">
              <a:rPr lang="es-ES_tradnl" smtClean="0"/>
              <a:t>18/9/25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40E8-7B48-F84B-A3A4-434248E323F0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637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4E28D-F66A-FD4D-BC1D-F079B974CD02}" type="datetimeFigureOut">
              <a:rPr lang="es-ES_tradnl" smtClean="0"/>
              <a:t>18/9/25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40E8-7B48-F84B-A3A4-434248E323F0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554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4E28D-F66A-FD4D-BC1D-F079B974CD02}" type="datetimeFigureOut">
              <a:rPr lang="es-ES_tradnl" smtClean="0"/>
              <a:t>18/9/25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40E8-7B48-F84B-A3A4-434248E323F0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40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4E28D-F66A-FD4D-BC1D-F079B974CD02}" type="datetimeFigureOut">
              <a:rPr lang="es-ES_tradnl" smtClean="0"/>
              <a:t>18/9/25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40E8-7B48-F84B-A3A4-434248E323F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665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4E28D-F66A-FD4D-BC1D-F079B974CD02}" type="datetimeFigureOut">
              <a:rPr lang="es-ES_tradnl" smtClean="0"/>
              <a:t>18/9/25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40E8-7B48-F84B-A3A4-434248E323F0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27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4E28D-F66A-FD4D-BC1D-F079B974CD02}" type="datetimeFigureOut">
              <a:rPr lang="es-ES_tradnl" smtClean="0"/>
              <a:t>18/9/25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40E8-7B48-F84B-A3A4-434248E323F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99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4E28D-F66A-FD4D-BC1D-F079B974CD02}" type="datetimeFigureOut">
              <a:rPr lang="es-ES_tradnl" smtClean="0"/>
              <a:t>18/9/25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40E8-7B48-F84B-A3A4-434248E323F0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8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4E28D-F66A-FD4D-BC1D-F079B974CD02}" type="datetimeFigureOut">
              <a:rPr lang="es-ES_tradnl" smtClean="0"/>
              <a:t>18/9/25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40E8-7B48-F84B-A3A4-434248E323F0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41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4E28D-F66A-FD4D-BC1D-F079B974CD02}" type="datetimeFigureOut">
              <a:rPr lang="es-ES_tradnl" smtClean="0"/>
              <a:t>18/9/25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40E8-7B48-F84B-A3A4-434248E323F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166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4E28D-F66A-FD4D-BC1D-F079B974CD02}" type="datetimeFigureOut">
              <a:rPr lang="es-ES_tradnl" smtClean="0"/>
              <a:t>18/9/25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40E8-7B48-F84B-A3A4-434248E323F0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06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4E28D-F66A-FD4D-BC1D-F079B974CD02}" type="datetimeFigureOut">
              <a:rPr lang="es-ES_tradnl" smtClean="0"/>
              <a:t>18/9/25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40E8-7B48-F84B-A3A4-434248E323F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056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34E28D-F66A-FD4D-BC1D-F079B974CD02}" type="datetimeFigureOut">
              <a:rPr lang="es-ES_tradnl" smtClean="0"/>
              <a:t>18/9/25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6440E8-7B48-F84B-A3A4-434248E323F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2502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643AE-4218-CC4E-895C-DF9AC4A409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Armamos un taller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8D3060-A9D4-2348-918A-BECC433660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/>
              <a:t>Dra. Elda </a:t>
            </a:r>
            <a:r>
              <a:rPr lang="es-ES_tradnl" dirty="0" err="1"/>
              <a:t>Monetti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22412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FC2FE-A0FA-9540-99E9-83375990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23808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¿Qué es un taller?</a:t>
            </a:r>
            <a:br>
              <a:rPr lang="es-AR" dirty="0"/>
            </a:b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038E78-7F32-1A45-B277-DD252C2BD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33472"/>
            <a:ext cx="9601196" cy="3242396"/>
          </a:xfrm>
        </p:spPr>
        <p:txBody>
          <a:bodyPr>
            <a:normAutofit/>
          </a:bodyPr>
          <a:lstStyle/>
          <a:p>
            <a:r>
              <a:rPr lang="es-ES" dirty="0"/>
              <a:t>Una metodología/ un dispositivo de enseñanza.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Centrado en el hacer del estudiante: no solamente manual sino también teórico/ cognitivo.</a:t>
            </a:r>
            <a:endParaRPr lang="es-AR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2834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43D8B-3D34-754B-91C7-1A08DCBA4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En el taller se busca: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43DD7F-B9EC-4342-9778-968747480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circulación de significados diversos</a:t>
            </a:r>
            <a:endParaRPr lang="es-AR" dirty="0"/>
          </a:p>
          <a:p>
            <a:r>
              <a:rPr lang="es-ES" dirty="0"/>
              <a:t>La toma de conciencia</a:t>
            </a:r>
            <a:endParaRPr lang="es-AR" dirty="0"/>
          </a:p>
          <a:p>
            <a:r>
              <a:rPr lang="es-ES" dirty="0"/>
              <a:t>La comprensión</a:t>
            </a:r>
            <a:endParaRPr lang="es-AR" dirty="0"/>
          </a:p>
          <a:p>
            <a:r>
              <a:rPr lang="es-ES" dirty="0"/>
              <a:t>La elaboración de interpretaciones</a:t>
            </a:r>
            <a:endParaRPr lang="es-AR" dirty="0"/>
          </a:p>
          <a:p>
            <a:r>
              <a:rPr lang="es-ES" dirty="0"/>
              <a:t>La iniciación de procesos de reflexión</a:t>
            </a:r>
          </a:p>
          <a:p>
            <a:r>
              <a:rPr lang="es-ES" dirty="0"/>
              <a:t>El trabajo colaborativo</a:t>
            </a:r>
            <a:endParaRPr lang="es-AR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9683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6103F-B127-6641-A42D-FC02EB43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Acciones del coordinador del taller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A567B2-FE6B-B341-8B58-81E223B89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Sostener el encuadre</a:t>
            </a:r>
            <a:endParaRPr lang="es-AR" dirty="0"/>
          </a:p>
          <a:p>
            <a:r>
              <a:rPr lang="es-ES" dirty="0"/>
              <a:t>Promover y proponer actividades que faciliten el vínculo y la tarea</a:t>
            </a:r>
            <a:endParaRPr lang="es-AR" dirty="0"/>
          </a:p>
          <a:p>
            <a:r>
              <a:rPr lang="es-ES" dirty="0"/>
              <a:t>Escuchar atentamente</a:t>
            </a:r>
            <a:endParaRPr lang="es-AR" dirty="0"/>
          </a:p>
          <a:p>
            <a:r>
              <a:rPr lang="es-ES" dirty="0"/>
              <a:t>Estimular</a:t>
            </a:r>
            <a:endParaRPr lang="es-AR" dirty="0"/>
          </a:p>
          <a:p>
            <a:r>
              <a:rPr lang="es-ES" dirty="0"/>
              <a:t>Contener </a:t>
            </a:r>
            <a:endParaRPr lang="es-AR" dirty="0"/>
          </a:p>
          <a:p>
            <a:r>
              <a:rPr lang="es-ES" dirty="0"/>
              <a:t>Facilitar </a:t>
            </a:r>
            <a:endParaRPr lang="es-AR" dirty="0"/>
          </a:p>
          <a:p>
            <a:r>
              <a:rPr lang="es-ES" dirty="0"/>
              <a:t>Explicitar </a:t>
            </a:r>
          </a:p>
          <a:p>
            <a:r>
              <a:rPr lang="es-ES" dirty="0"/>
              <a:t>Retroalimentar</a:t>
            </a:r>
            <a:endParaRPr lang="es-AR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952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C8DC1-3331-954D-83F8-FE109C1CA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taller: su construcción 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0A2F73-315D-1547-8C6B-89ED83A84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s-ES" dirty="0"/>
              <a:t>Conocer el contenido sobre el que se va a trabajar en el taller.</a:t>
            </a:r>
            <a:endParaRPr lang="es-AR" dirty="0"/>
          </a:p>
          <a:p>
            <a:pPr lvl="0"/>
            <a:r>
              <a:rPr lang="es-ES" dirty="0"/>
              <a:t>Precisar los objetivos: ¿Para qué es este taller?</a:t>
            </a:r>
            <a:endParaRPr lang="es-AR" dirty="0"/>
          </a:p>
          <a:p>
            <a:pPr lvl="0"/>
            <a:r>
              <a:rPr lang="es-ES" dirty="0"/>
              <a:t>Conocer el contexto</a:t>
            </a:r>
            <a:endParaRPr lang="es-AR" dirty="0"/>
          </a:p>
          <a:p>
            <a:pPr lvl="0"/>
            <a:r>
              <a:rPr lang="es-ES" dirty="0"/>
              <a:t>Conocer el grupo: intereses, características generales, saberes previos</a:t>
            </a:r>
            <a:endParaRPr lang="es-AR" dirty="0"/>
          </a:p>
          <a:p>
            <a:pPr lvl="0"/>
            <a:r>
              <a:rPr lang="es-ES" dirty="0"/>
              <a:t>Tener conciencia del significado de aprender  y enseñar, por qué estoy coordinando un taller, que espero de los/las estudiantes , etc.</a:t>
            </a:r>
            <a:endParaRPr lang="es-AR" dirty="0"/>
          </a:p>
          <a:p>
            <a:pPr lvl="0"/>
            <a:r>
              <a:rPr lang="es-ES" dirty="0"/>
              <a:t>Reconocer al estudiante como un sujeto</a:t>
            </a:r>
            <a:endParaRPr lang="es-AR" dirty="0"/>
          </a:p>
          <a:p>
            <a:pPr lvl="0"/>
            <a:r>
              <a:rPr lang="es-ES" dirty="0"/>
              <a:t>Hacer visible el pensamiento: escuchar, cuestionar, documentar.</a:t>
            </a:r>
            <a:endParaRPr lang="es-AR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9483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A15B7-0F74-3542-B0E9-F11397BA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taller: su construcción II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D264CC-7518-4B44-8E1F-0ECCAF120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48256"/>
            <a:ext cx="9601196" cy="423062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s-ES" sz="3400" b="1" dirty="0"/>
              <a:t>Buscar la comprensión:</a:t>
            </a:r>
          </a:p>
          <a:p>
            <a:r>
              <a:rPr lang="es-ES" sz="3100" dirty="0"/>
              <a:t>Observar  de cerca y describir qué hay ahí</a:t>
            </a:r>
            <a:endParaRPr lang="es-AR" sz="3100" dirty="0"/>
          </a:p>
          <a:p>
            <a:r>
              <a:rPr lang="es-ES" sz="3100" dirty="0"/>
              <a:t>Construir explicaciones e interpretaciones</a:t>
            </a:r>
            <a:endParaRPr lang="es-AR" sz="3100" dirty="0"/>
          </a:p>
          <a:p>
            <a:r>
              <a:rPr lang="es-ES" sz="3100" dirty="0"/>
              <a:t>Razonar con evidencia</a:t>
            </a:r>
            <a:endParaRPr lang="es-AR" sz="3100" dirty="0"/>
          </a:p>
          <a:p>
            <a:r>
              <a:rPr lang="es-ES" sz="3100" dirty="0"/>
              <a:t>Establecer conexiones</a:t>
            </a:r>
            <a:endParaRPr lang="es-AR" sz="3100" dirty="0"/>
          </a:p>
          <a:p>
            <a:r>
              <a:rPr lang="es-ES" sz="3100" dirty="0"/>
              <a:t>Tener en cuenta diferentes puntos de vista y perspectivas</a:t>
            </a:r>
            <a:endParaRPr lang="es-AR" sz="3100" dirty="0"/>
          </a:p>
          <a:p>
            <a:r>
              <a:rPr lang="es-ES" sz="3100" dirty="0"/>
              <a:t>Captar lo esencial y llegar a conclusiones</a:t>
            </a:r>
            <a:endParaRPr lang="es-AR" sz="3100" dirty="0"/>
          </a:p>
          <a:p>
            <a:r>
              <a:rPr lang="es-ES" sz="3100" dirty="0"/>
              <a:t>Preguntarse y hacer preguntas</a:t>
            </a:r>
            <a:endParaRPr lang="es-AR" sz="3100" dirty="0"/>
          </a:p>
          <a:p>
            <a:r>
              <a:rPr lang="es-ES" sz="3100" dirty="0"/>
              <a:t>Descubrir la complejidad e ir más allá de la superficie </a:t>
            </a:r>
            <a:endParaRPr lang="es-ES_tradn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F1C320-3298-934B-8EC9-CF7C8D10A7A9}"/>
              </a:ext>
            </a:extLst>
          </p:cNvPr>
          <p:cNvSpPr txBox="1"/>
          <p:nvPr/>
        </p:nvSpPr>
        <p:spPr>
          <a:xfrm>
            <a:off x="9131808" y="5425440"/>
            <a:ext cx="238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altLang="es-AR" dirty="0">
                <a:ea typeface="ＭＳ Ｐゴシック" panose="020B0600070205080204" pitchFamily="34" charset="-128"/>
              </a:rPr>
              <a:t>Ritchhart y otros (2014)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9411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50628-55FE-F944-BC31-8B9EE11E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taller: su construcción III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02B32D-DEB0-FB41-BE3A-9095A0D63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s-ES" b="1" dirty="0"/>
              <a:t>Buscar enseñar a resolver problemas, tomar decisiones y emitir juicios</a:t>
            </a:r>
            <a:r>
              <a:rPr lang="es-ES" dirty="0"/>
              <a:t>: </a:t>
            </a:r>
            <a:endParaRPr lang="es-AR" dirty="0"/>
          </a:p>
          <a:p>
            <a:r>
              <a:rPr lang="es-ES" dirty="0"/>
              <a:t>Identificar patrones y hacer generalizaciones</a:t>
            </a:r>
            <a:endParaRPr lang="es-AR" dirty="0"/>
          </a:p>
          <a:p>
            <a:r>
              <a:rPr lang="es-ES" dirty="0"/>
              <a:t>Generar posibilidades y alternativas</a:t>
            </a:r>
            <a:endParaRPr lang="es-AR" dirty="0"/>
          </a:p>
          <a:p>
            <a:r>
              <a:rPr lang="es-ES" dirty="0"/>
              <a:t>Evaluar evidencia, argumentos y acciones</a:t>
            </a:r>
            <a:endParaRPr lang="es-AR" dirty="0"/>
          </a:p>
          <a:p>
            <a:r>
              <a:rPr lang="es-ES" dirty="0"/>
              <a:t>Formular planes y acciones de monitoreo</a:t>
            </a:r>
            <a:endParaRPr lang="es-AR" dirty="0"/>
          </a:p>
          <a:p>
            <a:r>
              <a:rPr lang="es-ES" dirty="0"/>
              <a:t>Identificar afirmaciones, suposiciones y prejuicios</a:t>
            </a:r>
            <a:endParaRPr lang="es-AR" dirty="0"/>
          </a:p>
          <a:p>
            <a:r>
              <a:rPr lang="es-ES" dirty="0"/>
              <a:t>Aclarar prioridades, condiciones y lo que se conoce</a:t>
            </a:r>
            <a:endParaRPr lang="es-AR" dirty="0"/>
          </a:p>
          <a:p>
            <a:endParaRPr lang="es-ES_tradn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CDEDE3B-902C-5F46-8EED-2C216A06362E}"/>
              </a:ext>
            </a:extLst>
          </p:cNvPr>
          <p:cNvSpPr txBox="1"/>
          <p:nvPr/>
        </p:nvSpPr>
        <p:spPr>
          <a:xfrm>
            <a:off x="9131808" y="5425440"/>
            <a:ext cx="238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altLang="es-AR" dirty="0">
                <a:ea typeface="ＭＳ Ｐゴシック" panose="020B0600070205080204" pitchFamily="34" charset="-128"/>
              </a:rPr>
              <a:t>Ritchhart y otros (2014)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1286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5322E-D66C-A445-A1A6-E0F576C2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Una secuencia posible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F201E0-3CFC-C646-B7DC-5EDCAFC73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2" charset="2"/>
              <a:buNone/>
            </a:pPr>
            <a:r>
              <a:rPr lang="es-ES" altLang="es-AR" dirty="0">
                <a:ea typeface="ＭＳ Ｐゴシック" panose="020B0600070205080204" pitchFamily="34" charset="-128"/>
              </a:rPr>
              <a:t>1.Presentación por parte del docente de una situación/ caso/ problema/ proyecto/ propuesta de rol </a:t>
            </a:r>
            <a:r>
              <a:rPr lang="es-ES" altLang="es-AR" dirty="0" err="1">
                <a:ea typeface="ＭＳ Ｐゴシック" panose="020B0600070205080204" pitchFamily="34" charset="-128"/>
              </a:rPr>
              <a:t>playing</a:t>
            </a:r>
            <a:r>
              <a:rPr lang="es-ES" altLang="es-AR" dirty="0">
                <a:ea typeface="ＭＳ Ｐゴシック" panose="020B0600070205080204" pitchFamily="34" charset="-128"/>
              </a:rPr>
              <a:t>/enunciado desafiante.</a:t>
            </a:r>
          </a:p>
          <a:p>
            <a:pPr>
              <a:buFont typeface="Symbol" pitchFamily="2" charset="2"/>
              <a:buNone/>
            </a:pPr>
            <a:r>
              <a:rPr lang="es-ES" altLang="es-AR" dirty="0">
                <a:ea typeface="ＭＳ Ｐゴシック" panose="020B0600070205080204" pitchFamily="34" charset="-128"/>
              </a:rPr>
              <a:t>2. Los estudiantes en grupo/ individualmente resuelven la situación/ caso/ problema</a:t>
            </a:r>
          </a:p>
          <a:p>
            <a:pPr>
              <a:buFont typeface="Symbol" pitchFamily="2" charset="2"/>
              <a:buNone/>
            </a:pPr>
            <a:r>
              <a:rPr lang="es-ES" altLang="es-AR" dirty="0">
                <a:ea typeface="ＭＳ Ｐゴシック" panose="020B0600070205080204" pitchFamily="34" charset="-128"/>
              </a:rPr>
              <a:t>3. Puesta en común de los resultados con intervenciones del docente que dan cuenta del contenido a trabajar</a:t>
            </a:r>
          </a:p>
          <a:p>
            <a:pPr>
              <a:buFont typeface="Symbol" pitchFamily="2" charset="2"/>
              <a:buNone/>
            </a:pPr>
            <a:r>
              <a:rPr lang="es-ES" altLang="es-AR" dirty="0">
                <a:ea typeface="ＭＳ Ｐゴシック" panose="020B0600070205080204" pitchFamily="34" charset="-128"/>
              </a:rPr>
              <a:t>4. Presentación del contenido por parte del docente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{5C2536EE-20FD-AC4B-BCF4-FDC3F046D2FE}tf10001064</Template>
  <TotalTime>30</TotalTime>
  <Words>375</Words>
  <Application>Microsoft Macintosh PowerPoint</Application>
  <PresentationFormat>Panorámica</PresentationFormat>
  <Paragraphs>56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Garamond</vt:lpstr>
      <vt:lpstr>Symbol</vt:lpstr>
      <vt:lpstr>Orgánico</vt:lpstr>
      <vt:lpstr>Armamos un taller</vt:lpstr>
      <vt:lpstr>¿Qué es un taller? </vt:lpstr>
      <vt:lpstr>En el taller se busca:</vt:lpstr>
      <vt:lpstr>Acciones del coordinador del taller</vt:lpstr>
      <vt:lpstr>El taller: su construcción I</vt:lpstr>
      <vt:lpstr>El taller: su construcción II</vt:lpstr>
      <vt:lpstr>El taller: su construcción III</vt:lpstr>
      <vt:lpstr>Una secuencia posible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Armamos un taller</dc:title>
  <dc:creator>Microsoft Office User</dc:creator>
  <cp:lastModifiedBy>Microsoft Office User</cp:lastModifiedBy>
  <cp:revision>14</cp:revision>
  <cp:lastPrinted>2022-04-08T10:59:41Z</cp:lastPrinted>
  <dcterms:created xsi:type="dcterms:W3CDTF">2020-01-01T00:30:38Z</dcterms:created>
  <dcterms:modified xsi:type="dcterms:W3CDTF">2025-09-18T14:22:17Z</dcterms:modified>
</cp:coreProperties>
</file>