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59" r:id="rId6"/>
    <p:sldId id="260" r:id="rId7"/>
    <p:sldId id="261" r:id="rId8"/>
    <p:sldId id="293" r:id="rId9"/>
    <p:sldId id="262" r:id="rId10"/>
    <p:sldId id="294" r:id="rId11"/>
    <p:sldId id="264" r:id="rId12"/>
    <p:sldId id="265" r:id="rId13"/>
    <p:sldId id="266" r:id="rId14"/>
    <p:sldId id="292" r:id="rId15"/>
    <p:sldId id="267" r:id="rId16"/>
    <p:sldId id="268" r:id="rId17"/>
    <p:sldId id="269" r:id="rId18"/>
    <p:sldId id="270" r:id="rId19"/>
    <p:sldId id="271" r:id="rId20"/>
    <p:sldId id="273" r:id="rId21"/>
    <p:sldId id="274" r:id="rId22"/>
    <p:sldId id="275" r:id="rId23"/>
    <p:sldId id="276" r:id="rId24"/>
    <p:sldId id="277" r:id="rId25"/>
    <p:sldId id="278" r:id="rId26"/>
    <p:sldId id="279" r:id="rId27"/>
    <p:sldId id="272" r:id="rId28"/>
    <p:sldId id="280" r:id="rId29"/>
    <p:sldId id="281" r:id="rId30"/>
    <p:sldId id="282" r:id="rId31"/>
    <p:sldId id="284" r:id="rId32"/>
    <p:sldId id="285" r:id="rId33"/>
    <p:sldId id="286" r:id="rId34"/>
    <p:sldId id="287" r:id="rId35"/>
    <p:sldId id="288" r:id="rId36"/>
    <p:sldId id="289" r:id="rId37"/>
    <p:sldId id="290" r:id="rId38"/>
    <p:sldId id="291" r:id="rId39"/>
  </p:sldIdLst>
  <p:sldSz cx="12192000" cy="6858000"/>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8" d="100"/>
          <a:sy n="88" d="100"/>
        </p:scale>
        <p:origin x="168"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UY"/>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Marcador de fecha 3"/>
          <p:cNvSpPr>
            <a:spLocks noGrp="1"/>
          </p:cNvSpPr>
          <p:nvPr>
            <p:ph type="dt" sz="half" idx="10"/>
          </p:nvPr>
        </p:nvSpPr>
        <p:spPr/>
        <p:txBody>
          <a:bodyPr/>
          <a:lstStyle/>
          <a:p>
            <a:fld id="{1D644530-87E9-4632-8BA7-1C2D506D76EB}" type="datetimeFigureOut">
              <a:rPr lang="es-UY" smtClean="0"/>
              <a:t>21/4/2024</a:t>
            </a:fld>
            <a:endParaRPr lang="es-UY"/>
          </a:p>
        </p:txBody>
      </p:sp>
      <p:sp>
        <p:nvSpPr>
          <p:cNvPr id="5" name="Marcador de pie de página 4"/>
          <p:cNvSpPr>
            <a:spLocks noGrp="1"/>
          </p:cNvSpPr>
          <p:nvPr>
            <p:ph type="ftr" sz="quarter" idx="11"/>
          </p:nvPr>
        </p:nvSpPr>
        <p:spPr/>
        <p:txBody>
          <a:bodyPr/>
          <a:lstStyle/>
          <a:p>
            <a:endParaRPr lang="es-UY"/>
          </a:p>
        </p:txBody>
      </p:sp>
      <p:sp>
        <p:nvSpPr>
          <p:cNvPr id="6" name="Marcador de número de diapositiva 5"/>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2303221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Y"/>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p:cNvSpPr>
            <a:spLocks noGrp="1"/>
          </p:cNvSpPr>
          <p:nvPr>
            <p:ph type="dt" sz="half" idx="10"/>
          </p:nvPr>
        </p:nvSpPr>
        <p:spPr/>
        <p:txBody>
          <a:bodyPr/>
          <a:lstStyle/>
          <a:p>
            <a:fld id="{1D644530-87E9-4632-8BA7-1C2D506D76EB}" type="datetimeFigureOut">
              <a:rPr lang="es-UY" smtClean="0"/>
              <a:t>21/4/2024</a:t>
            </a:fld>
            <a:endParaRPr lang="es-UY"/>
          </a:p>
        </p:txBody>
      </p:sp>
      <p:sp>
        <p:nvSpPr>
          <p:cNvPr id="5" name="Marcador de pie de página 4"/>
          <p:cNvSpPr>
            <a:spLocks noGrp="1"/>
          </p:cNvSpPr>
          <p:nvPr>
            <p:ph type="ftr" sz="quarter" idx="11"/>
          </p:nvPr>
        </p:nvSpPr>
        <p:spPr/>
        <p:txBody>
          <a:bodyPr/>
          <a:lstStyle/>
          <a:p>
            <a:endParaRPr lang="es-UY"/>
          </a:p>
        </p:txBody>
      </p:sp>
      <p:sp>
        <p:nvSpPr>
          <p:cNvPr id="6" name="Marcador de número de diapositiva 5"/>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3097280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UY"/>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p:cNvSpPr>
            <a:spLocks noGrp="1"/>
          </p:cNvSpPr>
          <p:nvPr>
            <p:ph type="dt" sz="half" idx="10"/>
          </p:nvPr>
        </p:nvSpPr>
        <p:spPr/>
        <p:txBody>
          <a:bodyPr/>
          <a:lstStyle/>
          <a:p>
            <a:fld id="{1D644530-87E9-4632-8BA7-1C2D506D76EB}" type="datetimeFigureOut">
              <a:rPr lang="es-UY" smtClean="0"/>
              <a:t>21/4/2024</a:t>
            </a:fld>
            <a:endParaRPr lang="es-UY"/>
          </a:p>
        </p:txBody>
      </p:sp>
      <p:sp>
        <p:nvSpPr>
          <p:cNvPr id="5" name="Marcador de pie de página 4"/>
          <p:cNvSpPr>
            <a:spLocks noGrp="1"/>
          </p:cNvSpPr>
          <p:nvPr>
            <p:ph type="ftr" sz="quarter" idx="11"/>
          </p:nvPr>
        </p:nvSpPr>
        <p:spPr/>
        <p:txBody>
          <a:bodyPr/>
          <a:lstStyle/>
          <a:p>
            <a:endParaRPr lang="es-UY"/>
          </a:p>
        </p:txBody>
      </p:sp>
      <p:sp>
        <p:nvSpPr>
          <p:cNvPr id="6" name="Marcador de número de diapositiva 5"/>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3208372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Y"/>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p:cNvSpPr>
            <a:spLocks noGrp="1"/>
          </p:cNvSpPr>
          <p:nvPr>
            <p:ph type="dt" sz="half" idx="10"/>
          </p:nvPr>
        </p:nvSpPr>
        <p:spPr/>
        <p:txBody>
          <a:bodyPr/>
          <a:lstStyle/>
          <a:p>
            <a:fld id="{1D644530-87E9-4632-8BA7-1C2D506D76EB}" type="datetimeFigureOut">
              <a:rPr lang="es-UY" smtClean="0"/>
              <a:t>21/4/2024</a:t>
            </a:fld>
            <a:endParaRPr lang="es-UY"/>
          </a:p>
        </p:txBody>
      </p:sp>
      <p:sp>
        <p:nvSpPr>
          <p:cNvPr id="5" name="Marcador de pie de página 4"/>
          <p:cNvSpPr>
            <a:spLocks noGrp="1"/>
          </p:cNvSpPr>
          <p:nvPr>
            <p:ph type="ftr" sz="quarter" idx="11"/>
          </p:nvPr>
        </p:nvSpPr>
        <p:spPr/>
        <p:txBody>
          <a:bodyPr/>
          <a:lstStyle/>
          <a:p>
            <a:endParaRPr lang="es-UY"/>
          </a:p>
        </p:txBody>
      </p:sp>
      <p:sp>
        <p:nvSpPr>
          <p:cNvPr id="6" name="Marcador de número de diapositiva 5"/>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1754469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UY"/>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D644530-87E9-4632-8BA7-1C2D506D76EB}" type="datetimeFigureOut">
              <a:rPr lang="es-UY" smtClean="0"/>
              <a:t>21/4/2024</a:t>
            </a:fld>
            <a:endParaRPr lang="es-UY"/>
          </a:p>
        </p:txBody>
      </p:sp>
      <p:sp>
        <p:nvSpPr>
          <p:cNvPr id="5" name="Marcador de pie de página 4"/>
          <p:cNvSpPr>
            <a:spLocks noGrp="1"/>
          </p:cNvSpPr>
          <p:nvPr>
            <p:ph type="ftr" sz="quarter" idx="11"/>
          </p:nvPr>
        </p:nvSpPr>
        <p:spPr/>
        <p:txBody>
          <a:bodyPr/>
          <a:lstStyle/>
          <a:p>
            <a:endParaRPr lang="es-UY"/>
          </a:p>
        </p:txBody>
      </p:sp>
      <p:sp>
        <p:nvSpPr>
          <p:cNvPr id="6" name="Marcador de número de diapositiva 5"/>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549616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Y"/>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fecha 4"/>
          <p:cNvSpPr>
            <a:spLocks noGrp="1"/>
          </p:cNvSpPr>
          <p:nvPr>
            <p:ph type="dt" sz="half" idx="10"/>
          </p:nvPr>
        </p:nvSpPr>
        <p:spPr/>
        <p:txBody>
          <a:bodyPr/>
          <a:lstStyle/>
          <a:p>
            <a:fld id="{1D644530-87E9-4632-8BA7-1C2D506D76EB}" type="datetimeFigureOut">
              <a:rPr lang="es-UY" smtClean="0"/>
              <a:t>21/4/2024</a:t>
            </a:fld>
            <a:endParaRPr lang="es-UY"/>
          </a:p>
        </p:txBody>
      </p:sp>
      <p:sp>
        <p:nvSpPr>
          <p:cNvPr id="6" name="Marcador de pie de página 5"/>
          <p:cNvSpPr>
            <a:spLocks noGrp="1"/>
          </p:cNvSpPr>
          <p:nvPr>
            <p:ph type="ftr" sz="quarter" idx="11"/>
          </p:nvPr>
        </p:nvSpPr>
        <p:spPr/>
        <p:txBody>
          <a:bodyPr/>
          <a:lstStyle/>
          <a:p>
            <a:endParaRPr lang="es-UY"/>
          </a:p>
        </p:txBody>
      </p:sp>
      <p:sp>
        <p:nvSpPr>
          <p:cNvPr id="7" name="Marcador de número de diapositiva 6"/>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375882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UY"/>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Marcador de fecha 6"/>
          <p:cNvSpPr>
            <a:spLocks noGrp="1"/>
          </p:cNvSpPr>
          <p:nvPr>
            <p:ph type="dt" sz="half" idx="10"/>
          </p:nvPr>
        </p:nvSpPr>
        <p:spPr/>
        <p:txBody>
          <a:bodyPr/>
          <a:lstStyle/>
          <a:p>
            <a:fld id="{1D644530-87E9-4632-8BA7-1C2D506D76EB}" type="datetimeFigureOut">
              <a:rPr lang="es-UY" smtClean="0"/>
              <a:t>21/4/2024</a:t>
            </a:fld>
            <a:endParaRPr lang="es-UY"/>
          </a:p>
        </p:txBody>
      </p:sp>
      <p:sp>
        <p:nvSpPr>
          <p:cNvPr id="8" name="Marcador de pie de página 7"/>
          <p:cNvSpPr>
            <a:spLocks noGrp="1"/>
          </p:cNvSpPr>
          <p:nvPr>
            <p:ph type="ftr" sz="quarter" idx="11"/>
          </p:nvPr>
        </p:nvSpPr>
        <p:spPr/>
        <p:txBody>
          <a:bodyPr/>
          <a:lstStyle/>
          <a:p>
            <a:endParaRPr lang="es-UY"/>
          </a:p>
        </p:txBody>
      </p:sp>
      <p:sp>
        <p:nvSpPr>
          <p:cNvPr id="9" name="Marcador de número de diapositiva 8"/>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927178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Y"/>
          </a:p>
        </p:txBody>
      </p:sp>
      <p:sp>
        <p:nvSpPr>
          <p:cNvPr id="3" name="Marcador de fecha 2"/>
          <p:cNvSpPr>
            <a:spLocks noGrp="1"/>
          </p:cNvSpPr>
          <p:nvPr>
            <p:ph type="dt" sz="half" idx="10"/>
          </p:nvPr>
        </p:nvSpPr>
        <p:spPr/>
        <p:txBody>
          <a:bodyPr/>
          <a:lstStyle/>
          <a:p>
            <a:fld id="{1D644530-87E9-4632-8BA7-1C2D506D76EB}" type="datetimeFigureOut">
              <a:rPr lang="es-UY" smtClean="0"/>
              <a:t>21/4/2024</a:t>
            </a:fld>
            <a:endParaRPr lang="es-UY"/>
          </a:p>
        </p:txBody>
      </p:sp>
      <p:sp>
        <p:nvSpPr>
          <p:cNvPr id="4" name="Marcador de pie de página 3"/>
          <p:cNvSpPr>
            <a:spLocks noGrp="1"/>
          </p:cNvSpPr>
          <p:nvPr>
            <p:ph type="ftr" sz="quarter" idx="11"/>
          </p:nvPr>
        </p:nvSpPr>
        <p:spPr/>
        <p:txBody>
          <a:bodyPr/>
          <a:lstStyle/>
          <a:p>
            <a:endParaRPr lang="es-UY"/>
          </a:p>
        </p:txBody>
      </p:sp>
      <p:sp>
        <p:nvSpPr>
          <p:cNvPr id="5" name="Marcador de número de diapositiva 4"/>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173940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D644530-87E9-4632-8BA7-1C2D506D76EB}" type="datetimeFigureOut">
              <a:rPr lang="es-UY" smtClean="0"/>
              <a:t>21/4/2024</a:t>
            </a:fld>
            <a:endParaRPr lang="es-UY"/>
          </a:p>
        </p:txBody>
      </p:sp>
      <p:sp>
        <p:nvSpPr>
          <p:cNvPr id="3" name="Marcador de pie de página 2"/>
          <p:cNvSpPr>
            <a:spLocks noGrp="1"/>
          </p:cNvSpPr>
          <p:nvPr>
            <p:ph type="ftr" sz="quarter" idx="11"/>
          </p:nvPr>
        </p:nvSpPr>
        <p:spPr/>
        <p:txBody>
          <a:bodyPr/>
          <a:lstStyle/>
          <a:p>
            <a:endParaRPr lang="es-UY"/>
          </a:p>
        </p:txBody>
      </p:sp>
      <p:sp>
        <p:nvSpPr>
          <p:cNvPr id="4" name="Marcador de número de diapositiva 3"/>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2632311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D644530-87E9-4632-8BA7-1C2D506D76EB}" type="datetimeFigureOut">
              <a:rPr lang="es-UY" smtClean="0"/>
              <a:t>21/4/2024</a:t>
            </a:fld>
            <a:endParaRPr lang="es-UY"/>
          </a:p>
        </p:txBody>
      </p:sp>
      <p:sp>
        <p:nvSpPr>
          <p:cNvPr id="6" name="Marcador de pie de página 5"/>
          <p:cNvSpPr>
            <a:spLocks noGrp="1"/>
          </p:cNvSpPr>
          <p:nvPr>
            <p:ph type="ftr" sz="quarter" idx="11"/>
          </p:nvPr>
        </p:nvSpPr>
        <p:spPr/>
        <p:txBody>
          <a:bodyPr/>
          <a:lstStyle/>
          <a:p>
            <a:endParaRPr lang="es-UY"/>
          </a:p>
        </p:txBody>
      </p:sp>
      <p:sp>
        <p:nvSpPr>
          <p:cNvPr id="7" name="Marcador de número de diapositiva 6"/>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1602061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D644530-87E9-4632-8BA7-1C2D506D76EB}" type="datetimeFigureOut">
              <a:rPr lang="es-UY" smtClean="0"/>
              <a:t>21/4/2024</a:t>
            </a:fld>
            <a:endParaRPr lang="es-UY"/>
          </a:p>
        </p:txBody>
      </p:sp>
      <p:sp>
        <p:nvSpPr>
          <p:cNvPr id="6" name="Marcador de pie de página 5"/>
          <p:cNvSpPr>
            <a:spLocks noGrp="1"/>
          </p:cNvSpPr>
          <p:nvPr>
            <p:ph type="ftr" sz="quarter" idx="11"/>
          </p:nvPr>
        </p:nvSpPr>
        <p:spPr/>
        <p:txBody>
          <a:bodyPr/>
          <a:lstStyle/>
          <a:p>
            <a:endParaRPr lang="es-UY"/>
          </a:p>
        </p:txBody>
      </p:sp>
      <p:sp>
        <p:nvSpPr>
          <p:cNvPr id="7" name="Marcador de número de diapositiva 6"/>
          <p:cNvSpPr>
            <a:spLocks noGrp="1"/>
          </p:cNvSpPr>
          <p:nvPr>
            <p:ph type="sldNum" sz="quarter" idx="12"/>
          </p:nvPr>
        </p:nvSpPr>
        <p:spPr/>
        <p:txBody>
          <a:bodyPr/>
          <a:lstStyle/>
          <a:p>
            <a:fld id="{C078D1C7-3AB9-4337-B38E-85A246B932B7}" type="slidenum">
              <a:rPr lang="es-UY" smtClean="0"/>
              <a:t>‹Nº›</a:t>
            </a:fld>
            <a:endParaRPr lang="es-UY"/>
          </a:p>
        </p:txBody>
      </p:sp>
    </p:spTree>
    <p:extLst>
      <p:ext uri="{BB962C8B-B14F-4D97-AF65-F5344CB8AC3E}">
        <p14:creationId xmlns:p14="http://schemas.microsoft.com/office/powerpoint/2010/main" val="3124132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UY"/>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644530-87E9-4632-8BA7-1C2D506D76EB}" type="datetimeFigureOut">
              <a:rPr lang="es-UY" smtClean="0"/>
              <a:t>21/4/2024</a:t>
            </a:fld>
            <a:endParaRPr lang="es-UY"/>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UY"/>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78D1C7-3AB9-4337-B38E-85A246B932B7}" type="slidenum">
              <a:rPr lang="es-UY" smtClean="0"/>
              <a:t>‹Nº›</a:t>
            </a:fld>
            <a:endParaRPr lang="es-UY"/>
          </a:p>
        </p:txBody>
      </p:sp>
    </p:spTree>
    <p:extLst>
      <p:ext uri="{BB962C8B-B14F-4D97-AF65-F5344CB8AC3E}">
        <p14:creationId xmlns:p14="http://schemas.microsoft.com/office/powerpoint/2010/main" val="2691600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es.wikipedia.org/wiki/Escritor" TargetMode="External"/><Relationship Id="rId3" Type="http://schemas.openxmlformats.org/officeDocument/2006/relationships/hyperlink" Target="https://es.wikipedia.org/wiki/28_de_febrero" TargetMode="External"/><Relationship Id="rId7" Type="http://schemas.openxmlformats.org/officeDocument/2006/relationships/hyperlink" Target="https://es.wikipedia.org/wiki/Fil%C3%B3sofo" TargetMode="External"/><Relationship Id="rId2" Type="http://schemas.openxmlformats.org/officeDocument/2006/relationships/hyperlink" Target="https://es.wikipedia.org/wiki/Burdeos" TargetMode="External"/><Relationship Id="rId1" Type="http://schemas.openxmlformats.org/officeDocument/2006/relationships/slideLayout" Target="../slideLayouts/slideLayout1.xml"/><Relationship Id="rId6" Type="http://schemas.openxmlformats.org/officeDocument/2006/relationships/hyperlink" Target="https://es.wikipedia.org/wiki/1592" TargetMode="External"/><Relationship Id="rId11" Type="http://schemas.openxmlformats.org/officeDocument/2006/relationships/hyperlink" Target="https://es.wikipedia.org/wiki/Renacimiento" TargetMode="External"/><Relationship Id="rId5" Type="http://schemas.openxmlformats.org/officeDocument/2006/relationships/hyperlink" Target="https://es.wikipedia.org/wiki/13_de_septiembre" TargetMode="External"/><Relationship Id="rId10" Type="http://schemas.openxmlformats.org/officeDocument/2006/relationships/hyperlink" Target="https://es.wikipedia.org/wiki/Moralista" TargetMode="External"/><Relationship Id="rId4" Type="http://schemas.openxmlformats.org/officeDocument/2006/relationships/hyperlink" Target="https://es.wikipedia.org/wiki/1533" TargetMode="External"/><Relationship Id="rId9" Type="http://schemas.openxmlformats.org/officeDocument/2006/relationships/hyperlink" Target="https://es.wikipedia.org/wiki/Humanismo_renacentist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s.wikipedia.org/wiki/%C3%89tienne_de_La_Bo%C3%A9ti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UY" dirty="0"/>
              <a:t>MICHEL DE MONTAIGNE</a:t>
            </a:r>
          </a:p>
        </p:txBody>
      </p:sp>
      <p:sp>
        <p:nvSpPr>
          <p:cNvPr id="3" name="Subtítulo 2"/>
          <p:cNvSpPr>
            <a:spLocks noGrp="1"/>
          </p:cNvSpPr>
          <p:nvPr>
            <p:ph type="subTitle" idx="1"/>
          </p:nvPr>
        </p:nvSpPr>
        <p:spPr/>
        <p:txBody>
          <a:bodyPr>
            <a:normAutofit lnSpcReduction="10000"/>
          </a:bodyPr>
          <a:lstStyle/>
          <a:p>
            <a:r>
              <a:rPr lang="es-UY" dirty="0"/>
              <a:t> </a:t>
            </a:r>
            <a:r>
              <a:rPr lang="es-UY" dirty="0">
                <a:hlinkClick r:id="rId2" tooltip="Burdeos"/>
              </a:rPr>
              <a:t>Burdeos</a:t>
            </a:r>
            <a:r>
              <a:rPr lang="es-UY" dirty="0"/>
              <a:t>, </a:t>
            </a:r>
            <a:r>
              <a:rPr lang="es-UY" dirty="0">
                <a:hlinkClick r:id="rId3" tooltip="28 de febrero"/>
              </a:rPr>
              <a:t>28 de febrero</a:t>
            </a:r>
            <a:r>
              <a:rPr lang="es-UY" dirty="0"/>
              <a:t> de </a:t>
            </a:r>
            <a:r>
              <a:rPr lang="es-UY" dirty="0">
                <a:hlinkClick r:id="rId4" tooltip="1533"/>
              </a:rPr>
              <a:t>1533</a:t>
            </a:r>
            <a:r>
              <a:rPr lang="es-UY" dirty="0"/>
              <a:t> -  </a:t>
            </a:r>
            <a:r>
              <a:rPr lang="es-UY" dirty="0">
                <a:hlinkClick r:id="rId5" tooltip="13 de septiembre"/>
              </a:rPr>
              <a:t>13 de septiembre</a:t>
            </a:r>
            <a:r>
              <a:rPr lang="es-UY" dirty="0"/>
              <a:t> de </a:t>
            </a:r>
            <a:r>
              <a:rPr lang="es-UY" dirty="0">
                <a:hlinkClick r:id="rId6" tooltip="1592"/>
              </a:rPr>
              <a:t>1592</a:t>
            </a:r>
            <a:r>
              <a:rPr lang="es-UY" dirty="0"/>
              <a:t>) fue un </a:t>
            </a:r>
            <a:r>
              <a:rPr lang="es-UY" dirty="0">
                <a:hlinkClick r:id="rId7" tooltip="Filósofo"/>
              </a:rPr>
              <a:t>filósofo</a:t>
            </a:r>
            <a:r>
              <a:rPr lang="es-UY" dirty="0"/>
              <a:t>, </a:t>
            </a:r>
            <a:r>
              <a:rPr lang="es-UY" dirty="0">
                <a:hlinkClick r:id="rId8" tooltip="Escritor"/>
              </a:rPr>
              <a:t>escritor</a:t>
            </a:r>
            <a:r>
              <a:rPr lang="es-UY" dirty="0"/>
              <a:t>, </a:t>
            </a:r>
            <a:r>
              <a:rPr lang="es-UY" dirty="0">
                <a:hlinkClick r:id="rId9" tooltip="Humanismo renacentista"/>
              </a:rPr>
              <a:t>humanista</a:t>
            </a:r>
            <a:r>
              <a:rPr lang="es-UY" dirty="0"/>
              <a:t> y </a:t>
            </a:r>
            <a:r>
              <a:rPr lang="es-UY" dirty="0">
                <a:hlinkClick r:id="rId10" tooltip="Moralista"/>
              </a:rPr>
              <a:t>moralista</a:t>
            </a:r>
            <a:r>
              <a:rPr lang="es-UY" dirty="0"/>
              <a:t> del </a:t>
            </a:r>
            <a:r>
              <a:rPr lang="es-UY" dirty="0">
                <a:hlinkClick r:id="rId11" tooltip="Renacimiento"/>
              </a:rPr>
              <a:t>Renacimiento</a:t>
            </a:r>
          </a:p>
          <a:p>
            <a:r>
              <a:rPr lang="es-UY" dirty="0">
                <a:hlinkClick r:id="rId11" tooltip="Renacimiento"/>
              </a:rPr>
              <a:t>C</a:t>
            </a:r>
            <a:r>
              <a:rPr lang="es-UY" dirty="0"/>
              <a:t>reador de los ENSAYOS</a:t>
            </a:r>
          </a:p>
          <a:p>
            <a:r>
              <a:rPr lang="es-UY" dirty="0"/>
              <a:t>1676 entra el Índice de Libros Prohibidos (libro de tendencia </a:t>
            </a:r>
            <a:r>
              <a:rPr lang="es-UY" dirty="0" err="1"/>
              <a:t>Eramista</a:t>
            </a:r>
            <a:r>
              <a:rPr lang="es-UY" dirty="0"/>
              <a:t>)</a:t>
            </a:r>
          </a:p>
          <a:p>
            <a:endParaRPr lang="es-UY" dirty="0"/>
          </a:p>
        </p:txBody>
      </p:sp>
    </p:spTree>
    <p:extLst>
      <p:ext uri="{BB962C8B-B14F-4D97-AF65-F5344CB8AC3E}">
        <p14:creationId xmlns:p14="http://schemas.microsoft.com/office/powerpoint/2010/main" val="4187113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55E325-6174-4E3E-846A-1B00CD688F9B}"/>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E0503803-5D72-4A7D-9D2D-0F8A0C4898EA}"/>
              </a:ext>
            </a:extLst>
          </p:cNvPr>
          <p:cNvSpPr>
            <a:spLocks noGrp="1"/>
          </p:cNvSpPr>
          <p:nvPr>
            <p:ph idx="1"/>
          </p:nvPr>
        </p:nvSpPr>
        <p:spPr/>
        <p:txBody>
          <a:bodyPr>
            <a:normAutofit/>
          </a:bodyPr>
          <a:lstStyle/>
          <a:p>
            <a:r>
              <a:rPr lang="pt-BR" dirty="0">
                <a:effectLst/>
                <a:latin typeface="Times New Roman" panose="02020603050405020304" pitchFamily="18" charset="0"/>
                <a:ea typeface="Times New Roman" panose="02020603050405020304" pitchFamily="18" charset="0"/>
              </a:rPr>
              <a:t>Joan Lluis de </a:t>
            </a:r>
            <a:r>
              <a:rPr lang="pt-BR" dirty="0" err="1">
                <a:effectLst/>
                <a:latin typeface="Times New Roman" panose="02020603050405020304" pitchFamily="18" charset="0"/>
                <a:ea typeface="Times New Roman" panose="02020603050405020304" pitchFamily="18" charset="0"/>
              </a:rPr>
              <a:t>Llinás</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en</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su</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compilación</a:t>
            </a:r>
            <a:r>
              <a:rPr lang="pt-BR" dirty="0">
                <a:effectLst/>
                <a:latin typeface="Times New Roman" panose="02020603050405020304" pitchFamily="18" charset="0"/>
                <a:ea typeface="Times New Roman" panose="02020603050405020304" pitchFamily="18" charset="0"/>
              </a:rPr>
              <a:t> titulada </a:t>
            </a:r>
            <a:r>
              <a:rPr lang="pt-BR" i="1" dirty="0" err="1">
                <a:effectLst/>
                <a:latin typeface="Times New Roman" panose="02020603050405020304" pitchFamily="18" charset="0"/>
                <a:ea typeface="Times New Roman" panose="02020603050405020304" pitchFamily="18" charset="0"/>
              </a:rPr>
              <a:t>Ensayos</a:t>
            </a:r>
            <a:r>
              <a:rPr lang="pt-BR" i="1" dirty="0">
                <a:effectLst/>
                <a:latin typeface="Times New Roman" panose="02020603050405020304" pitchFamily="18" charset="0"/>
                <a:ea typeface="Times New Roman" panose="02020603050405020304" pitchFamily="18" charset="0"/>
              </a:rPr>
              <a:t> sobre </a:t>
            </a:r>
            <a:r>
              <a:rPr lang="pt-BR" i="1" dirty="0" err="1">
                <a:effectLst/>
                <a:latin typeface="Times New Roman" panose="02020603050405020304" pitchFamily="18" charset="0"/>
                <a:ea typeface="Times New Roman" panose="02020603050405020304" pitchFamily="18" charset="0"/>
              </a:rPr>
              <a:t>educación</a:t>
            </a:r>
            <a:r>
              <a:rPr lang="pt-BR" dirty="0">
                <a:effectLst/>
                <a:latin typeface="Times New Roman" panose="02020603050405020304" pitchFamily="18" charset="0"/>
                <a:ea typeface="Times New Roman" panose="02020603050405020304" pitchFamily="18" charset="0"/>
              </a:rPr>
              <a:t> publicado </a:t>
            </a:r>
            <a:r>
              <a:rPr lang="pt-BR" dirty="0" err="1">
                <a:effectLst/>
                <a:latin typeface="Times New Roman" panose="02020603050405020304" pitchFamily="18" charset="0"/>
                <a:ea typeface="Times New Roman" panose="02020603050405020304" pitchFamily="18" charset="0"/>
              </a:rPr>
              <a:t>en</a:t>
            </a:r>
            <a:r>
              <a:rPr lang="pt-BR" dirty="0">
                <a:effectLst/>
                <a:latin typeface="Times New Roman" panose="02020603050405020304" pitchFamily="18" charset="0"/>
                <a:ea typeface="Times New Roman" panose="02020603050405020304" pitchFamily="18" charset="0"/>
              </a:rPr>
              <a:t> Madrid, Biblioteca Nueva, 2015. </a:t>
            </a:r>
          </a:p>
          <a:p>
            <a:r>
              <a:rPr lang="pt-BR" dirty="0" err="1">
                <a:effectLst/>
                <a:latin typeface="Times New Roman" panose="02020603050405020304" pitchFamily="18" charset="0"/>
                <a:ea typeface="Times New Roman" panose="02020603050405020304" pitchFamily="18" charset="0"/>
              </a:rPr>
              <a:t>Allí</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aparecen</a:t>
            </a:r>
            <a:r>
              <a:rPr lang="pt-BR" dirty="0">
                <a:effectLst/>
                <a:latin typeface="Times New Roman" panose="02020603050405020304" pitchFamily="18" charset="0"/>
                <a:ea typeface="Times New Roman" panose="02020603050405020304" pitchFamily="18" charset="0"/>
              </a:rPr>
              <a:t> compilados </a:t>
            </a:r>
            <a:r>
              <a:rPr lang="pt-BR" dirty="0" err="1">
                <a:effectLst/>
                <a:latin typeface="Times New Roman" panose="02020603050405020304" pitchFamily="18" charset="0"/>
                <a:ea typeface="Times New Roman" panose="02020603050405020304" pitchFamily="18" charset="0"/>
              </a:rPr>
              <a:t>los</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siguientes</a:t>
            </a:r>
            <a:r>
              <a:rPr lang="pt-BR" dirty="0">
                <a:effectLst/>
                <a:latin typeface="Times New Roman" panose="02020603050405020304" pitchFamily="18" charset="0"/>
                <a:ea typeface="Times New Roman" panose="02020603050405020304" pitchFamily="18" charset="0"/>
              </a:rPr>
              <a:t> títulos vinculados a </a:t>
            </a:r>
            <a:r>
              <a:rPr lang="pt-BR" dirty="0" err="1">
                <a:effectLst/>
                <a:latin typeface="Times New Roman" panose="02020603050405020304" pitchFamily="18" charset="0"/>
                <a:ea typeface="Times New Roman" panose="02020603050405020304" pitchFamily="18" charset="0"/>
              </a:rPr>
              <a:t>la</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educación</a:t>
            </a:r>
            <a:r>
              <a:rPr lang="pt-BR" dirty="0">
                <a:effectLst/>
                <a:latin typeface="Times New Roman" panose="02020603050405020304" pitchFamily="18" charset="0"/>
                <a:ea typeface="Times New Roman" panose="02020603050405020304" pitchFamily="18" charset="0"/>
              </a:rPr>
              <a:t> (que </a:t>
            </a:r>
            <a:r>
              <a:rPr lang="pt-BR" dirty="0" err="1">
                <a:effectLst/>
                <a:latin typeface="Times New Roman" panose="02020603050405020304" pitchFamily="18" charset="0"/>
                <a:ea typeface="Times New Roman" panose="02020603050405020304" pitchFamily="18" charset="0"/>
              </a:rPr>
              <a:t>pueden</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tener</a:t>
            </a:r>
            <a:r>
              <a:rPr lang="pt-BR" dirty="0">
                <a:effectLst/>
                <a:latin typeface="Times New Roman" panose="02020603050405020304" pitchFamily="18" charset="0"/>
                <a:ea typeface="Times New Roman" panose="02020603050405020304" pitchFamily="18" charset="0"/>
              </a:rPr>
              <a:t> variantes </a:t>
            </a:r>
            <a:r>
              <a:rPr lang="pt-BR" dirty="0" err="1">
                <a:effectLst/>
                <a:latin typeface="Times New Roman" panose="02020603050405020304" pitchFamily="18" charset="0"/>
                <a:ea typeface="Times New Roman" panose="02020603050405020304" pitchFamily="18" charset="0"/>
              </a:rPr>
              <a:t>en</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el</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nombre</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según</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la</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traducción</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éstos</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son</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los</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propios</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del</a:t>
            </a:r>
            <a:r>
              <a:rPr lang="pt-BR" dirty="0">
                <a:effectLst/>
                <a:latin typeface="Times New Roman" panose="02020603050405020304" pitchFamily="18" charset="0"/>
                <a:ea typeface="Times New Roman" panose="02020603050405020304" pitchFamily="18" charset="0"/>
              </a:rPr>
              <a:t> libro de </a:t>
            </a:r>
            <a:r>
              <a:rPr lang="pt-BR" dirty="0" err="1">
                <a:effectLst/>
                <a:latin typeface="Times New Roman" panose="02020603050405020304" pitchFamily="18" charset="0"/>
                <a:ea typeface="Times New Roman" panose="02020603050405020304" pitchFamily="18" charset="0"/>
              </a:rPr>
              <a:t>Llinás</a:t>
            </a:r>
            <a:r>
              <a:rPr lang="pt-BR" dirty="0">
                <a:effectLst/>
                <a:latin typeface="Times New Roman" panose="02020603050405020304" pitchFamily="18" charset="0"/>
                <a:ea typeface="Times New Roman" panose="02020603050405020304" pitchFamily="18" charset="0"/>
              </a:rPr>
              <a:t>): “Del </a:t>
            </a:r>
            <a:r>
              <a:rPr lang="pt-BR" dirty="0" err="1">
                <a:effectLst/>
                <a:latin typeface="Times New Roman" panose="02020603050405020304" pitchFamily="18" charset="0"/>
                <a:ea typeface="Times New Roman" panose="02020603050405020304" pitchFamily="18" charset="0"/>
              </a:rPr>
              <a:t>Magisterio</a:t>
            </a:r>
            <a:r>
              <a:rPr lang="pt-BR" dirty="0">
                <a:effectLst/>
                <a:latin typeface="Times New Roman" panose="02020603050405020304" pitchFamily="18" charset="0"/>
                <a:ea typeface="Times New Roman" panose="02020603050405020304" pitchFamily="18" charset="0"/>
              </a:rPr>
              <a:t>”, “De </a:t>
            </a:r>
            <a:r>
              <a:rPr lang="pt-BR" dirty="0" err="1">
                <a:effectLst/>
                <a:latin typeface="Times New Roman" panose="02020603050405020304" pitchFamily="18" charset="0"/>
                <a:ea typeface="Times New Roman" panose="02020603050405020304" pitchFamily="18" charset="0"/>
              </a:rPr>
              <a:t>la</a:t>
            </a:r>
            <a:r>
              <a:rPr lang="pt-BR" dirty="0">
                <a:effectLst/>
                <a:latin typeface="Times New Roman" panose="02020603050405020304" pitchFamily="18" charset="0"/>
                <a:ea typeface="Times New Roman" panose="02020603050405020304" pitchFamily="18" charset="0"/>
              </a:rPr>
              <a:t> </a:t>
            </a:r>
            <a:r>
              <a:rPr lang="pt-BR" dirty="0" err="1">
                <a:effectLst/>
                <a:latin typeface="Times New Roman" panose="02020603050405020304" pitchFamily="18" charset="0"/>
                <a:ea typeface="Times New Roman" panose="02020603050405020304" pitchFamily="18" charset="0"/>
              </a:rPr>
              <a:t>Educación</a:t>
            </a:r>
            <a:r>
              <a:rPr lang="pt-BR" dirty="0">
                <a:effectLst/>
                <a:latin typeface="Times New Roman" panose="02020603050405020304" pitchFamily="18" charset="0"/>
                <a:ea typeface="Times New Roman" panose="02020603050405020304" pitchFamily="18" charset="0"/>
              </a:rPr>
              <a:t> de </a:t>
            </a:r>
            <a:r>
              <a:rPr lang="pt-BR" dirty="0" err="1">
                <a:effectLst/>
                <a:latin typeface="Times New Roman" panose="02020603050405020304" pitchFamily="18" charset="0"/>
                <a:ea typeface="Times New Roman" panose="02020603050405020304" pitchFamily="18" charset="0"/>
              </a:rPr>
              <a:t>los</a:t>
            </a:r>
            <a:r>
              <a:rPr lang="pt-BR" dirty="0">
                <a:effectLst/>
                <a:latin typeface="Times New Roman" panose="02020603050405020304" pitchFamily="18" charset="0"/>
                <a:ea typeface="Times New Roman" panose="02020603050405020304" pitchFamily="18" charset="0"/>
              </a:rPr>
              <a:t> Hijos”, “Del Amor de </a:t>
            </a:r>
            <a:r>
              <a:rPr lang="pt-BR" dirty="0" err="1">
                <a:effectLst/>
                <a:latin typeface="Times New Roman" panose="02020603050405020304" pitchFamily="18" charset="0"/>
                <a:ea typeface="Times New Roman" panose="02020603050405020304" pitchFamily="18" charset="0"/>
              </a:rPr>
              <a:t>los</a:t>
            </a:r>
            <a:r>
              <a:rPr lang="pt-BR" dirty="0">
                <a:effectLst/>
                <a:latin typeface="Times New Roman" panose="02020603050405020304" pitchFamily="18" charset="0"/>
                <a:ea typeface="Times New Roman" panose="02020603050405020304" pitchFamily="18" charset="0"/>
              </a:rPr>
              <a:t> Padres por </a:t>
            </a:r>
            <a:r>
              <a:rPr lang="pt-BR" dirty="0" err="1">
                <a:effectLst/>
                <a:latin typeface="Times New Roman" panose="02020603050405020304" pitchFamily="18" charset="0"/>
                <a:ea typeface="Times New Roman" panose="02020603050405020304" pitchFamily="18" charset="0"/>
              </a:rPr>
              <a:t>los</a:t>
            </a:r>
            <a:r>
              <a:rPr lang="pt-BR" dirty="0">
                <a:effectLst/>
                <a:latin typeface="Times New Roman" panose="02020603050405020304" pitchFamily="18" charset="0"/>
                <a:ea typeface="Times New Roman" panose="02020603050405020304" pitchFamily="18" charset="0"/>
              </a:rPr>
              <a:t> Hijos”, “De </a:t>
            </a:r>
            <a:r>
              <a:rPr lang="pt-BR" dirty="0" err="1">
                <a:effectLst/>
                <a:latin typeface="Times New Roman" panose="02020603050405020304" pitchFamily="18" charset="0"/>
                <a:ea typeface="Times New Roman" panose="02020603050405020304" pitchFamily="18" charset="0"/>
              </a:rPr>
              <a:t>la</a:t>
            </a:r>
            <a:r>
              <a:rPr lang="pt-BR" dirty="0">
                <a:effectLst/>
                <a:latin typeface="Times New Roman" panose="02020603050405020304" pitchFamily="18" charset="0"/>
                <a:ea typeface="Times New Roman" panose="02020603050405020304" pitchFamily="18" charset="0"/>
              </a:rPr>
              <a:t> Experiencia”</a:t>
            </a:r>
            <a:endParaRPr lang="es-ES" dirty="0"/>
          </a:p>
        </p:txBody>
      </p:sp>
    </p:spTree>
    <p:extLst>
      <p:ext uri="{BB962C8B-B14F-4D97-AF65-F5344CB8AC3E}">
        <p14:creationId xmlns:p14="http://schemas.microsoft.com/office/powerpoint/2010/main" val="1419532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Principios </a:t>
            </a:r>
            <a:r>
              <a:rPr lang="es-UY" dirty="0" err="1"/>
              <a:t>montaignianos</a:t>
            </a:r>
            <a:endParaRPr lang="es-UY" dirty="0"/>
          </a:p>
        </p:txBody>
      </p:sp>
      <p:sp>
        <p:nvSpPr>
          <p:cNvPr id="3" name="Marcador de contenido 2"/>
          <p:cNvSpPr>
            <a:spLocks noGrp="1"/>
          </p:cNvSpPr>
          <p:nvPr>
            <p:ph idx="1"/>
          </p:nvPr>
        </p:nvSpPr>
        <p:spPr/>
        <p:txBody>
          <a:bodyPr>
            <a:normAutofit fontScale="92500" lnSpcReduction="20000"/>
          </a:bodyPr>
          <a:lstStyle/>
          <a:p>
            <a:pPr marL="0" indent="0">
              <a:buNone/>
            </a:pPr>
            <a:r>
              <a:rPr lang="es-UY" dirty="0"/>
              <a:t>1) </a:t>
            </a:r>
            <a:r>
              <a:rPr lang="es-UY" b="1" u="sng" dirty="0"/>
              <a:t>No es posible el acceso a la Verdad. </a:t>
            </a:r>
            <a:r>
              <a:rPr lang="es-UY" dirty="0"/>
              <a:t>Ningún conocimiento universal es seguro y definitivo. Montaigne mantiene así una actitud escéptica en relación con el conocimiento, pues el análisis de nuestros instrumentos cognoscitivos —la razón y la experiencia— revela que son instrumentos limitados y falibles, instrumentos que no nos pueden proporcionar el acceso al Ser</a:t>
            </a:r>
          </a:p>
          <a:p>
            <a:r>
              <a:rPr lang="es-UY" dirty="0"/>
              <a:t>Consecuencias para la educación: Por una parte, Montaigne critica a los vanidosos que pretenden poseer la verdad. Los podemos encontrar en campos diversos, como la educación (los pedantes) o la religión (los fanáticos). </a:t>
            </a:r>
            <a:r>
              <a:rPr lang="es-UY" b="1" u="sng" dirty="0"/>
              <a:t>Una buena educación debe evitar esa vanidad consistente en tener la seguridad de que se posee la verdad</a:t>
            </a:r>
            <a:r>
              <a:rPr lang="es-UY" dirty="0"/>
              <a:t>. Pero por otra parte, la verdad tiene valor, es decir, Montaigne no cae en un relativismo extremo, sino que, aun sabiendo que no es accesible</a:t>
            </a:r>
            <a:r>
              <a:rPr lang="es-UY" b="1" u="sng" dirty="0"/>
              <a:t>, hay que vivir buscando la verdad. </a:t>
            </a:r>
          </a:p>
        </p:txBody>
      </p:sp>
    </p:spTree>
    <p:extLst>
      <p:ext uri="{BB962C8B-B14F-4D97-AF65-F5344CB8AC3E}">
        <p14:creationId xmlns:p14="http://schemas.microsoft.com/office/powerpoint/2010/main" val="1231561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Escepticismo y educación</a:t>
            </a:r>
          </a:p>
        </p:txBody>
      </p:sp>
      <p:sp>
        <p:nvSpPr>
          <p:cNvPr id="3" name="Marcador de contenido 2"/>
          <p:cNvSpPr>
            <a:spLocks noGrp="1"/>
          </p:cNvSpPr>
          <p:nvPr>
            <p:ph idx="1"/>
          </p:nvPr>
        </p:nvSpPr>
        <p:spPr/>
        <p:txBody>
          <a:bodyPr>
            <a:normAutofit fontScale="92500" lnSpcReduction="10000"/>
          </a:bodyPr>
          <a:lstStyle/>
          <a:p>
            <a:r>
              <a:rPr lang="es-UY" dirty="0"/>
              <a:t>Eso tiene su reflejo en cómo se lleva a cabo una conversación: partiendo de que no se posee la verdad, y que quizás no lleguemos a una conclusión definitiva, hemos de asumir que quizás nuestro interlocutor nos </a:t>
            </a:r>
            <a:r>
              <a:rPr lang="es-UY" b="1" dirty="0"/>
              <a:t>proporcione algún argumento que nos convenza, y hemos de estar dispuestos a incorporarlo a nuestras ideas. </a:t>
            </a:r>
          </a:p>
          <a:p>
            <a:r>
              <a:rPr lang="es-UY" dirty="0"/>
              <a:t>2) </a:t>
            </a:r>
            <a:r>
              <a:rPr lang="es-UY" b="1" dirty="0"/>
              <a:t>La defensa de la tolerancia, actitud vital consecuencia de no tener acceso a la Verdad. L</a:t>
            </a:r>
            <a:r>
              <a:rPr lang="es-UY" dirty="0"/>
              <a:t>a búsqueda sincera de la verdad sirve para combatir la vanidad humana y para convertirnos en mejores seres humanos. Y esta búsqueda sincera de la verdad implica una actitud tolerante, en el sentido de </a:t>
            </a:r>
            <a:r>
              <a:rPr lang="es-UY" b="1" dirty="0"/>
              <a:t>ser capaz de ser afectado por el otro</a:t>
            </a:r>
            <a:r>
              <a:rPr lang="es-UY" dirty="0"/>
              <a:t>. El interlocutor, en este sentido, sirve de medida de nuestro juicio, y pasa a formar parte del proceso de ensayarse, esto es, de nuestro proceso de formación.</a:t>
            </a:r>
          </a:p>
        </p:txBody>
      </p:sp>
    </p:spTree>
    <p:extLst>
      <p:ext uri="{BB962C8B-B14F-4D97-AF65-F5344CB8AC3E}">
        <p14:creationId xmlns:p14="http://schemas.microsoft.com/office/powerpoint/2010/main" val="3048717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Tolerancia y educación</a:t>
            </a:r>
          </a:p>
        </p:txBody>
      </p:sp>
      <p:sp>
        <p:nvSpPr>
          <p:cNvPr id="3" name="Marcador de contenido 2"/>
          <p:cNvSpPr>
            <a:spLocks noGrp="1"/>
          </p:cNvSpPr>
          <p:nvPr>
            <p:ph idx="1"/>
          </p:nvPr>
        </p:nvSpPr>
        <p:spPr/>
        <p:txBody>
          <a:bodyPr>
            <a:normAutofit fontScale="92500" lnSpcReduction="10000"/>
          </a:bodyPr>
          <a:lstStyle/>
          <a:p>
            <a:r>
              <a:rPr lang="es-UY" dirty="0"/>
              <a:t>La génesis del mundo moderno supone, por tanto, la necesidad de replantear la educación, pues ya no está claro que exista una sola forma de vida aceptable</a:t>
            </a:r>
          </a:p>
          <a:p>
            <a:r>
              <a:rPr lang="es-UY" dirty="0"/>
              <a:t>3) </a:t>
            </a:r>
            <a:r>
              <a:rPr lang="es-UY" b="1" dirty="0"/>
              <a:t>La necesidad de buscar nuevas referencias para conducir la propia vida lleva a Montaigne a buscar en la naturaleza ese referente. Una naturaleza que en el caso del ser humano es pluridimensional, pues hay que tener en cuenta a la naturaleza </a:t>
            </a:r>
            <a:r>
              <a:rPr lang="es-UY" b="1" dirty="0" err="1"/>
              <a:t>macrocósmica</a:t>
            </a:r>
            <a:r>
              <a:rPr lang="es-UY" b="1" dirty="0"/>
              <a:t>, a la social y a la individual</a:t>
            </a:r>
            <a:r>
              <a:rPr lang="es-UY" dirty="0"/>
              <a:t>. Se trata de aceptar lo </a:t>
            </a:r>
            <a:r>
              <a:rPr lang="es-UY" dirty="0" err="1"/>
              <a:t>macrocósmico</a:t>
            </a:r>
            <a:r>
              <a:rPr lang="es-UY" dirty="0"/>
              <a:t>, es decir, aquello que escapa al control humano (como la muerte), adaptarse a la sociedad construyendo una naturaleza social que tiene la doble vertiente del individuo inserto en una sociedad y de la misma sociedad que tiene su propio ser, y realizar la naturaleza individual, </a:t>
            </a:r>
            <a:r>
              <a:rPr lang="es-UY" b="1" dirty="0"/>
              <a:t>en tanto que el hombre no es nada ya hecho. </a:t>
            </a:r>
          </a:p>
        </p:txBody>
      </p:sp>
    </p:spTree>
    <p:extLst>
      <p:ext uri="{BB962C8B-B14F-4D97-AF65-F5344CB8AC3E}">
        <p14:creationId xmlns:p14="http://schemas.microsoft.com/office/powerpoint/2010/main" val="200207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Calibán de Montaigne</a:t>
            </a:r>
          </a:p>
        </p:txBody>
      </p:sp>
      <p:sp>
        <p:nvSpPr>
          <p:cNvPr id="3" name="Marcador de contenido 2"/>
          <p:cNvSpPr>
            <a:spLocks noGrp="1"/>
          </p:cNvSpPr>
          <p:nvPr>
            <p:ph idx="1"/>
          </p:nvPr>
        </p:nvSpPr>
        <p:spPr/>
        <p:txBody>
          <a:bodyPr/>
          <a:lstStyle/>
          <a:p>
            <a:r>
              <a:rPr lang="es-UY" b="1" dirty="0"/>
              <a:t>Ahora bien, me parece, que nada hay en esta nación que sea bárbaro y salvaje, por lo que me han contado, sino que cada cual llama barbarie a lo que no está acostumbrado.</a:t>
            </a:r>
          </a:p>
        </p:txBody>
      </p:sp>
    </p:spTree>
    <p:extLst>
      <p:ext uri="{BB962C8B-B14F-4D97-AF65-F5344CB8AC3E}">
        <p14:creationId xmlns:p14="http://schemas.microsoft.com/office/powerpoint/2010/main" val="2407067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lnSpcReduction="10000"/>
          </a:bodyPr>
          <a:lstStyle/>
          <a:p>
            <a:r>
              <a:rPr lang="es-UY" dirty="0"/>
              <a:t>La educación debe atender a esa triple naturaleza, preparando al ser </a:t>
            </a:r>
            <a:r>
              <a:rPr lang="es-UY" b="1" dirty="0"/>
              <a:t>humano para formarse a sí mismo al tiempo que se integra en la sociedad en la que vive y que acepta los hechos incontrolables. Se trata, pues, de que el ser humano se fabrique su propia naturaleza, de manera que no sea algo forzado, algo artificioso, algo externo, sino algo suyo hecho por él. </a:t>
            </a:r>
          </a:p>
          <a:p>
            <a:r>
              <a:rPr lang="es-UY" b="1" dirty="0"/>
              <a:t>El proyecto de los Ensayos de la pintura-escritura de sí es un proyecto de formación de sí. En este sentido, el conjunto de la obra puede ser visto como un proyecto educativo: se trata de conocerse mejor para construirse mejor y afrontar la vida mejor. Pero para llevar a cabo esto, se necesitan instrumentos y un entrenamiento adecuado</a:t>
            </a:r>
            <a:r>
              <a:rPr lang="es-UY" dirty="0"/>
              <a:t>. </a:t>
            </a:r>
          </a:p>
        </p:txBody>
      </p:sp>
    </p:spTree>
    <p:extLst>
      <p:ext uri="{BB962C8B-B14F-4D97-AF65-F5344CB8AC3E}">
        <p14:creationId xmlns:p14="http://schemas.microsoft.com/office/powerpoint/2010/main" val="3495339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fontScale="85000" lnSpcReduction="10000"/>
          </a:bodyPr>
          <a:lstStyle/>
          <a:p>
            <a:r>
              <a:rPr lang="es-UY" dirty="0"/>
              <a:t>Ante un sistema educativo de su tiempo que considera basado en la memoria, </a:t>
            </a:r>
            <a:r>
              <a:rPr lang="es-UY" b="1" dirty="0"/>
              <a:t>Montaigne propone un preceptor —no una escuela— que tenga por objetivo básico la formación del juicio de su alumno</a:t>
            </a:r>
            <a:r>
              <a:rPr lang="es-UY" dirty="0"/>
              <a:t>. </a:t>
            </a:r>
            <a:r>
              <a:rPr lang="es-UY" b="1" dirty="0"/>
              <a:t>La formación de uno mismo no sería posible sin la capacidad de razonar por sí mismo, de juzgar con finura</a:t>
            </a:r>
            <a:r>
              <a:rPr lang="es-UY" dirty="0"/>
              <a:t>. Para formar el juicio se necesita </a:t>
            </a:r>
            <a:r>
              <a:rPr lang="es-UY" b="1" dirty="0"/>
              <a:t>libertad y buscar la verdad</a:t>
            </a:r>
            <a:r>
              <a:rPr lang="es-UY" dirty="0"/>
              <a:t>. </a:t>
            </a:r>
            <a:r>
              <a:rPr lang="es-UY" b="1" dirty="0"/>
              <a:t>Libertad porque no se debe forzar el ritmo del alumno, y porque sin libertad de hecho no es posible desarrollar el propio juicio.</a:t>
            </a:r>
            <a:r>
              <a:rPr lang="es-UY" dirty="0"/>
              <a:t> Verdad porque debe ser el fin de la investigación o la disputa, para abrir el juicio a la razón y evitar que el juicio quede condicionado por el ansia de la victoria, </a:t>
            </a:r>
            <a:r>
              <a:rPr lang="es-UY" b="1" dirty="0"/>
              <a:t>es decir por la búsqueda de la verdad entendida como honestidad intelectual, por la disposición a aceptar argumentos ajenos si los consideramos mejores.</a:t>
            </a:r>
            <a:r>
              <a:rPr lang="es-UY" dirty="0"/>
              <a:t> De este modo, la educación pasa no por repetir las palabras de la lección, </a:t>
            </a:r>
            <a:r>
              <a:rPr lang="es-UY" b="1" dirty="0"/>
              <a:t>sino del sentido y la sustancia, con el objetivo de que la asimile, la haga suya. Solo así sacará provecho de la lección, provecho que se constata por el testimonio de la vida, no de la memoria </a:t>
            </a:r>
            <a:r>
              <a:rPr lang="es-UY" dirty="0"/>
              <a:t>(I,26,151; 64)</a:t>
            </a:r>
          </a:p>
        </p:txBody>
      </p:sp>
    </p:spTree>
    <p:extLst>
      <p:ext uri="{BB962C8B-B14F-4D97-AF65-F5344CB8AC3E}">
        <p14:creationId xmlns:p14="http://schemas.microsoft.com/office/powerpoint/2010/main" val="3116497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lstStyle/>
          <a:p>
            <a:r>
              <a:rPr lang="es-UY" b="1" dirty="0"/>
              <a:t>Libertad porque no se debe forzar el ritmo del alumno, y porque sin libertad de hecho no es posible desarrollar el propio juicio. Verdad porque debe ser el fin de la investigación o la disputa, para abrir el juicio a la razón</a:t>
            </a:r>
          </a:p>
          <a:p>
            <a:r>
              <a:rPr lang="es-UY" dirty="0"/>
              <a:t>y evitar que el juicio quede condicionado por el ansia de la victoria,</a:t>
            </a:r>
          </a:p>
          <a:p>
            <a:r>
              <a:rPr lang="es-UY" dirty="0"/>
              <a:t>es decir por la búsqueda de la verdad entendida como honestidad</a:t>
            </a:r>
          </a:p>
          <a:p>
            <a:r>
              <a:rPr lang="es-UY" dirty="0"/>
              <a:t>intelectual, por la disposición a aceptar argumentos ajenos si los</a:t>
            </a:r>
          </a:p>
          <a:p>
            <a:r>
              <a:rPr lang="es-UY" dirty="0"/>
              <a:t>consideramos mejores.</a:t>
            </a:r>
          </a:p>
        </p:txBody>
      </p:sp>
    </p:spTree>
    <p:extLst>
      <p:ext uri="{BB962C8B-B14F-4D97-AF65-F5344CB8AC3E}">
        <p14:creationId xmlns:p14="http://schemas.microsoft.com/office/powerpoint/2010/main" val="3840114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lstStyle/>
          <a:p>
            <a:r>
              <a:rPr lang="es-UY" dirty="0"/>
              <a:t>De este modo, la educación pasa no por</a:t>
            </a:r>
          </a:p>
          <a:p>
            <a:r>
              <a:rPr lang="es-UY" dirty="0"/>
              <a:t>repetir las palabras de la lección, sino del sentido y la sustancia,</a:t>
            </a:r>
          </a:p>
          <a:p>
            <a:r>
              <a:rPr lang="es-UY" dirty="0"/>
              <a:t>con el objetivo de que la asimile, la haga suya. Solo así sacará</a:t>
            </a:r>
          </a:p>
          <a:p>
            <a:r>
              <a:rPr lang="es-UY" dirty="0"/>
              <a:t>provecho de la lección, provecho que se constata por el testimonio</a:t>
            </a:r>
          </a:p>
          <a:p>
            <a:r>
              <a:rPr lang="es-UY" dirty="0"/>
              <a:t>de la vida, no de la memoria</a:t>
            </a:r>
          </a:p>
        </p:txBody>
      </p:sp>
    </p:spTree>
    <p:extLst>
      <p:ext uri="{BB962C8B-B14F-4D97-AF65-F5344CB8AC3E}">
        <p14:creationId xmlns:p14="http://schemas.microsoft.com/office/powerpoint/2010/main" val="1824282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VIAJAR: para formar </a:t>
            </a:r>
            <a:r>
              <a:rPr lang="es-UY"/>
              <a:t>el juicio</a:t>
            </a:r>
            <a:endParaRPr lang="es-UY" dirty="0"/>
          </a:p>
        </p:txBody>
      </p:sp>
      <p:sp>
        <p:nvSpPr>
          <p:cNvPr id="3" name="Marcador de contenido 2"/>
          <p:cNvSpPr>
            <a:spLocks noGrp="1"/>
          </p:cNvSpPr>
          <p:nvPr>
            <p:ph idx="1"/>
          </p:nvPr>
        </p:nvSpPr>
        <p:spPr/>
        <p:txBody>
          <a:bodyPr>
            <a:noAutofit/>
          </a:bodyPr>
          <a:lstStyle/>
          <a:p>
            <a:r>
              <a:rPr lang="es-UY" sz="2000" dirty="0"/>
              <a:t>Montaigne propone diversas actividades para formar el juicio,</a:t>
            </a:r>
          </a:p>
          <a:p>
            <a:r>
              <a:rPr lang="es-UY" sz="2000" dirty="0"/>
              <a:t>mencionémoslas sin que el orden signifique primacía alguna. El</a:t>
            </a:r>
          </a:p>
          <a:p>
            <a:r>
              <a:rPr lang="es-UY" sz="2000" dirty="0"/>
              <a:t>juicio se forma, por ejemplo, </a:t>
            </a:r>
            <a:r>
              <a:rPr lang="es-UY" sz="2000" b="1" dirty="0"/>
              <a:t>viajando, y Montaigne recomienda que</a:t>
            </a:r>
          </a:p>
          <a:p>
            <a:r>
              <a:rPr lang="es-UY" sz="2000" b="1" dirty="0"/>
              <a:t>esta actividad se realice desde la más tierna infancia </a:t>
            </a:r>
            <a:r>
              <a:rPr lang="es-UY" sz="2000" dirty="0"/>
              <a:t>(I,26,153; 66).</a:t>
            </a:r>
          </a:p>
          <a:p>
            <a:r>
              <a:rPr lang="es-UY" sz="2000" dirty="0"/>
              <a:t>Pero, de la misma manera como viajaba Montaigne, no se trata</a:t>
            </a:r>
          </a:p>
          <a:p>
            <a:r>
              <a:rPr lang="es-UY" sz="2000" dirty="0"/>
              <a:t>tanto de fijarse en los paisajes o en los monumentos, sino en las</a:t>
            </a:r>
          </a:p>
          <a:p>
            <a:r>
              <a:rPr lang="es-UY" sz="2000" dirty="0"/>
              <a:t>costumbres de la gente que habita los lugares que visitamos. Se</a:t>
            </a:r>
          </a:p>
          <a:p>
            <a:r>
              <a:rPr lang="es-UY" sz="2000" dirty="0"/>
              <a:t>trata de fijarnos en cómo comen, hablan, duermen, se relacionan.</a:t>
            </a:r>
          </a:p>
          <a:p>
            <a:r>
              <a:rPr lang="es-UY" sz="2000" dirty="0"/>
              <a:t>Todo esto nos proporciona información sobre la condición humana,</a:t>
            </a:r>
          </a:p>
          <a:p>
            <a:r>
              <a:rPr lang="es-UY" sz="2000" dirty="0"/>
              <a:t>y nos permite constatar la diversidad de formas de vida humana</a:t>
            </a:r>
          </a:p>
          <a:p>
            <a:r>
              <a:rPr lang="es-UY" sz="2000" dirty="0"/>
              <a:t>posibles. </a:t>
            </a:r>
          </a:p>
        </p:txBody>
      </p:sp>
    </p:spTree>
    <p:extLst>
      <p:ext uri="{BB962C8B-B14F-4D97-AF65-F5344CB8AC3E}">
        <p14:creationId xmlns:p14="http://schemas.microsoft.com/office/powerpoint/2010/main" val="1836257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Educación Humanista</a:t>
            </a:r>
          </a:p>
        </p:txBody>
      </p:sp>
      <p:sp>
        <p:nvSpPr>
          <p:cNvPr id="3" name="Marcador de contenido 2"/>
          <p:cNvSpPr>
            <a:spLocks noGrp="1"/>
          </p:cNvSpPr>
          <p:nvPr>
            <p:ph idx="1"/>
          </p:nvPr>
        </p:nvSpPr>
        <p:spPr/>
        <p:txBody>
          <a:bodyPr>
            <a:normAutofit lnSpcReduction="10000"/>
          </a:bodyPr>
          <a:lstStyle/>
          <a:p>
            <a:r>
              <a:rPr lang="es-UY" dirty="0"/>
              <a:t>Recibió de su padre </a:t>
            </a:r>
            <a:r>
              <a:rPr lang="es-UY" b="1" u="sng" dirty="0"/>
              <a:t>Pierre </a:t>
            </a:r>
            <a:r>
              <a:rPr lang="es-UY" b="1" u="sng" dirty="0" err="1"/>
              <a:t>Eyqem</a:t>
            </a:r>
            <a:r>
              <a:rPr lang="es-UY" b="1" u="sng" dirty="0"/>
              <a:t> una educación muy particular</a:t>
            </a:r>
            <a:r>
              <a:rPr lang="es-UY" dirty="0"/>
              <a:t>:</a:t>
            </a:r>
          </a:p>
          <a:p>
            <a:r>
              <a:rPr lang="es-UY" dirty="0"/>
              <a:t>Recién nacido fue enviado a vivir con los campesinos de una de las aldeas de su propiedad para que conociera la pobreza. </a:t>
            </a:r>
          </a:p>
          <a:p>
            <a:r>
              <a:rPr lang="es-UY" dirty="0"/>
              <a:t>A los pocos años de vida, de vuelta en su castillo, le despertaban siempre con música.</a:t>
            </a:r>
          </a:p>
          <a:p>
            <a:r>
              <a:rPr lang="es-UY" dirty="0"/>
              <a:t>Para que aprendiese latín, su padre contrató un tutor alemán que no hablaba francés y prohibió que los empleados se dirigieran al niño en francés; así, no tuvo contacto con esta lengua durante sus primeros ocho años de vida. El latín fue su lengua materna; luego se le enseñó griego y después que lo dominó por completo comenzó a escuchar francés</a:t>
            </a:r>
          </a:p>
        </p:txBody>
      </p:sp>
    </p:spTree>
    <p:extLst>
      <p:ext uri="{BB962C8B-B14F-4D97-AF65-F5344CB8AC3E}">
        <p14:creationId xmlns:p14="http://schemas.microsoft.com/office/powerpoint/2010/main" val="1545111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fontScale="92500" lnSpcReduction="20000"/>
          </a:bodyPr>
          <a:lstStyle/>
          <a:p>
            <a:r>
              <a:rPr lang="es-UY" b="1" dirty="0"/>
              <a:t>Podemos viajar no solo a través del espacio, sino también</a:t>
            </a:r>
          </a:p>
          <a:p>
            <a:r>
              <a:rPr lang="es-UY" b="1" dirty="0"/>
              <a:t>a través del tiempo, es decir, mediante la lectura</a:t>
            </a:r>
            <a:r>
              <a:rPr lang="es-UY" dirty="0"/>
              <a:t>. Montaigne define</a:t>
            </a:r>
          </a:p>
          <a:p>
            <a:r>
              <a:rPr lang="es-UY" dirty="0"/>
              <a:t>a la historia como la anatomía de la filosofía, en la medida que</a:t>
            </a:r>
          </a:p>
          <a:p>
            <a:r>
              <a:rPr lang="es-UY" dirty="0"/>
              <a:t>nos proporciona información sobre los hombres que están detrás</a:t>
            </a:r>
          </a:p>
          <a:p>
            <a:r>
              <a:rPr lang="es-UY" dirty="0"/>
              <a:t>de las ideas.</a:t>
            </a:r>
          </a:p>
          <a:p>
            <a:r>
              <a:rPr lang="es-UY" dirty="0"/>
              <a:t>La formación del juicio, sin embargo, no se lleva a cabo solamente</a:t>
            </a:r>
          </a:p>
          <a:p>
            <a:r>
              <a:rPr lang="es-UY" dirty="0"/>
              <a:t>mediante el viaje en el tiempo y en el espacio, sino también</a:t>
            </a:r>
          </a:p>
          <a:p>
            <a:r>
              <a:rPr lang="es-UY" dirty="0"/>
              <a:t>en </a:t>
            </a:r>
            <a:r>
              <a:rPr lang="es-UY" b="1" dirty="0"/>
              <a:t>el día a día. Montaigne pide al alumno que esté atento a todo,</a:t>
            </a:r>
          </a:p>
          <a:p>
            <a:r>
              <a:rPr lang="es-UY" b="1" dirty="0"/>
              <a:t>pues cualquier detalle sirve para ejercer el juicio, «todo sirve a la</a:t>
            </a:r>
          </a:p>
          <a:p>
            <a:r>
              <a:rPr lang="es-UY" b="1" dirty="0"/>
              <a:t>formación»</a:t>
            </a:r>
          </a:p>
        </p:txBody>
      </p:sp>
    </p:spTree>
    <p:extLst>
      <p:ext uri="{BB962C8B-B14F-4D97-AF65-F5344CB8AC3E}">
        <p14:creationId xmlns:p14="http://schemas.microsoft.com/office/powerpoint/2010/main" val="1611257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fontScale="85000" lnSpcReduction="20000"/>
          </a:bodyPr>
          <a:lstStyle/>
          <a:p>
            <a:r>
              <a:rPr lang="es-UY" dirty="0"/>
              <a:t>La formación, entonces, no se reduce</a:t>
            </a:r>
          </a:p>
          <a:p>
            <a:r>
              <a:rPr lang="es-UY" dirty="0"/>
              <a:t>a un horario, a un espacio y a una materia fijados, sino que</a:t>
            </a:r>
          </a:p>
          <a:p>
            <a:r>
              <a:rPr lang="es-UY" dirty="0"/>
              <a:t>abarca toda la vida y todo momento concreto que experimenta una</a:t>
            </a:r>
          </a:p>
          <a:p>
            <a:r>
              <a:rPr lang="es-UY" dirty="0"/>
              <a:t>persona.</a:t>
            </a:r>
          </a:p>
          <a:p>
            <a:r>
              <a:rPr lang="es-UY" dirty="0"/>
              <a:t>Interés especial tiene para Montaigne la experiencia de</a:t>
            </a:r>
          </a:p>
          <a:p>
            <a:r>
              <a:rPr lang="es-UY" dirty="0"/>
              <a:t>lo que denomina el comercio con los hombres, es decir, la conversación</a:t>
            </a:r>
          </a:p>
          <a:p>
            <a:r>
              <a:rPr lang="es-UY" dirty="0"/>
              <a:t>con los demás. Esta se realiza plenamente en el marco de</a:t>
            </a:r>
          </a:p>
          <a:p>
            <a:r>
              <a:rPr lang="es-UY" dirty="0"/>
              <a:t>una auténtica amistad, pero como quiera que desgraciadamente no</a:t>
            </a:r>
          </a:p>
          <a:p>
            <a:r>
              <a:rPr lang="es-UY" dirty="0"/>
              <a:t>se suele dar lo importante es tener un alma de distintos niveles</a:t>
            </a:r>
          </a:p>
          <a:p>
            <a:r>
              <a:rPr lang="es-UY" dirty="0"/>
              <a:t>que sea capaz de charlar a gusto con cualquier persona, sea de la</a:t>
            </a:r>
          </a:p>
          <a:p>
            <a:r>
              <a:rPr lang="es-UY" dirty="0"/>
              <a:t>clase que sea</a:t>
            </a:r>
          </a:p>
        </p:txBody>
      </p:sp>
    </p:spTree>
    <p:extLst>
      <p:ext uri="{BB962C8B-B14F-4D97-AF65-F5344CB8AC3E}">
        <p14:creationId xmlns:p14="http://schemas.microsoft.com/office/powerpoint/2010/main" val="1417481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fontScale="92500"/>
          </a:bodyPr>
          <a:lstStyle/>
          <a:p>
            <a:r>
              <a:rPr lang="es-UY" dirty="0"/>
              <a:t>Al tratar con los demás, hay que evitar hacer gala</a:t>
            </a:r>
          </a:p>
          <a:p>
            <a:r>
              <a:rPr lang="es-UY" dirty="0"/>
              <a:t>de los conocimientos propios, pues se trata de adquirir nueva mercancía</a:t>
            </a:r>
          </a:p>
          <a:p>
            <a:r>
              <a:rPr lang="es-UY" dirty="0"/>
              <a:t>más que de soltar la nuestra (I,26,154; 68</a:t>
            </a:r>
            <a:r>
              <a:rPr lang="es-UY" b="1" dirty="0"/>
              <a:t>). La modestia, el</a:t>
            </a:r>
          </a:p>
          <a:p>
            <a:r>
              <a:rPr lang="es-UY" b="1" dirty="0"/>
              <a:t>silencio, la no exasperación, la no apariencia de saber, son cualidades</a:t>
            </a:r>
          </a:p>
          <a:p>
            <a:r>
              <a:rPr lang="es-UY" b="1" dirty="0"/>
              <a:t>del buen conversador, es decir, del que aprovecha la conversación</a:t>
            </a:r>
          </a:p>
          <a:p>
            <a:r>
              <a:rPr lang="es-UY" b="1" dirty="0"/>
              <a:t>para formar su juicio. Y,</a:t>
            </a:r>
            <a:r>
              <a:rPr lang="es-UY" dirty="0"/>
              <a:t> sobre todo, hay que instruir al niño</a:t>
            </a:r>
          </a:p>
          <a:p>
            <a:r>
              <a:rPr lang="es-UY" dirty="0"/>
              <a:t>para que «</a:t>
            </a:r>
            <a:r>
              <a:rPr lang="es-UY" b="1" dirty="0"/>
              <a:t>se rinda y deje las armas ante la verdad</a:t>
            </a:r>
            <a:r>
              <a:rPr lang="es-UY" dirty="0"/>
              <a:t>, en cuanto se</a:t>
            </a:r>
          </a:p>
          <a:p>
            <a:r>
              <a:rPr lang="es-UY" dirty="0"/>
              <a:t>percate de ella; ya nazca de manos de su adversario, ya de sí mismo</a:t>
            </a:r>
          </a:p>
          <a:p>
            <a:r>
              <a:rPr lang="pt-BR" dirty="0"/>
              <a:t>por mudar de parecer» (I,26,155; 69</a:t>
            </a:r>
            <a:endParaRPr lang="es-UY" dirty="0"/>
          </a:p>
        </p:txBody>
      </p:sp>
    </p:spTree>
    <p:extLst>
      <p:ext uri="{BB962C8B-B14F-4D97-AF65-F5344CB8AC3E}">
        <p14:creationId xmlns:p14="http://schemas.microsoft.com/office/powerpoint/2010/main" val="3882351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La sociedad tiene finalidad educativa</a:t>
            </a:r>
          </a:p>
        </p:txBody>
      </p:sp>
      <p:sp>
        <p:nvSpPr>
          <p:cNvPr id="3" name="Marcador de contenido 2"/>
          <p:cNvSpPr>
            <a:spLocks noGrp="1"/>
          </p:cNvSpPr>
          <p:nvPr>
            <p:ph idx="1"/>
          </p:nvPr>
        </p:nvSpPr>
        <p:spPr/>
        <p:txBody>
          <a:bodyPr/>
          <a:lstStyle/>
          <a:p>
            <a:r>
              <a:rPr lang="es-UY" dirty="0"/>
              <a:t>Como se ve, la formación del juicio pasa por la vida social. El</a:t>
            </a:r>
          </a:p>
          <a:p>
            <a:r>
              <a:rPr lang="es-UY" dirty="0"/>
              <a:t>mundo es el libro del colegial (I,26,157-158; 72), es el lugar en el</a:t>
            </a:r>
          </a:p>
          <a:p>
            <a:r>
              <a:rPr lang="es-UY" dirty="0"/>
              <a:t>que aprendemos, y el mundo del ser humano es un mundo social.</a:t>
            </a:r>
          </a:p>
          <a:p>
            <a:r>
              <a:rPr lang="es-UY" dirty="0"/>
              <a:t>Vivimos en sociedad, y la vida social tiene una finalidad educativa</a:t>
            </a:r>
          </a:p>
          <a:p>
            <a:endParaRPr lang="es-UY" dirty="0"/>
          </a:p>
          <a:p>
            <a:r>
              <a:rPr lang="es-UY" dirty="0"/>
              <a:t>Y ejercitarnos</a:t>
            </a:r>
          </a:p>
          <a:p>
            <a:endParaRPr lang="es-UY" dirty="0"/>
          </a:p>
        </p:txBody>
      </p:sp>
    </p:spTree>
    <p:extLst>
      <p:ext uri="{BB962C8B-B14F-4D97-AF65-F5344CB8AC3E}">
        <p14:creationId xmlns:p14="http://schemas.microsoft.com/office/powerpoint/2010/main" val="2036644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Humanismo</a:t>
            </a:r>
          </a:p>
        </p:txBody>
      </p:sp>
      <p:sp>
        <p:nvSpPr>
          <p:cNvPr id="3" name="Marcador de contenido 2"/>
          <p:cNvSpPr>
            <a:spLocks noGrp="1"/>
          </p:cNvSpPr>
          <p:nvPr>
            <p:ph idx="1"/>
          </p:nvPr>
        </p:nvSpPr>
        <p:spPr/>
        <p:txBody>
          <a:bodyPr>
            <a:noAutofit/>
          </a:bodyPr>
          <a:lstStyle/>
          <a:p>
            <a:r>
              <a:rPr lang="es-UY" sz="2000" b="1" dirty="0"/>
              <a:t>La formación del juicio será dirigida por un instructor que posea</a:t>
            </a:r>
          </a:p>
          <a:p>
            <a:r>
              <a:rPr lang="es-UY" sz="2000" b="1" dirty="0"/>
              <a:t>una cabeza bien hecha más que bien llena </a:t>
            </a:r>
            <a:r>
              <a:rPr lang="es-UY" sz="2000" dirty="0"/>
              <a:t>(I,26,150; 64). La escolástica</a:t>
            </a:r>
          </a:p>
          <a:p>
            <a:r>
              <a:rPr lang="es-UY" sz="2000" dirty="0"/>
              <a:t>heredera de la educación medieval basaba su sistema educativo</a:t>
            </a:r>
          </a:p>
          <a:p>
            <a:r>
              <a:rPr lang="es-UY" sz="2000" dirty="0"/>
              <a:t>en determinados libros, depositarios del saber y fuente de autoridad.</a:t>
            </a:r>
          </a:p>
          <a:p>
            <a:r>
              <a:rPr lang="es-UY" sz="2000" dirty="0"/>
              <a:t>Educar, entonces, consistía en aprender unas técnicas interpretativas</a:t>
            </a:r>
          </a:p>
          <a:p>
            <a:r>
              <a:rPr lang="es-UY" sz="2000" dirty="0"/>
              <a:t>que hiciesen posible descubrir en los libros la verdad. </a:t>
            </a:r>
            <a:r>
              <a:rPr lang="es-UY" sz="2000" b="1" dirty="0"/>
              <a:t>El humanismo</a:t>
            </a:r>
          </a:p>
          <a:p>
            <a:r>
              <a:rPr lang="es-UY" sz="2000" b="1" dirty="0"/>
              <a:t>aparece como una alternativa a este procedimiento, al poner</a:t>
            </a:r>
          </a:p>
          <a:p>
            <a:r>
              <a:rPr lang="es-UY" sz="2000" b="1" dirty="0"/>
              <a:t>la libertad y la felicidad del hombre como fundamento a la hora de</a:t>
            </a:r>
          </a:p>
          <a:p>
            <a:r>
              <a:rPr lang="es-UY" sz="2000" b="1" dirty="0"/>
              <a:t>abordar el texto</a:t>
            </a:r>
            <a:r>
              <a:rPr lang="es-UY" sz="2000" dirty="0"/>
              <a:t>. Así lo importante no es memorizar fragmentos y</a:t>
            </a:r>
          </a:p>
          <a:p>
            <a:r>
              <a:rPr lang="es-UY" sz="2000" dirty="0"/>
              <a:t>procedimientos, sino dar vida a las palabras. Sin embargo, el humanismo,</a:t>
            </a:r>
          </a:p>
          <a:p>
            <a:r>
              <a:rPr lang="es-UY" sz="2000" dirty="0"/>
              <a:t>que parte de la idea de la formación del juicio, a menudo la</a:t>
            </a:r>
          </a:p>
          <a:p>
            <a:r>
              <a:rPr lang="es-UY" sz="2000" dirty="0"/>
              <a:t>olvida, cuando convierte a la lectura de los clásicos —que se suponía</a:t>
            </a:r>
          </a:p>
          <a:p>
            <a:r>
              <a:rPr lang="es-UY" sz="2000" dirty="0"/>
              <a:t>que respondía a un interés por el ser humano— en un fin en sí</a:t>
            </a:r>
          </a:p>
          <a:p>
            <a:r>
              <a:rPr lang="es-UY" sz="2000" dirty="0"/>
              <a:t>mismo.</a:t>
            </a:r>
          </a:p>
        </p:txBody>
      </p:sp>
    </p:spTree>
    <p:extLst>
      <p:ext uri="{BB962C8B-B14F-4D97-AF65-F5344CB8AC3E}">
        <p14:creationId xmlns:p14="http://schemas.microsoft.com/office/powerpoint/2010/main" val="3172976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Historia/Filosofía</a:t>
            </a:r>
          </a:p>
        </p:txBody>
      </p:sp>
      <p:sp>
        <p:nvSpPr>
          <p:cNvPr id="3" name="Marcador de contenido 2"/>
          <p:cNvSpPr>
            <a:spLocks noGrp="1"/>
          </p:cNvSpPr>
          <p:nvPr>
            <p:ph idx="1"/>
          </p:nvPr>
        </p:nvSpPr>
        <p:spPr/>
        <p:txBody>
          <a:bodyPr>
            <a:normAutofit/>
          </a:bodyPr>
          <a:lstStyle/>
          <a:p>
            <a:r>
              <a:rPr lang="es-UY" dirty="0"/>
              <a:t>Importa no como disciplina de los hechos, sino de conocimiento del hombre</a:t>
            </a:r>
          </a:p>
          <a:p>
            <a:r>
              <a:rPr lang="es-UY" dirty="0"/>
              <a:t>La más importante la filosofía como formación de lo humano</a:t>
            </a:r>
          </a:p>
          <a:p>
            <a:r>
              <a:rPr lang="es-UY" dirty="0"/>
              <a:t>Por último, la</a:t>
            </a:r>
          </a:p>
          <a:p>
            <a:r>
              <a:rPr lang="es-UY" dirty="0"/>
              <a:t>filosofía moral se convierte en la disciplina fundamental de la educación</a:t>
            </a:r>
          </a:p>
          <a:p>
            <a:r>
              <a:rPr lang="es-UY" dirty="0"/>
              <a:t>que propone Montaigne. Las páginas centrales de «De la educación</a:t>
            </a:r>
          </a:p>
          <a:p>
            <a:r>
              <a:rPr lang="es-UY" dirty="0"/>
              <a:t>de los hijos» son una </a:t>
            </a:r>
            <a:r>
              <a:rPr lang="es-UY" b="1" dirty="0"/>
              <a:t>defensa de la filosofía, entendida esta</a:t>
            </a:r>
          </a:p>
          <a:p>
            <a:r>
              <a:rPr lang="es-UY" b="1" dirty="0"/>
              <a:t>como formación moral </a:t>
            </a:r>
            <a:r>
              <a:rPr lang="es-UY" dirty="0"/>
              <a:t>(I,26,158; 72),</a:t>
            </a:r>
          </a:p>
        </p:txBody>
      </p:sp>
    </p:spTree>
    <p:extLst>
      <p:ext uri="{BB962C8B-B14F-4D97-AF65-F5344CB8AC3E}">
        <p14:creationId xmlns:p14="http://schemas.microsoft.com/office/powerpoint/2010/main" val="37651701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fontScale="92500"/>
          </a:bodyPr>
          <a:lstStyle/>
          <a:p>
            <a:r>
              <a:rPr lang="es-UY" b="1" dirty="0"/>
              <a:t>La filosofía que debe alojarse en</a:t>
            </a:r>
          </a:p>
          <a:p>
            <a:r>
              <a:rPr lang="es-UY" b="1" dirty="0"/>
              <a:t>nuestra alma para hacer posible la libertad y la felicidad </a:t>
            </a:r>
            <a:r>
              <a:rPr lang="es-UY" dirty="0"/>
              <a:t>(I,26,161; 75).</a:t>
            </a:r>
          </a:p>
          <a:p>
            <a:r>
              <a:rPr lang="es-UY" b="1" dirty="0"/>
              <a:t>La filosofía que nos enseña a vivir no puede por tanto ser triste</a:t>
            </a:r>
          </a:p>
          <a:p>
            <a:r>
              <a:rPr lang="es-UY" dirty="0"/>
              <a:t>(I,26,160; 75), y debe ser enseñada en primer lugar, pues si no se hace</a:t>
            </a:r>
          </a:p>
          <a:p>
            <a:r>
              <a:rPr lang="es-UY" dirty="0"/>
              <a:t>así nos enseñarían a vivir cuando la vida ya ha pasado (I,26,163; 77).</a:t>
            </a:r>
          </a:p>
          <a:p>
            <a:r>
              <a:rPr lang="es-UY" dirty="0"/>
              <a:t>Solo </a:t>
            </a:r>
            <a:r>
              <a:rPr lang="es-UY" b="1" dirty="0"/>
              <a:t>«después de haberle dicho lo que sirve para hacerle más prudente</a:t>
            </a:r>
          </a:p>
          <a:p>
            <a:r>
              <a:rPr lang="es-UY" b="1" dirty="0"/>
              <a:t>y mejor, le explicarán lo que es la lógica, la física, la geometría,</a:t>
            </a:r>
          </a:p>
          <a:p>
            <a:r>
              <a:rPr lang="es-UY" b="1" dirty="0"/>
              <a:t>la retórica; y fuere cual fuere la ciencia que elija, teniendo el juicio ya</a:t>
            </a:r>
          </a:p>
          <a:p>
            <a:r>
              <a:rPr lang="es-UY" b="1" dirty="0"/>
              <a:t>formado, la aprenderá fácilmente</a:t>
            </a:r>
            <a:r>
              <a:rPr lang="es-UY" dirty="0"/>
              <a:t>» (I,26,160; 74).</a:t>
            </a:r>
          </a:p>
        </p:txBody>
      </p:sp>
    </p:spTree>
    <p:extLst>
      <p:ext uri="{BB962C8B-B14F-4D97-AF65-F5344CB8AC3E}">
        <p14:creationId xmlns:p14="http://schemas.microsoft.com/office/powerpoint/2010/main" val="9373978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NO escuela si preceptor</a:t>
            </a:r>
          </a:p>
        </p:txBody>
      </p:sp>
      <p:sp>
        <p:nvSpPr>
          <p:cNvPr id="3" name="Marcador de contenido 2"/>
          <p:cNvSpPr>
            <a:spLocks noGrp="1"/>
          </p:cNvSpPr>
          <p:nvPr>
            <p:ph idx="1"/>
          </p:nvPr>
        </p:nvSpPr>
        <p:spPr/>
        <p:txBody>
          <a:bodyPr/>
          <a:lstStyle/>
          <a:p>
            <a:r>
              <a:rPr lang="es-UY" dirty="0"/>
              <a:t>Montaigne proponga un preceptor</a:t>
            </a:r>
          </a:p>
          <a:p>
            <a:r>
              <a:rPr lang="es-UY" dirty="0"/>
              <a:t>particular, pues es muy importante escoger a una persona que tenga</a:t>
            </a:r>
          </a:p>
          <a:p>
            <a:r>
              <a:rPr lang="es-UY" dirty="0"/>
              <a:t>claro cuál es el objetivo, objetivo que la escuela de su época no tenía</a:t>
            </a:r>
          </a:p>
          <a:p>
            <a:r>
              <a:rPr lang="es-UY" dirty="0"/>
              <a:t>o había olvidado. </a:t>
            </a:r>
            <a:r>
              <a:rPr lang="es-UY" b="1" dirty="0"/>
              <a:t>La imagen que Montaigne transmite de la escuela</a:t>
            </a:r>
          </a:p>
          <a:p>
            <a:r>
              <a:rPr lang="es-UY" b="1" dirty="0"/>
              <a:t>de su tiempo es bastante negativa, comparando las horas diarias de</a:t>
            </a:r>
          </a:p>
          <a:p>
            <a:r>
              <a:rPr lang="es-UY" b="1" dirty="0"/>
              <a:t>estancia en la misma con una condena</a:t>
            </a:r>
          </a:p>
        </p:txBody>
      </p:sp>
    </p:spTree>
    <p:extLst>
      <p:ext uri="{BB962C8B-B14F-4D97-AF65-F5344CB8AC3E}">
        <p14:creationId xmlns:p14="http://schemas.microsoft.com/office/powerpoint/2010/main" val="42885034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fontScale="92500"/>
          </a:bodyPr>
          <a:lstStyle/>
          <a:p>
            <a:r>
              <a:rPr lang="es-UY" dirty="0"/>
              <a:t>La figura</a:t>
            </a:r>
          </a:p>
          <a:p>
            <a:r>
              <a:rPr lang="es-UY" dirty="0"/>
              <a:t>del preceptor, además, posee otra ventaja, consistente en dirigir la</a:t>
            </a:r>
          </a:p>
          <a:p>
            <a:r>
              <a:rPr lang="es-UY" dirty="0"/>
              <a:t>educación racionalmente, en el sentido de no desviarse del objetivo</a:t>
            </a:r>
          </a:p>
          <a:p>
            <a:r>
              <a:rPr lang="es-UY" dirty="0"/>
              <a:t>marcado, algo que para Montaigne difícilmente pueden conseguir</a:t>
            </a:r>
          </a:p>
          <a:p>
            <a:r>
              <a:rPr lang="es-UY" dirty="0"/>
              <a:t>los padres, pues su amor natural les enternece demasiado y por</a:t>
            </a:r>
          </a:p>
          <a:p>
            <a:r>
              <a:rPr lang="es-UY" dirty="0"/>
              <a:t>tanto les ablanda (I,26,153; 67). </a:t>
            </a:r>
            <a:r>
              <a:rPr lang="es-UY" b="1" dirty="0"/>
              <a:t>Porque no se trata solo de educar</a:t>
            </a:r>
          </a:p>
          <a:p>
            <a:r>
              <a:rPr lang="es-UY" b="1" dirty="0"/>
              <a:t>el alma, sino también el cuerpo, al que hay que entrenar para soportar</a:t>
            </a:r>
          </a:p>
          <a:p>
            <a:r>
              <a:rPr lang="es-UY" b="1" dirty="0"/>
              <a:t>las adversidades, y para evitar que nos genere estados de ánimo</a:t>
            </a:r>
          </a:p>
          <a:p>
            <a:r>
              <a:rPr lang="es-UY" b="1" dirty="0"/>
              <a:t>que escapen a nuestro control</a:t>
            </a:r>
          </a:p>
        </p:txBody>
      </p:sp>
    </p:spTree>
    <p:extLst>
      <p:ext uri="{BB962C8B-B14F-4D97-AF65-F5344CB8AC3E}">
        <p14:creationId xmlns:p14="http://schemas.microsoft.com/office/powerpoint/2010/main" val="1122164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lnSpcReduction="10000"/>
          </a:bodyPr>
          <a:lstStyle/>
          <a:p>
            <a:r>
              <a:rPr lang="es-UY" dirty="0"/>
              <a:t>Una educación dirigida en</a:t>
            </a:r>
          </a:p>
          <a:p>
            <a:r>
              <a:rPr lang="es-UY" dirty="0"/>
              <a:t>todo momento por el preceptor con </a:t>
            </a:r>
            <a:r>
              <a:rPr lang="es-UY" b="1" dirty="0"/>
              <a:t>«severa dulzura», sin crueldad y</a:t>
            </a:r>
          </a:p>
          <a:p>
            <a:r>
              <a:rPr lang="es-UY" b="1" dirty="0"/>
              <a:t>combinando la firmeza con el ejercicio de la libertad, al contrario de</a:t>
            </a:r>
          </a:p>
          <a:p>
            <a:r>
              <a:rPr lang="es-UY" b="1" dirty="0"/>
              <a:t>lo que según Montaigne sucedía en la escuela </a:t>
            </a:r>
            <a:r>
              <a:rPr lang="es-UY" dirty="0"/>
              <a:t>(I,26,165-166; 80).</a:t>
            </a:r>
          </a:p>
          <a:p>
            <a:r>
              <a:rPr lang="es-UY" dirty="0"/>
              <a:t>Más allá de la crítica a la escuela de su tiempo, el problema que</a:t>
            </a:r>
          </a:p>
          <a:p>
            <a:r>
              <a:rPr lang="es-UY" dirty="0"/>
              <a:t>tiene la escuela para llevar a cabo con éxito el proceso de formación</a:t>
            </a:r>
          </a:p>
          <a:p>
            <a:r>
              <a:rPr lang="es-UY" dirty="0"/>
              <a:t>del juicio del alumno es su carácter </a:t>
            </a:r>
            <a:r>
              <a:rPr lang="es-UY" b="1" dirty="0" err="1"/>
              <a:t>uniformizador</a:t>
            </a:r>
            <a:r>
              <a:rPr lang="es-UY" b="1" dirty="0"/>
              <a:t> y la extrema dificultad</a:t>
            </a:r>
          </a:p>
          <a:p>
            <a:r>
              <a:rPr lang="es-UY" b="1" dirty="0"/>
              <a:t>de dedicar atención individualizada a cada uno de ellos</a:t>
            </a:r>
            <a:r>
              <a:rPr lang="es-UY" dirty="0"/>
              <a:t>.</a:t>
            </a:r>
          </a:p>
        </p:txBody>
      </p:sp>
    </p:spTree>
    <p:extLst>
      <p:ext uri="{BB962C8B-B14F-4D97-AF65-F5344CB8AC3E}">
        <p14:creationId xmlns:p14="http://schemas.microsoft.com/office/powerpoint/2010/main" val="1429605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fontScale="70000" lnSpcReduction="20000"/>
          </a:bodyPr>
          <a:lstStyle/>
          <a:p>
            <a:r>
              <a:rPr lang="es-UY" dirty="0"/>
              <a:t>Tendremos que llegar a 1898 para encontrar una traducción completa al castellano de los Ensayos</a:t>
            </a:r>
          </a:p>
          <a:p>
            <a:r>
              <a:rPr lang="es-UY" dirty="0"/>
              <a:t>a) la de la edición de 1580;</a:t>
            </a:r>
          </a:p>
          <a:p>
            <a:r>
              <a:rPr lang="es-UY" dirty="0"/>
              <a:t>b) la de 1588; c) la de 1595. Pero también nos encontramos con el</a:t>
            </a:r>
          </a:p>
          <a:p>
            <a:r>
              <a:rPr lang="es-UY" dirty="0"/>
              <a:t>llamado ejemplar de Burdeos, un ejemplar de 1588 con notas manuscritas</a:t>
            </a:r>
          </a:p>
          <a:p>
            <a:r>
              <a:rPr lang="es-UY" dirty="0"/>
              <a:t>de Montaigne e indicaciones claras de dónde debían interpolarse.</a:t>
            </a:r>
          </a:p>
          <a:p>
            <a:r>
              <a:rPr lang="es-UY" dirty="0"/>
              <a:t>Este ejemplar, encontrado en el siglo XVIII, parece que</a:t>
            </a:r>
          </a:p>
          <a:p>
            <a:r>
              <a:rPr lang="es-UY" dirty="0"/>
              <a:t>era un ejemplar destinado a una nueva edición de los </a:t>
            </a:r>
            <a:r>
              <a:rPr lang="es-UY" i="1" dirty="0"/>
              <a:t>Ensayos</a:t>
            </a:r>
            <a:r>
              <a:rPr lang="es-UY" dirty="0"/>
              <a:t>.</a:t>
            </a:r>
          </a:p>
          <a:p>
            <a:r>
              <a:rPr lang="es-UY" dirty="0"/>
              <a:t>Coincide en su mayor parte con los añadidos de la edición póstuma</a:t>
            </a:r>
          </a:p>
          <a:p>
            <a:r>
              <a:rPr lang="es-UY" dirty="0"/>
              <a:t>de 1595, pero no totalmente, con lo cual el debate sobre qué edición</a:t>
            </a:r>
          </a:p>
          <a:p>
            <a:r>
              <a:rPr lang="es-UY" dirty="0"/>
              <a:t>utilizar está abierto</a:t>
            </a:r>
          </a:p>
          <a:p>
            <a:r>
              <a:rPr lang="es-UY" dirty="0"/>
              <a:t>Borges considera que tanto Cervantes como Shakespeare son hijos de Montaigne, y rastrear su influencia supondría reescribir la historia de la literatura. </a:t>
            </a:r>
          </a:p>
          <a:p>
            <a:r>
              <a:rPr lang="es-UY" b="1" u="sng" dirty="0"/>
              <a:t>El proyecto de los Ensayos puede ser entendido como proyecto educativo</a:t>
            </a:r>
          </a:p>
        </p:txBody>
      </p:sp>
    </p:spTree>
    <p:extLst>
      <p:ext uri="{BB962C8B-B14F-4D97-AF65-F5344CB8AC3E}">
        <p14:creationId xmlns:p14="http://schemas.microsoft.com/office/powerpoint/2010/main" val="25846268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Primero la Filosofía</a:t>
            </a:r>
          </a:p>
        </p:txBody>
      </p:sp>
      <p:sp>
        <p:nvSpPr>
          <p:cNvPr id="3" name="Marcador de contenido 2"/>
          <p:cNvSpPr>
            <a:spLocks noGrp="1"/>
          </p:cNvSpPr>
          <p:nvPr>
            <p:ph idx="1"/>
          </p:nvPr>
        </p:nvSpPr>
        <p:spPr/>
        <p:txBody>
          <a:bodyPr/>
          <a:lstStyle/>
          <a:p>
            <a:r>
              <a:rPr lang="es-UY" b="1" dirty="0"/>
              <a:t>Solo «después de haberle dicho lo que sirve para hacerle más prudente</a:t>
            </a:r>
          </a:p>
          <a:p>
            <a:r>
              <a:rPr lang="es-UY" b="1" dirty="0"/>
              <a:t>y mejor, le explicarán lo que es la lógica, la física, la geometría,</a:t>
            </a:r>
          </a:p>
          <a:p>
            <a:r>
              <a:rPr lang="es-UY" b="1" dirty="0"/>
              <a:t>la retórica; y fuere cual fuere la ciencia que elija, teniendo el juicio ya</a:t>
            </a:r>
          </a:p>
          <a:p>
            <a:r>
              <a:rPr lang="es-UY" b="1" dirty="0"/>
              <a:t>formado, la aprenderá fácilmente» </a:t>
            </a:r>
            <a:r>
              <a:rPr lang="es-UY" dirty="0"/>
              <a:t>(I,26,160; 74).</a:t>
            </a:r>
          </a:p>
        </p:txBody>
      </p:sp>
    </p:spTree>
    <p:extLst>
      <p:ext uri="{BB962C8B-B14F-4D97-AF65-F5344CB8AC3E}">
        <p14:creationId xmlns:p14="http://schemas.microsoft.com/office/powerpoint/2010/main" val="24795192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Pedantes</a:t>
            </a:r>
          </a:p>
        </p:txBody>
      </p:sp>
      <p:sp>
        <p:nvSpPr>
          <p:cNvPr id="3" name="Marcador de contenido 2"/>
          <p:cNvSpPr>
            <a:spLocks noGrp="1"/>
          </p:cNvSpPr>
          <p:nvPr>
            <p:ph idx="1"/>
          </p:nvPr>
        </p:nvSpPr>
        <p:spPr/>
        <p:txBody>
          <a:bodyPr>
            <a:noAutofit/>
          </a:bodyPr>
          <a:lstStyle/>
          <a:p>
            <a:pPr algn="just"/>
            <a:r>
              <a:rPr lang="es-UY" sz="2000" b="1" dirty="0"/>
              <a:t>Mala digestión</a:t>
            </a:r>
          </a:p>
          <a:p>
            <a:pPr algn="just"/>
            <a:r>
              <a:rPr lang="es-UY" sz="2000" b="1" dirty="0"/>
              <a:t>Ese es el problema de la educación: dado que el objetivo es la</a:t>
            </a:r>
          </a:p>
          <a:p>
            <a:pPr algn="just"/>
            <a:r>
              <a:rPr lang="es-UY" sz="2000" b="1" dirty="0"/>
              <a:t>formación del juicio —pensar por sí mismo—, es necesario que</a:t>
            </a:r>
          </a:p>
          <a:p>
            <a:pPr algn="just"/>
            <a:r>
              <a:rPr lang="es-UY" sz="2000" b="1" dirty="0"/>
              <a:t>quien educa sepa hacerlo. Si no es el caso, la tarea educativa fracasa,</a:t>
            </a:r>
          </a:p>
          <a:p>
            <a:pPr algn="just"/>
            <a:r>
              <a:rPr lang="es-UY" sz="2000" b="1" dirty="0"/>
              <a:t>y los conocimientos adquiridos son inútiles </a:t>
            </a:r>
            <a:r>
              <a:rPr lang="es-UY" sz="2000" dirty="0"/>
              <a:t>(I,25,140; 52-53</a:t>
            </a:r>
          </a:p>
          <a:p>
            <a:pPr algn="just"/>
            <a:r>
              <a:rPr lang="es-UY" sz="2000" dirty="0"/>
              <a:t>Los espartanos priorizan la capacidad de</a:t>
            </a:r>
          </a:p>
          <a:p>
            <a:pPr algn="just"/>
            <a:r>
              <a:rPr lang="es-UY" sz="2000" dirty="0"/>
              <a:t>juzgar antes que la acumulación de conocimientos, y la práctica</a:t>
            </a:r>
          </a:p>
          <a:p>
            <a:pPr algn="just"/>
            <a:r>
              <a:rPr lang="es-UY" sz="2000" dirty="0"/>
              <a:t>antes que la teoría. Por su parte, Sócrates ridiculiza a </a:t>
            </a:r>
            <a:r>
              <a:rPr lang="es-UY" sz="2000" dirty="0" err="1"/>
              <a:t>Hipias</a:t>
            </a:r>
            <a:r>
              <a:rPr lang="es-UY" sz="2000" dirty="0"/>
              <a:t> —que</a:t>
            </a:r>
          </a:p>
          <a:p>
            <a:pPr algn="just"/>
            <a:r>
              <a:rPr lang="es-UY" sz="2000" dirty="0"/>
              <a:t>menospreciaba a aquel por ignorante— demostrándole la superioridad</a:t>
            </a:r>
          </a:p>
          <a:p>
            <a:pPr algn="just"/>
            <a:r>
              <a:rPr lang="es-UY" sz="2000" dirty="0"/>
              <a:t>de su forma de vida..</a:t>
            </a:r>
          </a:p>
        </p:txBody>
      </p:sp>
    </p:spTree>
    <p:extLst>
      <p:ext uri="{BB962C8B-B14F-4D97-AF65-F5344CB8AC3E}">
        <p14:creationId xmlns:p14="http://schemas.microsoft.com/office/powerpoint/2010/main" val="25995223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lstStyle/>
          <a:p>
            <a:pPr algn="just"/>
            <a:r>
              <a:rPr lang="es-UY" b="1" dirty="0"/>
              <a:t>Ante un saber pedantesco (que llamaríamos</a:t>
            </a:r>
          </a:p>
          <a:p>
            <a:pPr algn="just"/>
            <a:r>
              <a:rPr lang="es-UY" b="1" dirty="0"/>
              <a:t>sofístico en la época de Platón) es necesario reivindicar la filosofía</a:t>
            </a:r>
          </a:p>
          <a:p>
            <a:pPr algn="just"/>
            <a:r>
              <a:rPr lang="es-UY" b="1" dirty="0"/>
              <a:t>entendida como un ejercicio del alma que permite desarrollar</a:t>
            </a:r>
          </a:p>
          <a:p>
            <a:pPr algn="just"/>
            <a:r>
              <a:rPr lang="es-UY" b="1" dirty="0"/>
              <a:t>el juicio y crecer como personas</a:t>
            </a:r>
          </a:p>
        </p:txBody>
      </p:sp>
    </p:spTree>
    <p:extLst>
      <p:ext uri="{BB962C8B-B14F-4D97-AF65-F5344CB8AC3E}">
        <p14:creationId xmlns:p14="http://schemas.microsoft.com/office/powerpoint/2010/main" val="13272483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Amor a los hijos</a:t>
            </a:r>
          </a:p>
        </p:txBody>
      </p:sp>
      <p:sp>
        <p:nvSpPr>
          <p:cNvPr id="3" name="Marcador de contenido 2"/>
          <p:cNvSpPr>
            <a:spLocks noGrp="1"/>
          </p:cNvSpPr>
          <p:nvPr>
            <p:ph idx="1"/>
          </p:nvPr>
        </p:nvSpPr>
        <p:spPr/>
        <p:txBody>
          <a:bodyPr>
            <a:normAutofit fontScale="92500" lnSpcReduction="20000"/>
          </a:bodyPr>
          <a:lstStyle/>
          <a:p>
            <a:r>
              <a:rPr lang="es-UY" dirty="0"/>
              <a:t>El amor a los hijos —de acuerdo con sus ideas sobre</a:t>
            </a:r>
          </a:p>
          <a:p>
            <a:r>
              <a:rPr lang="es-UY" dirty="0"/>
              <a:t>educación—, debería, según Montaigne, incrementarse en la medida</a:t>
            </a:r>
          </a:p>
          <a:p>
            <a:r>
              <a:rPr lang="es-UY" dirty="0"/>
              <a:t>que aquellos van creciendo y adquiriendo un uso adecuado</a:t>
            </a:r>
          </a:p>
          <a:p>
            <a:r>
              <a:rPr lang="es-UY" dirty="0"/>
              <a:t>del juicio. Del mismo modo, el amor de los hijos a los padres tiene</a:t>
            </a:r>
          </a:p>
          <a:p>
            <a:endParaRPr lang="es-UY" dirty="0"/>
          </a:p>
          <a:p>
            <a:r>
              <a:rPr lang="es-UY" dirty="0"/>
              <a:t>que venir dado por su bondad, su virtud y su sabiduría. Siendo los</a:t>
            </a:r>
          </a:p>
          <a:p>
            <a:r>
              <a:rPr lang="es-UY" dirty="0"/>
              <a:t>padres así, se harán amar y respetar, al tiempo que conseguirán</a:t>
            </a:r>
          </a:p>
          <a:p>
            <a:r>
              <a:rPr lang="es-UY" dirty="0"/>
              <a:t>que los hijos también lo sean. Nuevamente, pues, la llave de una</a:t>
            </a:r>
          </a:p>
          <a:p>
            <a:r>
              <a:rPr lang="es-UY" dirty="0"/>
              <a:t>buena educación reside en la figura de quien educa, ya sea un</a:t>
            </a:r>
          </a:p>
          <a:p>
            <a:r>
              <a:rPr lang="es-UY" dirty="0"/>
              <a:t>preceptor, un maestro de escuela o un padre.</a:t>
            </a:r>
          </a:p>
        </p:txBody>
      </p:sp>
    </p:spTree>
    <p:extLst>
      <p:ext uri="{BB962C8B-B14F-4D97-AF65-F5344CB8AC3E}">
        <p14:creationId xmlns:p14="http://schemas.microsoft.com/office/powerpoint/2010/main" val="13409124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Lectura</a:t>
            </a:r>
          </a:p>
        </p:txBody>
      </p:sp>
      <p:sp>
        <p:nvSpPr>
          <p:cNvPr id="3" name="Marcador de contenido 2"/>
          <p:cNvSpPr>
            <a:spLocks noGrp="1"/>
          </p:cNvSpPr>
          <p:nvPr>
            <p:ph idx="1"/>
          </p:nvPr>
        </p:nvSpPr>
        <p:spPr/>
        <p:txBody>
          <a:bodyPr/>
          <a:lstStyle/>
          <a:p>
            <a:r>
              <a:rPr lang="es-UY" dirty="0"/>
              <a:t>las reflexiones sobre la lectura no se enmarcan en una crítica</a:t>
            </a:r>
          </a:p>
          <a:p>
            <a:r>
              <a:rPr lang="es-UY" dirty="0"/>
              <a:t>erudita, sino que son las de un hombre que está ejerciendo su juicio.</a:t>
            </a:r>
          </a:p>
          <a:p>
            <a:r>
              <a:rPr lang="es-UY" dirty="0"/>
              <a:t>Hombre con un juicio libre, que nos recuerda que no hay que</a:t>
            </a:r>
          </a:p>
          <a:p>
            <a:r>
              <a:rPr lang="es-UY" dirty="0"/>
              <a:t>hacer caso de quién escribe, </a:t>
            </a:r>
            <a:r>
              <a:rPr lang="es-UY" b="1" dirty="0"/>
              <a:t>sino de lo que se escribe, es decir, no</a:t>
            </a:r>
          </a:p>
          <a:p>
            <a:r>
              <a:rPr lang="es-UY" b="1" dirty="0"/>
              <a:t>porque lo haya escrito Séneca o Plutarco será bueno. Que nos indica</a:t>
            </a:r>
          </a:p>
          <a:p>
            <a:r>
              <a:rPr lang="es-UY" b="1" dirty="0"/>
              <a:t>que la lectura tiene que ser un placer, que tiene que permitir el juicio</a:t>
            </a:r>
          </a:p>
          <a:p>
            <a:r>
              <a:rPr lang="es-UY" b="1" dirty="0"/>
              <a:t>libre, que el placer no está reñido con la formación</a:t>
            </a:r>
          </a:p>
        </p:txBody>
      </p:sp>
    </p:spTree>
    <p:extLst>
      <p:ext uri="{BB962C8B-B14F-4D97-AF65-F5344CB8AC3E}">
        <p14:creationId xmlns:p14="http://schemas.microsoft.com/office/powerpoint/2010/main" val="2284470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La experiencia</a:t>
            </a:r>
          </a:p>
        </p:txBody>
      </p:sp>
      <p:sp>
        <p:nvSpPr>
          <p:cNvPr id="3" name="Marcador de contenido 2"/>
          <p:cNvSpPr>
            <a:spLocks noGrp="1"/>
          </p:cNvSpPr>
          <p:nvPr>
            <p:ph idx="1"/>
          </p:nvPr>
        </p:nvSpPr>
        <p:spPr/>
        <p:txBody>
          <a:bodyPr/>
          <a:lstStyle/>
          <a:p>
            <a:r>
              <a:rPr lang="es-UY" dirty="0"/>
              <a:t>La pintura</a:t>
            </a:r>
          </a:p>
          <a:p>
            <a:r>
              <a:rPr lang="es-UY" dirty="0"/>
              <a:t>del yo es un proyecto de formación de sí, y el conocimiento científico</a:t>
            </a:r>
          </a:p>
          <a:p>
            <a:r>
              <a:rPr lang="es-UY" dirty="0"/>
              <a:t>queda subordinado a la filosofía entendida como la pregunta</a:t>
            </a:r>
          </a:p>
          <a:p>
            <a:r>
              <a:rPr lang="es-UY" dirty="0"/>
              <a:t>que nos hacemos a nosotros mismos sobre quiénes somos y cómo</a:t>
            </a:r>
          </a:p>
          <a:p>
            <a:r>
              <a:rPr lang="es-UY" dirty="0"/>
              <a:t>hemos de vivir. «De la experiencia» se enmarca desde su inicio («no</a:t>
            </a:r>
          </a:p>
          <a:p>
            <a:r>
              <a:rPr lang="es-UY" dirty="0"/>
              <a:t>hay deseo más natural que el deseo de conocimiento») dentro del</a:t>
            </a:r>
          </a:p>
          <a:p>
            <a:r>
              <a:rPr lang="es-UY" dirty="0"/>
              <a:t>diálogo con la tradición filosófica.</a:t>
            </a:r>
          </a:p>
        </p:txBody>
      </p:sp>
    </p:spTree>
    <p:extLst>
      <p:ext uri="{BB962C8B-B14F-4D97-AF65-F5344CB8AC3E}">
        <p14:creationId xmlns:p14="http://schemas.microsoft.com/office/powerpoint/2010/main" val="40237764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lstStyle/>
          <a:p>
            <a:r>
              <a:rPr lang="es-UY" b="1" dirty="0"/>
              <a:t>La experiencia externa es reemplazada por la</a:t>
            </a:r>
          </a:p>
          <a:p>
            <a:r>
              <a:rPr lang="es-UY" b="1" dirty="0"/>
              <a:t>propia; la razón universal, por el juicio personal. Se trata, en el</a:t>
            </a:r>
          </a:p>
          <a:p>
            <a:r>
              <a:rPr lang="es-UY" b="1" dirty="0"/>
              <a:t>proyecto de formación que son los </a:t>
            </a:r>
            <a:r>
              <a:rPr lang="es-UY" b="1" i="1" dirty="0"/>
              <a:t>Ensayos, </a:t>
            </a:r>
            <a:r>
              <a:rPr lang="es-UY" b="1" dirty="0"/>
              <a:t>no tanto de pensar las</a:t>
            </a:r>
          </a:p>
          <a:p>
            <a:r>
              <a:rPr lang="es-UY" b="1" dirty="0"/>
              <a:t>cosas como de pensar sobre ellas</a:t>
            </a:r>
          </a:p>
          <a:p>
            <a:r>
              <a:rPr lang="es-UY" b="1" dirty="0"/>
              <a:t>En las últimas páginas del capítulo y</a:t>
            </a:r>
          </a:p>
          <a:p>
            <a:r>
              <a:rPr lang="es-UY" b="1" dirty="0"/>
              <a:t>de los </a:t>
            </a:r>
            <a:r>
              <a:rPr lang="es-UY" b="1" i="1" dirty="0"/>
              <a:t>Ensayos </a:t>
            </a:r>
            <a:r>
              <a:rPr lang="es-UY" b="1" dirty="0"/>
              <a:t>Montaigne afirma que nada hay tan bello y legítimo</a:t>
            </a:r>
          </a:p>
          <a:p>
            <a:r>
              <a:rPr lang="es-UY" b="1" dirty="0"/>
              <a:t>como hacer bien el hombre.</a:t>
            </a:r>
          </a:p>
        </p:txBody>
      </p:sp>
    </p:spTree>
    <p:extLst>
      <p:ext uri="{BB962C8B-B14F-4D97-AF65-F5344CB8AC3E}">
        <p14:creationId xmlns:p14="http://schemas.microsoft.com/office/powerpoint/2010/main" val="28549732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fontScale="92500"/>
          </a:bodyPr>
          <a:lstStyle/>
          <a:p>
            <a:r>
              <a:rPr lang="es-UY" dirty="0"/>
              <a:t>Para esto se pretende la formación del</a:t>
            </a:r>
          </a:p>
          <a:p>
            <a:r>
              <a:rPr lang="es-UY" dirty="0"/>
              <a:t>juicio, para mejor circunscribirse a uno mismo, para determinar</a:t>
            </a:r>
          </a:p>
          <a:p>
            <a:r>
              <a:rPr lang="es-UY" dirty="0"/>
              <a:t>qué puede esperar uno tanto en el ámbito físico, como en el psicológico,</a:t>
            </a:r>
          </a:p>
          <a:p>
            <a:r>
              <a:rPr lang="es-UY" dirty="0"/>
              <a:t>en el moral o en el intelectual. En «De la educación de los</a:t>
            </a:r>
          </a:p>
          <a:p>
            <a:r>
              <a:rPr lang="es-UY" dirty="0"/>
              <a:t>hijos» Montaigne afirma que</a:t>
            </a:r>
            <a:r>
              <a:rPr lang="es-UY" b="1" dirty="0"/>
              <a:t> el objetivo de la educación es ser mejor</a:t>
            </a:r>
          </a:p>
          <a:p>
            <a:r>
              <a:rPr lang="es-UY" b="1" dirty="0"/>
              <a:t>y más sabio. El último capítulo explicita en qué consiste esto:</a:t>
            </a:r>
          </a:p>
          <a:p>
            <a:r>
              <a:rPr lang="es-UY" b="1" dirty="0"/>
              <a:t>saber vivir, lo que implica conocer lo mejor posible la propia naturaleza</a:t>
            </a:r>
          </a:p>
          <a:p>
            <a:r>
              <a:rPr lang="es-UY" b="1" dirty="0"/>
              <a:t>para «gozar lealmente del propio ser</a:t>
            </a:r>
            <a:r>
              <a:rPr lang="es-UY" dirty="0"/>
              <a:t>».</a:t>
            </a:r>
          </a:p>
        </p:txBody>
      </p:sp>
    </p:spTree>
    <p:extLst>
      <p:ext uri="{BB962C8B-B14F-4D97-AF65-F5344CB8AC3E}">
        <p14:creationId xmlns:p14="http://schemas.microsoft.com/office/powerpoint/2010/main" val="41793236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lnSpcReduction="10000"/>
          </a:bodyPr>
          <a:lstStyle/>
          <a:p>
            <a:r>
              <a:rPr lang="es-UY" b="1" dirty="0"/>
              <a:t>es el hombre que, en un</a:t>
            </a:r>
          </a:p>
          <a:p>
            <a:r>
              <a:rPr lang="es-UY" b="1" dirty="0"/>
              <a:t>mundo cambiante y diverso, se ensaya, se pone a prueba, que escribe</a:t>
            </a:r>
          </a:p>
          <a:p>
            <a:r>
              <a:rPr lang="es-UY" b="1" dirty="0"/>
              <a:t>un libro sobre sí mismo que refleja un proyecto de educación individual,</a:t>
            </a:r>
          </a:p>
          <a:p>
            <a:r>
              <a:rPr lang="es-UY" b="1" dirty="0"/>
              <a:t>proyecto que se ofrece al lector como un espejo para que</a:t>
            </a:r>
          </a:p>
          <a:p>
            <a:r>
              <a:rPr lang="es-UY" b="1" dirty="0"/>
              <a:t>pueda eventualmente llevar a cabo el propio. Los </a:t>
            </a:r>
            <a:r>
              <a:rPr lang="es-UY" b="1" i="1" dirty="0"/>
              <a:t>Ensayos, </a:t>
            </a:r>
            <a:r>
              <a:rPr lang="es-UY" b="1" dirty="0"/>
              <a:t>pues,</a:t>
            </a:r>
          </a:p>
          <a:p>
            <a:r>
              <a:rPr lang="es-UY" b="1" dirty="0"/>
              <a:t>pueden ser considerados como el nuevo manual de ese proyecto educativo</a:t>
            </a:r>
          </a:p>
          <a:p>
            <a:r>
              <a:rPr lang="es-UY" b="1" dirty="0"/>
              <a:t>moderno de formación de sí mediante el ejercicio del juicio</a:t>
            </a:r>
            <a:r>
              <a:rPr lang="es-UY" dirty="0"/>
              <a:t>.</a:t>
            </a:r>
          </a:p>
        </p:txBody>
      </p:sp>
    </p:spTree>
    <p:extLst>
      <p:ext uri="{BB962C8B-B14F-4D97-AF65-F5344CB8AC3E}">
        <p14:creationId xmlns:p14="http://schemas.microsoft.com/office/powerpoint/2010/main" val="1040093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Vida</a:t>
            </a:r>
          </a:p>
        </p:txBody>
      </p:sp>
      <p:sp>
        <p:nvSpPr>
          <p:cNvPr id="3" name="Marcador de contenido 2"/>
          <p:cNvSpPr>
            <a:spLocks noGrp="1"/>
          </p:cNvSpPr>
          <p:nvPr>
            <p:ph idx="1"/>
          </p:nvPr>
        </p:nvSpPr>
        <p:spPr/>
        <p:txBody>
          <a:bodyPr>
            <a:normAutofit fontScale="92500"/>
          </a:bodyPr>
          <a:lstStyle/>
          <a:p>
            <a:r>
              <a:rPr lang="es-UY" dirty="0"/>
              <a:t> Fue a escuela de Burdeos y allí completó en sólo siete años los doce años escolares. </a:t>
            </a:r>
          </a:p>
          <a:p>
            <a:r>
              <a:rPr lang="es-UY" dirty="0"/>
              <a:t>Se graduó después en leyes en la Universidad. Sus contactos familiares le granjearon el cargo de magistrado de la ciudad y en ese puesto conoció a un colega que sería su gran amigo y corresponsal, </a:t>
            </a:r>
            <a:r>
              <a:rPr lang="es-UY" dirty="0" err="1">
                <a:hlinkClick r:id="rId2" tooltip="Étienne de La Boétie"/>
              </a:rPr>
              <a:t>Étienne</a:t>
            </a:r>
            <a:r>
              <a:rPr lang="es-UY" dirty="0">
                <a:hlinkClick r:id="rId2" tooltip="Étienne de La Boétie"/>
              </a:rPr>
              <a:t> de La </a:t>
            </a:r>
            <a:r>
              <a:rPr lang="es-UY" dirty="0" err="1">
                <a:hlinkClick r:id="rId2" tooltip="Étienne de La Boétie"/>
              </a:rPr>
              <a:t>Boétie</a:t>
            </a:r>
            <a:r>
              <a:rPr lang="es-UY" dirty="0"/>
              <a:t>. Los siguientes doce años (1554-70) los pasó en los tribunales</a:t>
            </a:r>
          </a:p>
          <a:p>
            <a:r>
              <a:rPr lang="es-UY" b="1" dirty="0"/>
              <a:t>“en la amistad de que yo hablo, se mezclan y se confunden entre sí con una mixtura tan completa, que borran y no vuelven a encontrar ya la costura que los ha unido. Se me instan a decir por qué le quería, siento que no puede expresarse más que respondiendo: porque era él, porque era yo (250)</a:t>
            </a:r>
          </a:p>
        </p:txBody>
      </p:sp>
    </p:spTree>
    <p:extLst>
      <p:ext uri="{BB962C8B-B14F-4D97-AF65-F5344CB8AC3E}">
        <p14:creationId xmlns:p14="http://schemas.microsoft.com/office/powerpoint/2010/main" val="1110767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Elementos para que el Tirano prevalezca</a:t>
            </a:r>
          </a:p>
        </p:txBody>
      </p:sp>
      <p:sp>
        <p:nvSpPr>
          <p:cNvPr id="3" name="Marcador de contenido 2"/>
          <p:cNvSpPr>
            <a:spLocks noGrp="1"/>
          </p:cNvSpPr>
          <p:nvPr>
            <p:ph idx="1"/>
          </p:nvPr>
        </p:nvSpPr>
        <p:spPr/>
        <p:txBody>
          <a:bodyPr/>
          <a:lstStyle/>
          <a:p>
            <a:r>
              <a:rPr lang="es-UY" dirty="0"/>
              <a:t>1) el aislamiento, al fin de evitar toda amistad entre los hombres. Se le otorga una particular importancia al espionaje, todo el mundo espía a todo el mundo</a:t>
            </a:r>
          </a:p>
          <a:p>
            <a:r>
              <a:rPr lang="es-UY" dirty="0"/>
              <a:t>2) Corrupción, con el fin de distraer y afeminar los cuerpos mediante espectáculos, juegos y fiestas idóneas</a:t>
            </a:r>
          </a:p>
          <a:p>
            <a:r>
              <a:rPr lang="es-UY" dirty="0"/>
              <a:t>3) la religión que enseña la sumisión, la dedicación y el culto a un dios invisible, utilizado como máscara de la tiranía.</a:t>
            </a:r>
          </a:p>
          <a:p>
            <a:r>
              <a:rPr lang="es-UY" dirty="0"/>
              <a:t>4) La puesta en marcha de un poder piramidal.</a:t>
            </a:r>
          </a:p>
        </p:txBody>
      </p:sp>
    </p:spTree>
    <p:extLst>
      <p:ext uri="{BB962C8B-B14F-4D97-AF65-F5344CB8AC3E}">
        <p14:creationId xmlns:p14="http://schemas.microsoft.com/office/powerpoint/2010/main" val="1797193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ETTIENE de la BOTIE</a:t>
            </a:r>
          </a:p>
        </p:txBody>
      </p:sp>
      <p:sp>
        <p:nvSpPr>
          <p:cNvPr id="3" name="Marcador de contenido 2"/>
          <p:cNvSpPr>
            <a:spLocks noGrp="1"/>
          </p:cNvSpPr>
          <p:nvPr>
            <p:ph idx="1"/>
          </p:nvPr>
        </p:nvSpPr>
        <p:spPr/>
        <p:txBody>
          <a:bodyPr/>
          <a:lstStyle/>
          <a:p>
            <a:r>
              <a:rPr lang="es-UY" dirty="0"/>
              <a:t>1530-1563. Magistrado en el Burdeos Francés.  A los 18 años escribió el tratado de la Servidumbre voluntaria o Contra el uno.</a:t>
            </a:r>
          </a:p>
        </p:txBody>
      </p:sp>
    </p:spTree>
    <p:extLst>
      <p:ext uri="{BB962C8B-B14F-4D97-AF65-F5344CB8AC3E}">
        <p14:creationId xmlns:p14="http://schemas.microsoft.com/office/powerpoint/2010/main" val="2727045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IDEAS EDUCATIVAS: la formación de los hijos</a:t>
            </a:r>
          </a:p>
        </p:txBody>
      </p:sp>
      <p:sp>
        <p:nvSpPr>
          <p:cNvPr id="3" name="Marcador de contenido 2"/>
          <p:cNvSpPr>
            <a:spLocks noGrp="1"/>
          </p:cNvSpPr>
          <p:nvPr>
            <p:ph idx="1"/>
          </p:nvPr>
        </p:nvSpPr>
        <p:spPr/>
        <p:txBody>
          <a:bodyPr>
            <a:normAutofit lnSpcReduction="10000"/>
          </a:bodyPr>
          <a:lstStyle/>
          <a:p>
            <a:r>
              <a:rPr lang="es-UY" dirty="0"/>
              <a:t>Montaigne califica a su libro como único en el mundo. ¿Qué es lo que le hace singular? El aviso al lector que precede a la primera edición y que se mantendrá inalterable en las sucesivas ediciones indica que su propósito es solo «</a:t>
            </a:r>
            <a:r>
              <a:rPr lang="es-UY" b="1" u="sng" dirty="0"/>
              <a:t>doméstico y privado», </a:t>
            </a:r>
            <a:r>
              <a:rPr lang="es-UY" dirty="0"/>
              <a:t>pues ha escrito solo para «solaz de parientes y amigos», para que dispongan de un retrato suyo una vez que él haya desaparecido. </a:t>
            </a:r>
            <a:r>
              <a:rPr lang="es-UY" b="1" u="sng" dirty="0"/>
              <a:t>El propósito, pues, es pintarse, y para ello debe ser sincero, al menos «en la medida que el respeto público me lo ha permitido»</a:t>
            </a:r>
            <a:r>
              <a:rPr lang="es-UY" dirty="0"/>
              <a:t>. Así, concluye Montaigne dirigiéndose al lector, «</a:t>
            </a:r>
            <a:r>
              <a:rPr lang="es-UY" b="1" u="sng" dirty="0"/>
              <a:t>yo soy la materia de mi libro, no hay razón para que ocupes tu ocio en tema tan frívolo y vano</a:t>
            </a:r>
            <a:r>
              <a:rPr lang="es-UY" dirty="0"/>
              <a:t>.</a:t>
            </a:r>
          </a:p>
          <a:p>
            <a:r>
              <a:rPr lang="es-UY" dirty="0"/>
              <a:t>Ejercicios espirituales . La filosofía como aprendizaje para la muerte</a:t>
            </a:r>
          </a:p>
        </p:txBody>
      </p:sp>
    </p:spTree>
    <p:extLst>
      <p:ext uri="{BB962C8B-B14F-4D97-AF65-F5344CB8AC3E}">
        <p14:creationId xmlns:p14="http://schemas.microsoft.com/office/powerpoint/2010/main" val="1093110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Y" dirty="0"/>
              <a:t>La filosofía preparación para la muerte</a:t>
            </a:r>
          </a:p>
        </p:txBody>
      </p:sp>
      <p:sp>
        <p:nvSpPr>
          <p:cNvPr id="3" name="Marcador de contenido 2"/>
          <p:cNvSpPr>
            <a:spLocks noGrp="1"/>
          </p:cNvSpPr>
          <p:nvPr>
            <p:ph idx="1"/>
          </p:nvPr>
        </p:nvSpPr>
        <p:spPr/>
        <p:txBody>
          <a:bodyPr/>
          <a:lstStyle/>
          <a:p>
            <a:r>
              <a:rPr lang="es-UY" b="1" dirty="0"/>
              <a:t>Que la muerte me encuentre plantando mis coles pero despreocupado de ella y aun más de mi jardín imperfecto.</a:t>
            </a:r>
          </a:p>
          <a:p>
            <a:r>
              <a:rPr lang="es-UY" b="1" dirty="0"/>
              <a:t>Si alguien les enseñaría a los hombres a morir, les enseñaría a vivir.</a:t>
            </a:r>
          </a:p>
          <a:p>
            <a:r>
              <a:rPr lang="es-UY" dirty="0"/>
              <a:t>El cuerpo nos prepara.</a:t>
            </a:r>
          </a:p>
          <a:p>
            <a:r>
              <a:rPr lang="es-UY" dirty="0"/>
              <a:t>La muerte es breve, aunque se da en el tiempo.</a:t>
            </a:r>
          </a:p>
          <a:p>
            <a:r>
              <a:rPr lang="es-UY" dirty="0"/>
              <a:t>Como viniste te vas. La muerte es uno de los elementos en el orden del universo. La muerte es parte de ti, huyes de ti mismo. </a:t>
            </a:r>
          </a:p>
          <a:p>
            <a:r>
              <a:rPr lang="es-UY" dirty="0"/>
              <a:t>No es bien ni mal es lo que hagas de ella. </a:t>
            </a:r>
          </a:p>
          <a:p>
            <a:endParaRPr lang="es-UY" dirty="0"/>
          </a:p>
        </p:txBody>
      </p:sp>
    </p:spTree>
    <p:extLst>
      <p:ext uri="{BB962C8B-B14F-4D97-AF65-F5344CB8AC3E}">
        <p14:creationId xmlns:p14="http://schemas.microsoft.com/office/powerpoint/2010/main" val="487845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Y"/>
          </a:p>
        </p:txBody>
      </p:sp>
      <p:sp>
        <p:nvSpPr>
          <p:cNvPr id="3" name="Marcador de contenido 2"/>
          <p:cNvSpPr>
            <a:spLocks noGrp="1"/>
          </p:cNvSpPr>
          <p:nvPr>
            <p:ph idx="1"/>
          </p:nvPr>
        </p:nvSpPr>
        <p:spPr/>
        <p:txBody>
          <a:bodyPr>
            <a:normAutofit/>
          </a:bodyPr>
          <a:lstStyle/>
          <a:p>
            <a:r>
              <a:rPr lang="es-UY" b="1" dirty="0"/>
              <a:t>El ensayo está ligado a Montaigne a un ejercicio, a una experiencia de sí. </a:t>
            </a:r>
          </a:p>
          <a:p>
            <a:r>
              <a:rPr lang="es-UY" b="1" dirty="0"/>
              <a:t>Ensayos devienen el elemento básico para la formación de ese ser humano particular que es Michel de Montaigne, y el ensayarse el instrumento para llevar a cabo esa formación</a:t>
            </a:r>
          </a:p>
          <a:p>
            <a:endParaRPr lang="es-UY" dirty="0"/>
          </a:p>
        </p:txBody>
      </p:sp>
    </p:spTree>
    <p:extLst>
      <p:ext uri="{BB962C8B-B14F-4D97-AF65-F5344CB8AC3E}">
        <p14:creationId xmlns:p14="http://schemas.microsoft.com/office/powerpoint/2010/main" val="418662156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1442</TotalTime>
  <Words>3880</Words>
  <Application>Microsoft Office PowerPoint</Application>
  <PresentationFormat>Panorámica</PresentationFormat>
  <Paragraphs>244</Paragraphs>
  <Slides>38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38</vt:i4>
      </vt:variant>
    </vt:vector>
  </HeadingPairs>
  <TitlesOfParts>
    <vt:vector size="43" baseType="lpstr">
      <vt:lpstr>Arial</vt:lpstr>
      <vt:lpstr>Calibri</vt:lpstr>
      <vt:lpstr>Calibri Light</vt:lpstr>
      <vt:lpstr>Times New Roman</vt:lpstr>
      <vt:lpstr>Tema de Office</vt:lpstr>
      <vt:lpstr>MICHEL DE MONTAIGNE</vt:lpstr>
      <vt:lpstr>Educación Humanista</vt:lpstr>
      <vt:lpstr>Presentación de PowerPoint</vt:lpstr>
      <vt:lpstr>Vida</vt:lpstr>
      <vt:lpstr>Elementos para que el Tirano prevalezca</vt:lpstr>
      <vt:lpstr>ETTIENE de la BOTIE</vt:lpstr>
      <vt:lpstr>IDEAS EDUCATIVAS: la formación de los hijos</vt:lpstr>
      <vt:lpstr>La filosofía preparación para la muerte</vt:lpstr>
      <vt:lpstr>Presentación de PowerPoint</vt:lpstr>
      <vt:lpstr>Presentación de PowerPoint</vt:lpstr>
      <vt:lpstr>Principios montaignianos</vt:lpstr>
      <vt:lpstr>Escepticismo y educación</vt:lpstr>
      <vt:lpstr>Tolerancia y educación</vt:lpstr>
      <vt:lpstr>Calibán de Montaigne</vt:lpstr>
      <vt:lpstr>Presentación de PowerPoint</vt:lpstr>
      <vt:lpstr>Presentación de PowerPoint</vt:lpstr>
      <vt:lpstr>Presentación de PowerPoint</vt:lpstr>
      <vt:lpstr>Presentación de PowerPoint</vt:lpstr>
      <vt:lpstr>VIAJAR: para formar el juicio</vt:lpstr>
      <vt:lpstr>Presentación de PowerPoint</vt:lpstr>
      <vt:lpstr>Presentación de PowerPoint</vt:lpstr>
      <vt:lpstr>Presentación de PowerPoint</vt:lpstr>
      <vt:lpstr>La sociedad tiene finalidad educativa</vt:lpstr>
      <vt:lpstr>Humanismo</vt:lpstr>
      <vt:lpstr>Historia/Filosofía</vt:lpstr>
      <vt:lpstr>Presentación de PowerPoint</vt:lpstr>
      <vt:lpstr>NO escuela si preceptor</vt:lpstr>
      <vt:lpstr>Presentación de PowerPoint</vt:lpstr>
      <vt:lpstr>Presentación de PowerPoint</vt:lpstr>
      <vt:lpstr>Primero la Filosofía</vt:lpstr>
      <vt:lpstr>Pedantes</vt:lpstr>
      <vt:lpstr>Presentación de PowerPoint</vt:lpstr>
      <vt:lpstr>Amor a los hijos</vt:lpstr>
      <vt:lpstr>Lectura</vt:lpstr>
      <vt:lpstr>La experiencia</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MICHEL DE MONTAIGNE</dc:title>
  <dc:creator>a c e r</dc:creator>
  <cp:lastModifiedBy>Andrea Diaz</cp:lastModifiedBy>
  <cp:revision>110</cp:revision>
  <dcterms:created xsi:type="dcterms:W3CDTF">2017-05-04T12:48:11Z</dcterms:created>
  <dcterms:modified xsi:type="dcterms:W3CDTF">2024-04-21T20:41:00Z</dcterms:modified>
</cp:coreProperties>
</file>