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88" r:id="rId4"/>
    <p:sldId id="289" r:id="rId5"/>
    <p:sldId id="290" r:id="rId6"/>
    <p:sldId id="291" r:id="rId7"/>
    <p:sldId id="292" r:id="rId8"/>
    <p:sldId id="293" r:id="rId9"/>
    <p:sldId id="301" r:id="rId10"/>
    <p:sldId id="300" r:id="rId11"/>
    <p:sldId id="294" r:id="rId12"/>
    <p:sldId id="295" r:id="rId13"/>
    <p:sldId id="296" r:id="rId14"/>
    <p:sldId id="297" r:id="rId15"/>
    <p:sldId id="298" r:id="rId16"/>
    <p:sldId id="262" r:id="rId17"/>
    <p:sldId id="263" r:id="rId18"/>
    <p:sldId id="303" r:id="rId19"/>
    <p:sldId id="304" r:id="rId20"/>
    <p:sldId id="305" r:id="rId21"/>
    <p:sldId id="306" r:id="rId22"/>
    <p:sldId id="307" r:id="rId23"/>
    <p:sldId id="309" r:id="rId24"/>
    <p:sldId id="308" r:id="rId25"/>
    <p:sldId id="259" r:id="rId26"/>
    <p:sldId id="264" r:id="rId27"/>
    <p:sldId id="265" r:id="rId28"/>
    <p:sldId id="266" r:id="rId29"/>
    <p:sldId id="333" r:id="rId30"/>
    <p:sldId id="261" r:id="rId31"/>
    <p:sldId id="318" r:id="rId32"/>
    <p:sldId id="268" r:id="rId33"/>
    <p:sldId id="269" r:id="rId34"/>
    <p:sldId id="325" r:id="rId35"/>
    <p:sldId id="270" r:id="rId36"/>
    <p:sldId id="329" r:id="rId37"/>
    <p:sldId id="330" r:id="rId38"/>
    <p:sldId id="331" r:id="rId39"/>
    <p:sldId id="312" r:id="rId40"/>
    <p:sldId id="327" r:id="rId41"/>
    <p:sldId id="328" r:id="rId42"/>
    <p:sldId id="332" r:id="rId43"/>
    <p:sldId id="310" r:id="rId44"/>
    <p:sldId id="311" r:id="rId45"/>
    <p:sldId id="313" r:id="rId46"/>
    <p:sldId id="314" r:id="rId47"/>
    <p:sldId id="315" r:id="rId48"/>
    <p:sldId id="271" r:id="rId49"/>
    <p:sldId id="302" r:id="rId50"/>
    <p:sldId id="316" r:id="rId51"/>
    <p:sldId id="317" r:id="rId52"/>
    <p:sldId id="285" r:id="rId53"/>
    <p:sldId id="286" r:id="rId54"/>
    <p:sldId id="287" r:id="rId55"/>
    <p:sldId id="273" r:id="rId56"/>
    <p:sldId id="274" r:id="rId57"/>
    <p:sldId id="279" r:id="rId58"/>
    <p:sldId id="281" r:id="rId59"/>
    <p:sldId id="282" r:id="rId60"/>
    <p:sldId id="283" r:id="rId61"/>
    <p:sldId id="319" r:id="rId62"/>
    <p:sldId id="320" r:id="rId63"/>
    <p:sldId id="321" r:id="rId64"/>
    <p:sldId id="323" r:id="rId65"/>
    <p:sldId id="326" r:id="rId66"/>
    <p:sldId id="324" r:id="rId67"/>
    <p:sldId id="284"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5/29/2026</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5/29/2026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5/29/2026</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5/29/2026</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7362EF-ABEE-5982-2C22-E2E88CEA4185}"/>
              </a:ext>
            </a:extLst>
          </p:cNvPr>
          <p:cNvSpPr>
            <a:spLocks noGrp="1"/>
          </p:cNvSpPr>
          <p:nvPr>
            <p:ph type="ctrTitle"/>
          </p:nvPr>
        </p:nvSpPr>
        <p:spPr/>
        <p:txBody>
          <a:bodyPr/>
          <a:lstStyle/>
          <a:p>
            <a:r>
              <a:rPr lang="es-UY" dirty="0"/>
              <a:t>Historia de la educación </a:t>
            </a:r>
          </a:p>
        </p:txBody>
      </p:sp>
      <p:sp>
        <p:nvSpPr>
          <p:cNvPr id="3" name="Subtítulo 2">
            <a:extLst>
              <a:ext uri="{FF2B5EF4-FFF2-40B4-BE49-F238E27FC236}">
                <a16:creationId xmlns:a16="http://schemas.microsoft.com/office/drawing/2014/main" id="{835AFA72-1525-CA52-E06F-C84AFFC6E203}"/>
              </a:ext>
            </a:extLst>
          </p:cNvPr>
          <p:cNvSpPr>
            <a:spLocks noGrp="1"/>
          </p:cNvSpPr>
          <p:nvPr>
            <p:ph type="subTitle" idx="1"/>
          </p:nvPr>
        </p:nvSpPr>
        <p:spPr/>
        <p:txBody>
          <a:bodyPr/>
          <a:lstStyle/>
          <a:p>
            <a:r>
              <a:rPr lang="es-UY" dirty="0"/>
              <a:t>Licenciatura en educación,  año </a:t>
            </a:r>
            <a:r>
              <a:rPr lang="es-UY" dirty="0" smtClean="0"/>
              <a:t>2026</a:t>
            </a:r>
            <a:endParaRPr lang="es-UY" dirty="0"/>
          </a:p>
        </p:txBody>
      </p:sp>
    </p:spTree>
    <p:extLst>
      <p:ext uri="{BB962C8B-B14F-4D97-AF65-F5344CB8AC3E}">
        <p14:creationId xmlns:p14="http://schemas.microsoft.com/office/powerpoint/2010/main" val="2605909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600" b="1" dirty="0"/>
              <a:t>Línea cronológica Immanuel Kant, Jean-Jacques Rousseau y Johann Heinrich Pestalozzi</a:t>
            </a:r>
            <a:endParaRPr lang="es-ES" sz="2600" dirty="0"/>
          </a:p>
        </p:txBody>
      </p:sp>
      <p:sp>
        <p:nvSpPr>
          <p:cNvPr id="3" name="Marcador de contenido 2"/>
          <p:cNvSpPr>
            <a:spLocks noGrp="1"/>
          </p:cNvSpPr>
          <p:nvPr>
            <p:ph idx="1"/>
          </p:nvPr>
        </p:nvSpPr>
        <p:spPr/>
        <p:txBody>
          <a:bodyPr/>
          <a:lstStyle/>
          <a:p>
            <a:r>
              <a:rPr lang="es-ES" dirty="0" smtClean="0"/>
              <a:t>1789 Revolución </a:t>
            </a:r>
            <a:r>
              <a:rPr lang="es-ES" dirty="0" smtClean="0"/>
              <a:t>francesa. Pestalozzi tenía 43 años</a:t>
            </a:r>
          </a:p>
          <a:p>
            <a:r>
              <a:rPr lang="es-ES" b="1" dirty="0"/>
              <a:t>1797</a:t>
            </a:r>
            <a:endParaRPr lang="es-ES" dirty="0"/>
          </a:p>
          <a:p>
            <a:pPr marL="0" lvl="0" indent="0">
              <a:buNone/>
            </a:pPr>
            <a:r>
              <a:rPr lang="es-ES" b="1" dirty="0"/>
              <a:t>Pestalozzi</a:t>
            </a:r>
            <a:r>
              <a:rPr lang="es-ES" dirty="0"/>
              <a:t> publica </a:t>
            </a:r>
            <a:r>
              <a:rPr lang="es-ES" i="1" dirty="0"/>
              <a:t>Mis investigaciones sobre el curso de la naturaleza en el desarrollo del género humano</a:t>
            </a:r>
            <a:r>
              <a:rPr lang="es-ES" dirty="0"/>
              <a:t>. En esta obra expone su convicción de que la reforma social y la felicidad dependen de una educación que “trastoca” el orden existente solo si antecede a la rebelión colectiva, manteniendo carácter moral y afectivo.</a:t>
            </a:r>
          </a:p>
          <a:p>
            <a:endParaRPr lang="es-ES" dirty="0"/>
          </a:p>
        </p:txBody>
      </p:sp>
    </p:spTree>
    <p:extLst>
      <p:ext uri="{BB962C8B-B14F-4D97-AF65-F5344CB8AC3E}">
        <p14:creationId xmlns:p14="http://schemas.microsoft.com/office/powerpoint/2010/main" val="2626223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500" b="1" dirty="0"/>
              <a:t>Línea cronológica Immanuel Kant, Jean-Jacques Rousseau y Johann Heinrich Pestalozzi</a:t>
            </a:r>
            <a:endParaRPr lang="es-ES" sz="2500" dirty="0"/>
          </a:p>
        </p:txBody>
      </p:sp>
      <p:sp>
        <p:nvSpPr>
          <p:cNvPr id="3" name="Marcador de contenido 2"/>
          <p:cNvSpPr>
            <a:spLocks noGrp="1"/>
          </p:cNvSpPr>
          <p:nvPr>
            <p:ph idx="1"/>
          </p:nvPr>
        </p:nvSpPr>
        <p:spPr/>
        <p:txBody>
          <a:bodyPr>
            <a:normAutofit/>
          </a:bodyPr>
          <a:lstStyle/>
          <a:p>
            <a:r>
              <a:rPr lang="es-ES" b="1" dirty="0" smtClean="0"/>
              <a:t>1798. </a:t>
            </a:r>
            <a:r>
              <a:rPr lang="es-ES" dirty="0" smtClean="0"/>
              <a:t>A </a:t>
            </a:r>
            <a:r>
              <a:rPr lang="es-ES" dirty="0"/>
              <a:t>los </a:t>
            </a:r>
            <a:r>
              <a:rPr lang="es-ES" b="1" dirty="0"/>
              <a:t>52 años</a:t>
            </a:r>
            <a:r>
              <a:rPr lang="es-ES" dirty="0"/>
              <a:t>, Pestalozzi acepta un puesto de maestro de un grupo de huérfanos en </a:t>
            </a:r>
            <a:r>
              <a:rPr lang="es-ES" b="1" dirty="0" err="1"/>
              <a:t>Stans</a:t>
            </a:r>
            <a:r>
              <a:rPr lang="es-ES" dirty="0"/>
              <a:t> (cantón de </a:t>
            </a:r>
            <a:r>
              <a:rPr lang="es-ES" dirty="0" err="1"/>
              <a:t>Unterwalden</a:t>
            </a:r>
            <a:r>
              <a:rPr lang="es-ES" dirty="0"/>
              <a:t>). Allí desarrolla un experimento educativo de seis meses que, aunque breve, confirma su método de “educación elemental” basado en amor, fe y trabajo concreto </a:t>
            </a:r>
            <a:r>
              <a:rPr lang="es-ES" dirty="0" smtClean="0"/>
              <a:t>.</a:t>
            </a:r>
          </a:p>
          <a:p>
            <a:pPr marL="0" lvl="0" indent="0">
              <a:buNone/>
            </a:pPr>
            <a:r>
              <a:rPr lang="es-ES" dirty="0" smtClean="0"/>
              <a:t>1799. Napoleón </a:t>
            </a:r>
            <a:r>
              <a:rPr lang="es-ES" dirty="0" smtClean="0"/>
              <a:t>toma el control del gobierno en Francia </a:t>
            </a:r>
            <a:endParaRPr lang="es-ES" dirty="0"/>
          </a:p>
          <a:p>
            <a:endParaRPr lang="es-ES" dirty="0"/>
          </a:p>
        </p:txBody>
      </p:sp>
    </p:spTree>
    <p:extLst>
      <p:ext uri="{BB962C8B-B14F-4D97-AF65-F5344CB8AC3E}">
        <p14:creationId xmlns:p14="http://schemas.microsoft.com/office/powerpoint/2010/main" val="4280553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500" b="1" dirty="0"/>
              <a:t>Línea cronológica Immanuel Kant, Jean-Jacques Rousseau y Johann Heinrich Pestalozzi</a:t>
            </a:r>
            <a:endParaRPr lang="es-ES" sz="2500" dirty="0"/>
          </a:p>
        </p:txBody>
      </p:sp>
      <p:sp>
        <p:nvSpPr>
          <p:cNvPr id="3" name="Marcador de contenido 2"/>
          <p:cNvSpPr>
            <a:spLocks noGrp="1"/>
          </p:cNvSpPr>
          <p:nvPr>
            <p:ph idx="1"/>
          </p:nvPr>
        </p:nvSpPr>
        <p:spPr/>
        <p:txBody>
          <a:bodyPr>
            <a:normAutofit/>
          </a:bodyPr>
          <a:lstStyle/>
          <a:p>
            <a:r>
              <a:rPr lang="es-ES" b="1" dirty="0" smtClean="0"/>
              <a:t>1799. </a:t>
            </a:r>
            <a:r>
              <a:rPr lang="es-ES" dirty="0" smtClean="0"/>
              <a:t>El </a:t>
            </a:r>
            <a:r>
              <a:rPr lang="es-ES" dirty="0"/>
              <a:t>gobierno suizo asigna a Pestalozzi el </a:t>
            </a:r>
            <a:r>
              <a:rPr lang="es-ES" b="1" dirty="0"/>
              <a:t>castillo de </a:t>
            </a:r>
            <a:r>
              <a:rPr lang="es-ES" b="1" dirty="0" err="1"/>
              <a:t>Burgdorf</a:t>
            </a:r>
            <a:r>
              <a:rPr lang="es-ES" dirty="0"/>
              <a:t>, cerca de Berna, para ampliar sus experimentos pedagógicos. En </a:t>
            </a:r>
            <a:r>
              <a:rPr lang="es-ES" dirty="0" err="1"/>
              <a:t>Burgdorf</a:t>
            </a:r>
            <a:r>
              <a:rPr lang="es-ES" dirty="0"/>
              <a:t>, establece un instituto con alumnos e inicia la práctica sistematizada de su método, aun ejerciendo como maestro personalmente .</a:t>
            </a:r>
          </a:p>
          <a:p>
            <a:r>
              <a:rPr lang="es-ES" b="1" dirty="0" smtClean="0"/>
              <a:t>1801. </a:t>
            </a:r>
            <a:r>
              <a:rPr lang="es-ES" dirty="0" smtClean="0"/>
              <a:t>Pestalozzi </a:t>
            </a:r>
            <a:r>
              <a:rPr lang="es-ES" dirty="0"/>
              <a:t>publica </a:t>
            </a:r>
            <a:r>
              <a:rPr lang="es-ES" i="1" dirty="0"/>
              <a:t>Cómo Gertrudis enseña a sus hijos</a:t>
            </a:r>
            <a:r>
              <a:rPr lang="es-ES" dirty="0"/>
              <a:t>, colección de 24 cartas al amigo </a:t>
            </a:r>
            <a:r>
              <a:rPr lang="es-ES" dirty="0" err="1"/>
              <a:t>Gessner</a:t>
            </a:r>
            <a:r>
              <a:rPr lang="es-ES" dirty="0"/>
              <a:t> que detalla sus principios de “educación elemental”: claridad de la intuición, unión de “forma, número y nombre” y fundamentación del aprendizaje en experiencias sensoriales y afectivas .</a:t>
            </a:r>
          </a:p>
        </p:txBody>
      </p:sp>
    </p:spTree>
    <p:extLst>
      <p:ext uri="{BB962C8B-B14F-4D97-AF65-F5344CB8AC3E}">
        <p14:creationId xmlns:p14="http://schemas.microsoft.com/office/powerpoint/2010/main" val="2051394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500" b="1" dirty="0"/>
              <a:t>Línea cronológica Immanuel Kant, Jean-Jacques Rousseau y Johann Heinrich Pestalozzi</a:t>
            </a:r>
            <a:endParaRPr lang="es-ES" sz="2500" dirty="0"/>
          </a:p>
        </p:txBody>
      </p:sp>
      <p:sp>
        <p:nvSpPr>
          <p:cNvPr id="3" name="Marcador de contenido 2"/>
          <p:cNvSpPr>
            <a:spLocks noGrp="1"/>
          </p:cNvSpPr>
          <p:nvPr>
            <p:ph idx="1"/>
          </p:nvPr>
        </p:nvSpPr>
        <p:spPr/>
        <p:txBody>
          <a:bodyPr/>
          <a:lstStyle/>
          <a:p>
            <a:r>
              <a:rPr lang="es-ES" b="1" dirty="0"/>
              <a:t>1803</a:t>
            </a:r>
            <a:endParaRPr lang="es-ES" dirty="0"/>
          </a:p>
          <a:p>
            <a:pPr marL="0" lvl="0" indent="0">
              <a:buNone/>
            </a:pPr>
            <a:r>
              <a:rPr lang="es-ES" dirty="0"/>
              <a:t>Tras el éxito aún incipiente de </a:t>
            </a:r>
            <a:r>
              <a:rPr lang="es-ES" dirty="0" err="1"/>
              <a:t>Burgdorf</a:t>
            </a:r>
            <a:r>
              <a:rPr lang="es-ES" dirty="0"/>
              <a:t>, Pestalozzi traslada su instituto a </a:t>
            </a:r>
            <a:r>
              <a:rPr lang="es-ES" b="1" dirty="0" err="1"/>
              <a:t>Münchenbuchsee</a:t>
            </a:r>
            <a:r>
              <a:rPr lang="es-ES" dirty="0"/>
              <a:t> y añade una “normal de maestros” para formar a quienes aplicarán su método en Suiza. Su escuela se convierte en referente internacional para filántropos y pedagogos .</a:t>
            </a:r>
          </a:p>
        </p:txBody>
      </p:sp>
    </p:spTree>
    <p:extLst>
      <p:ext uri="{BB962C8B-B14F-4D97-AF65-F5344CB8AC3E}">
        <p14:creationId xmlns:p14="http://schemas.microsoft.com/office/powerpoint/2010/main" val="651414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500" b="1" dirty="0"/>
              <a:t>Línea cronológica Immanuel Kant, Jean-Jacques Rousseau y Johann Heinrich Pestalozzi</a:t>
            </a:r>
            <a:endParaRPr lang="es-ES" sz="2500" dirty="0"/>
          </a:p>
        </p:txBody>
      </p:sp>
      <p:sp>
        <p:nvSpPr>
          <p:cNvPr id="3" name="Marcador de contenido 2"/>
          <p:cNvSpPr>
            <a:spLocks noGrp="1"/>
          </p:cNvSpPr>
          <p:nvPr>
            <p:ph idx="1"/>
          </p:nvPr>
        </p:nvSpPr>
        <p:spPr/>
        <p:txBody>
          <a:bodyPr>
            <a:normAutofit/>
          </a:bodyPr>
          <a:lstStyle/>
          <a:p>
            <a:r>
              <a:rPr lang="es-ES" b="1" dirty="0" smtClean="0"/>
              <a:t>1804. 12 </a:t>
            </a:r>
            <a:r>
              <a:rPr lang="es-ES" b="1" dirty="0"/>
              <a:t>de febrero</a:t>
            </a:r>
            <a:r>
              <a:rPr lang="es-ES" dirty="0"/>
              <a:t>: Fallece </a:t>
            </a:r>
            <a:r>
              <a:rPr lang="es-ES" b="1" dirty="0"/>
              <a:t>Immanuel Kant</a:t>
            </a:r>
            <a:r>
              <a:rPr lang="es-ES" dirty="0"/>
              <a:t> en </a:t>
            </a:r>
            <a:r>
              <a:rPr lang="es-ES" dirty="0" err="1"/>
              <a:t>Königsberg</a:t>
            </a:r>
            <a:r>
              <a:rPr lang="es-ES" dirty="0"/>
              <a:t>. Si bien nunca escribió un tratado pedagógico sistemático, sus apuntes de clases sobre educación, recogidos por discípulos, son publicados póstumamente y revelan su convicción de que “sin educación el hombre no podría volverse verdaderamente humano” .</a:t>
            </a:r>
          </a:p>
          <a:p>
            <a:r>
              <a:rPr lang="es-ES" b="1" dirty="0" smtClean="0"/>
              <a:t>1805. </a:t>
            </a:r>
            <a:r>
              <a:rPr lang="es-ES" dirty="0" smtClean="0"/>
              <a:t>Pestalozzi </a:t>
            </a:r>
            <a:r>
              <a:rPr lang="es-ES" dirty="0"/>
              <a:t>traslada su instituto a </a:t>
            </a:r>
            <a:r>
              <a:rPr lang="es-ES" b="1" dirty="0" err="1"/>
              <a:t>Yverdon</a:t>
            </a:r>
            <a:r>
              <a:rPr lang="es-ES" dirty="0"/>
              <a:t>, donde amplía aún más sus actividades: crea talleres de formación agrícola y </a:t>
            </a:r>
            <a:r>
              <a:rPr lang="es-ES" dirty="0" smtClean="0"/>
              <a:t>artesanal, </a:t>
            </a:r>
            <a:r>
              <a:rPr lang="es-ES" dirty="0"/>
              <a:t>une escuela para varones y para mujeres, y consolida un modelo didáctico que articula trabajo manual, intuitivo y moral .</a:t>
            </a:r>
          </a:p>
          <a:p>
            <a:endParaRPr lang="es-ES" dirty="0"/>
          </a:p>
        </p:txBody>
      </p:sp>
    </p:spTree>
    <p:extLst>
      <p:ext uri="{BB962C8B-B14F-4D97-AF65-F5344CB8AC3E}">
        <p14:creationId xmlns:p14="http://schemas.microsoft.com/office/powerpoint/2010/main" val="3783477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500" b="1" dirty="0"/>
              <a:t>Línea cronológica Immanuel Kant, Jean-Jacques Rousseau y Johann Heinrich Pestalozzi</a:t>
            </a:r>
            <a:endParaRPr lang="es-ES" sz="2500" dirty="0"/>
          </a:p>
        </p:txBody>
      </p:sp>
      <p:sp>
        <p:nvSpPr>
          <p:cNvPr id="3" name="Marcador de contenido 2"/>
          <p:cNvSpPr>
            <a:spLocks noGrp="1"/>
          </p:cNvSpPr>
          <p:nvPr>
            <p:ph idx="1"/>
          </p:nvPr>
        </p:nvSpPr>
        <p:spPr/>
        <p:txBody>
          <a:bodyPr>
            <a:normAutofit/>
          </a:bodyPr>
          <a:lstStyle/>
          <a:p>
            <a:r>
              <a:rPr lang="es-ES" b="1" dirty="0" smtClean="0"/>
              <a:t>1825 </a:t>
            </a:r>
            <a:r>
              <a:rPr lang="es-ES" dirty="0" smtClean="0"/>
              <a:t>El </a:t>
            </a:r>
            <a:r>
              <a:rPr lang="es-ES" dirty="0"/>
              <a:t>instituto de </a:t>
            </a:r>
            <a:r>
              <a:rPr lang="es-ES" b="1" dirty="0" err="1"/>
              <a:t>Yverdon</a:t>
            </a:r>
            <a:r>
              <a:rPr lang="es-ES" dirty="0"/>
              <a:t> comienza a decaer debido a disputas entre colaboradores cercanos (</a:t>
            </a:r>
            <a:r>
              <a:rPr lang="es-ES" dirty="0" err="1"/>
              <a:t>Niederer</a:t>
            </a:r>
            <a:r>
              <a:rPr lang="es-ES" dirty="0"/>
              <a:t> y </a:t>
            </a:r>
            <a:r>
              <a:rPr lang="es-ES" dirty="0" err="1"/>
              <a:t>Schmid</a:t>
            </a:r>
            <a:r>
              <a:rPr lang="es-ES" dirty="0"/>
              <a:t>) y al avanzado deterioro físico de Pestalozzi. </a:t>
            </a:r>
            <a:r>
              <a:rPr lang="es-ES" dirty="0" smtClean="0"/>
              <a:t> A </a:t>
            </a:r>
            <a:r>
              <a:rPr lang="es-ES" dirty="0"/>
              <a:t>sus </a:t>
            </a:r>
            <a:r>
              <a:rPr lang="es-ES" b="1" dirty="0"/>
              <a:t>79 años</a:t>
            </a:r>
            <a:r>
              <a:rPr lang="es-ES" dirty="0"/>
              <a:t>, Pestalozzi cierra definitivamente la escuela, convencido de que su método necesita continuas adaptaciones .</a:t>
            </a:r>
          </a:p>
          <a:p>
            <a:r>
              <a:rPr lang="es-ES" b="1" dirty="0" smtClean="0"/>
              <a:t>1827 17 </a:t>
            </a:r>
            <a:r>
              <a:rPr lang="es-ES" b="1" dirty="0"/>
              <a:t>de febrero</a:t>
            </a:r>
            <a:r>
              <a:rPr lang="es-ES" dirty="0"/>
              <a:t>: Muere </a:t>
            </a:r>
            <a:r>
              <a:rPr lang="es-ES" b="1" dirty="0"/>
              <a:t>Johann Heinrich Pestalozzi</a:t>
            </a:r>
            <a:r>
              <a:rPr lang="es-ES" dirty="0"/>
              <a:t> en </a:t>
            </a:r>
            <a:r>
              <a:rPr lang="es-ES" dirty="0" err="1"/>
              <a:t>Brugg</a:t>
            </a:r>
            <a:r>
              <a:rPr lang="es-ES" dirty="0"/>
              <a:t>, Suiza, dejando como legado la pedagogía intuitiva y la idea de que el afecto (amor maternal), la fe y la experiencia directa son los pilares de toda verdadera educación .</a:t>
            </a:r>
          </a:p>
        </p:txBody>
      </p:sp>
    </p:spTree>
    <p:extLst>
      <p:ext uri="{BB962C8B-B14F-4D97-AF65-F5344CB8AC3E}">
        <p14:creationId xmlns:p14="http://schemas.microsoft.com/office/powerpoint/2010/main" val="2445865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BB8E22-090D-9A59-00EC-3E417DC8D591}"/>
              </a:ext>
            </a:extLst>
          </p:cNvPr>
          <p:cNvSpPr>
            <a:spLocks noGrp="1"/>
          </p:cNvSpPr>
          <p:nvPr>
            <p:ph type="title"/>
          </p:nvPr>
        </p:nvSpPr>
        <p:spPr/>
        <p:txBody>
          <a:bodyPr/>
          <a:lstStyle/>
          <a:p>
            <a:r>
              <a:rPr lang="es-UY" dirty="0"/>
              <a:t>Phillipe Meirieu:</a:t>
            </a:r>
          </a:p>
        </p:txBody>
      </p:sp>
      <p:sp>
        <p:nvSpPr>
          <p:cNvPr id="3" name="Marcador de contenido 2">
            <a:extLst>
              <a:ext uri="{FF2B5EF4-FFF2-40B4-BE49-F238E27FC236}">
                <a16:creationId xmlns:a16="http://schemas.microsoft.com/office/drawing/2014/main" id="{5644FB73-452D-84C3-31AF-2F85E425ED9D}"/>
              </a:ext>
            </a:extLst>
          </p:cNvPr>
          <p:cNvSpPr>
            <a:spLocks noGrp="1"/>
          </p:cNvSpPr>
          <p:nvPr>
            <p:ph idx="1"/>
          </p:nvPr>
        </p:nvSpPr>
        <p:spPr/>
        <p:txBody>
          <a:bodyPr>
            <a:normAutofit/>
          </a:bodyPr>
          <a:lstStyle/>
          <a:p>
            <a:pPr algn="just"/>
            <a:r>
              <a:rPr lang="es-UY" sz="2400" dirty="0"/>
              <a:t>Los avances más significativos en pedagogía se han dado a través de aquellos educadores que se han empecinado en educar a los “ineducables”.</a:t>
            </a:r>
          </a:p>
        </p:txBody>
      </p:sp>
    </p:spTree>
    <p:extLst>
      <p:ext uri="{BB962C8B-B14F-4D97-AF65-F5344CB8AC3E}">
        <p14:creationId xmlns:p14="http://schemas.microsoft.com/office/powerpoint/2010/main" val="910828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4CE106-62BE-8543-E279-6DCD59AE76C4}"/>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5F46DF28-EB30-42B9-222C-3011443BD431}"/>
              </a:ext>
            </a:extLst>
          </p:cNvPr>
          <p:cNvSpPr>
            <a:spLocks noGrp="1"/>
          </p:cNvSpPr>
          <p:nvPr>
            <p:ph idx="1"/>
          </p:nvPr>
        </p:nvSpPr>
        <p:spPr/>
        <p:txBody>
          <a:bodyPr>
            <a:normAutofit/>
          </a:bodyPr>
          <a:lstStyle/>
          <a:p>
            <a:pPr algn="just"/>
            <a:r>
              <a:rPr lang="es-UY" sz="2800" dirty="0"/>
              <a:t>La esperanza educativa de la era revolucionaria: sus escuelas atrajeron a reformadores, teóricos y administradores educativos de toda Europa: Robert Owen, Andrew Bell, Friedrich Froebel, Herbart, zar Alejandro I, </a:t>
            </a:r>
            <a:r>
              <a:rPr lang="es-UY" sz="2800" dirty="0" smtClean="0"/>
              <a:t>Fichte</a:t>
            </a:r>
          </a:p>
          <a:p>
            <a:pPr algn="just"/>
            <a:r>
              <a:rPr lang="es-UY" sz="2800" dirty="0" smtClean="0"/>
              <a:t>Padre fundador de la escuela moderna</a:t>
            </a:r>
            <a:endParaRPr lang="es-UY" sz="2800" dirty="0"/>
          </a:p>
        </p:txBody>
      </p:sp>
    </p:spTree>
    <p:extLst>
      <p:ext uri="{BB962C8B-B14F-4D97-AF65-F5344CB8AC3E}">
        <p14:creationId xmlns:p14="http://schemas.microsoft.com/office/powerpoint/2010/main" val="1860768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Autofit/>
          </a:bodyPr>
          <a:lstStyle/>
          <a:p>
            <a:r>
              <a:rPr lang="es-ES" sz="2200" dirty="0" smtClean="0"/>
              <a:t>Daniel </a:t>
            </a:r>
            <a:r>
              <a:rPr lang="es-ES" sz="2200" dirty="0" err="1" smtClean="0"/>
              <a:t>Tröhler</a:t>
            </a:r>
            <a:r>
              <a:rPr lang="es-ES" sz="2200" dirty="0" smtClean="0"/>
              <a:t>: Pestalozzi es la estrella de un giro cultural más amplio. El del giro educativo.</a:t>
            </a:r>
          </a:p>
          <a:p>
            <a:r>
              <a:rPr lang="es-ES" sz="2200" dirty="0" err="1"/>
              <a:t>Tröhler</a:t>
            </a:r>
            <a:r>
              <a:rPr lang="es-ES" sz="2200" dirty="0"/>
              <a:t> llama </a:t>
            </a:r>
            <a:r>
              <a:rPr lang="es-ES" sz="2200" b="1" dirty="0"/>
              <a:t>giro educativo</a:t>
            </a:r>
            <a:r>
              <a:rPr lang="es-ES" sz="2200" dirty="0"/>
              <a:t> al proceso por el cual </a:t>
            </a:r>
            <a:r>
              <a:rPr lang="es-ES" sz="2200" dirty="0" smtClean="0"/>
              <a:t>se crea una cultura que comienza a mirar siempre </a:t>
            </a:r>
            <a:r>
              <a:rPr lang="es-ES" sz="2200" dirty="0"/>
              <a:t>los grandes desafíos como desafíos educativos. </a:t>
            </a:r>
            <a:endParaRPr lang="es-ES" sz="2200" dirty="0" smtClean="0"/>
          </a:p>
          <a:p>
            <a:r>
              <a:rPr lang="es-ES" sz="2200" dirty="0" smtClean="0"/>
              <a:t>Esa </a:t>
            </a:r>
            <a:r>
              <a:rPr lang="es-ES" sz="2200" dirty="0"/>
              <a:t>mirada se volvió dominante en el norte y el oeste de Europa y en los nacientes Estados Unidos, entre mediados del siglo XVIII y el primer tercio del XIX. Lo notable es que sus condiciones tenían poco que ver con la educación</a:t>
            </a:r>
            <a:r>
              <a:rPr lang="es-ES" sz="2200" dirty="0" smtClean="0"/>
              <a:t>.</a:t>
            </a:r>
            <a:endParaRPr lang="es-ES" sz="2200" dirty="0"/>
          </a:p>
        </p:txBody>
      </p:sp>
    </p:spTree>
    <p:extLst>
      <p:ext uri="{BB962C8B-B14F-4D97-AF65-F5344CB8AC3E}">
        <p14:creationId xmlns:p14="http://schemas.microsoft.com/office/powerpoint/2010/main" val="4111379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Dos transformaciones, 1700</a:t>
            </a:r>
            <a:endParaRPr lang="es-ES" dirty="0"/>
          </a:p>
        </p:txBody>
      </p:sp>
      <p:sp>
        <p:nvSpPr>
          <p:cNvPr id="3" name="Marcador de contenido 2"/>
          <p:cNvSpPr>
            <a:spLocks noGrp="1"/>
          </p:cNvSpPr>
          <p:nvPr>
            <p:ph idx="1"/>
          </p:nvPr>
        </p:nvSpPr>
        <p:spPr/>
        <p:txBody>
          <a:bodyPr>
            <a:noAutofit/>
          </a:bodyPr>
          <a:lstStyle/>
          <a:p>
            <a:r>
              <a:rPr lang="es-ES" sz="2100" b="1" dirty="0" smtClean="0"/>
              <a:t>La idea de progreso</a:t>
            </a:r>
            <a:r>
              <a:rPr lang="es-ES" sz="2100" dirty="0" smtClean="0"/>
              <a:t>. Del optimismo científico al optimismo político (</a:t>
            </a:r>
            <a:r>
              <a:rPr lang="es-ES" sz="2100" dirty="0" err="1" smtClean="0"/>
              <a:t>Condorcet</a:t>
            </a:r>
            <a:r>
              <a:rPr lang="es-ES" sz="2100" dirty="0" smtClean="0"/>
              <a:t>: La Revolución </a:t>
            </a:r>
            <a:r>
              <a:rPr lang="es-ES" sz="2100" dirty="0"/>
              <a:t>francesa </a:t>
            </a:r>
            <a:r>
              <a:rPr lang="es-ES" sz="2100" dirty="0" smtClean="0"/>
              <a:t>es la </a:t>
            </a:r>
            <a:r>
              <a:rPr lang="es-ES" sz="2100" dirty="0"/>
              <a:t>puerta de la última gran época de la </a:t>
            </a:r>
            <a:r>
              <a:rPr lang="es-ES" sz="2100" dirty="0" smtClean="0"/>
              <a:t>humanidad).</a:t>
            </a:r>
          </a:p>
          <a:p>
            <a:r>
              <a:rPr lang="es-ES" sz="2100" b="1" dirty="0" smtClean="0"/>
              <a:t>Redefinición de la relación entre </a:t>
            </a:r>
            <a:r>
              <a:rPr lang="es-ES" sz="2100" b="1" dirty="0" smtClean="0"/>
              <a:t>el </a:t>
            </a:r>
            <a:r>
              <a:rPr lang="es-ES" sz="2100" b="1" dirty="0" smtClean="0"/>
              <a:t>dinero y la política</a:t>
            </a:r>
            <a:r>
              <a:rPr lang="es-ES" sz="2100" dirty="0" smtClean="0"/>
              <a:t>. </a:t>
            </a:r>
            <a:r>
              <a:rPr lang="es-ES" sz="2100" dirty="0"/>
              <a:t>Hasta entonces la razón desapasionada debía guiar el gobierno, y la economía mercantil se consideraba inferior, atada a las pasiones. Pero la fundación del Banco de Inglaterra en 1694 —a partir de la propuesta del escocés William Patterson— fundió de manera anónima el interés privado y la estabilidad del Estado, y el viejo recelo se disolvió.</a:t>
            </a:r>
          </a:p>
        </p:txBody>
      </p:sp>
    </p:spTree>
    <p:extLst>
      <p:ext uri="{BB962C8B-B14F-4D97-AF65-F5344CB8AC3E}">
        <p14:creationId xmlns:p14="http://schemas.microsoft.com/office/powerpoint/2010/main" val="740812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118E6C-9389-8401-C1A1-6141490E7497}"/>
              </a:ext>
            </a:extLst>
          </p:cNvPr>
          <p:cNvSpPr>
            <a:spLocks noGrp="1"/>
          </p:cNvSpPr>
          <p:nvPr>
            <p:ph type="title"/>
          </p:nvPr>
        </p:nvSpPr>
        <p:spPr/>
        <p:txBody>
          <a:bodyPr/>
          <a:lstStyle/>
          <a:p>
            <a:r>
              <a:rPr lang="es-UY" dirty="0"/>
              <a:t>Johan Heinrich Pestalozzi (1746-1827)</a:t>
            </a:r>
          </a:p>
        </p:txBody>
      </p:sp>
      <p:pic>
        <p:nvPicPr>
          <p:cNvPr id="1026" name="Picture 2" descr="275.* Geburtstag von Johann Heinrich Pestalozzi - Bildung mit Kopf, Herz  und Hand">
            <a:extLst>
              <a:ext uri="{FF2B5EF4-FFF2-40B4-BE49-F238E27FC236}">
                <a16:creationId xmlns:a16="http://schemas.microsoft.com/office/drawing/2014/main" id="{671C8742-8314-FFEE-86A3-95F9DC21BB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81738" y="2016125"/>
            <a:ext cx="6142849" cy="344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283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a:bodyPr>
          <a:lstStyle/>
          <a:p>
            <a:r>
              <a:rPr lang="es-ES" sz="2200" dirty="0" smtClean="0"/>
              <a:t>Reacción a la capitalización de la política: humanismo cívico. El </a:t>
            </a:r>
            <a:r>
              <a:rPr lang="es-ES" sz="2200" dirty="0"/>
              <a:t>hombre de la tierra, heredero del </a:t>
            </a:r>
            <a:r>
              <a:rPr lang="es-ES" sz="2200" i="1" dirty="0" err="1"/>
              <a:t>oikos</a:t>
            </a:r>
            <a:r>
              <a:rPr lang="es-ES" sz="2200" dirty="0"/>
              <a:t> clásico, gozaba del ocio y la autonomía para atender el bien común, mientras el hombre del comercio solo discernía valores </a:t>
            </a:r>
            <a:r>
              <a:rPr lang="es-ES" sz="2200" dirty="0" smtClean="0"/>
              <a:t>particulares. </a:t>
            </a:r>
          </a:p>
          <a:p>
            <a:r>
              <a:rPr lang="es-ES" sz="2200" dirty="0" smtClean="0"/>
              <a:t>Condena del comerciante y glorificación del labrador.</a:t>
            </a:r>
            <a:endParaRPr lang="es-ES" sz="2200" dirty="0"/>
          </a:p>
        </p:txBody>
      </p:sp>
    </p:spTree>
    <p:extLst>
      <p:ext uri="{BB962C8B-B14F-4D97-AF65-F5344CB8AC3E}">
        <p14:creationId xmlns:p14="http://schemas.microsoft.com/office/powerpoint/2010/main" val="2768219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Pero el avance de la sociedad comercial no se detuvo. La contradicción entre el progreso económico y el atractivo del ciudadano anticapitalista pedía una reconciliación, y </a:t>
            </a:r>
            <a:r>
              <a:rPr lang="es-ES" b="1" dirty="0"/>
              <a:t>esa reconciliación se buscó con eficacia en los bastiones del protestantismo reformado suizo</a:t>
            </a:r>
            <a:r>
              <a:rPr lang="es-ES" dirty="0"/>
              <a:t>, encabezados por Zúrich, la ciudad de Pestalozzi.</a:t>
            </a:r>
          </a:p>
          <a:p>
            <a:r>
              <a:rPr lang="es-ES" dirty="0" smtClean="0"/>
              <a:t>El </a:t>
            </a:r>
            <a:r>
              <a:rPr lang="es-ES" dirty="0"/>
              <a:t>foco en el alma se volvió el punto de partida de la </a:t>
            </a:r>
            <a:r>
              <a:rPr lang="es-ES" dirty="0" err="1"/>
              <a:t>pedagogización</a:t>
            </a:r>
            <a:r>
              <a:rPr lang="es-ES" dirty="0"/>
              <a:t> del mundo: si el alma es lo que se salva, el alma es lo que se educa.</a:t>
            </a:r>
          </a:p>
        </p:txBody>
      </p:sp>
    </p:spTree>
    <p:extLst>
      <p:ext uri="{BB962C8B-B14F-4D97-AF65-F5344CB8AC3E}">
        <p14:creationId xmlns:p14="http://schemas.microsoft.com/office/powerpoint/2010/main" val="2269087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a:bodyPr>
          <a:lstStyle/>
          <a:p>
            <a:r>
              <a:rPr lang="es-ES" dirty="0" smtClean="0"/>
              <a:t>N</a:t>
            </a:r>
            <a:r>
              <a:rPr lang="es-ES" dirty="0" smtClean="0"/>
              <a:t>o </a:t>
            </a:r>
            <a:r>
              <a:rPr lang="es-ES" dirty="0"/>
              <a:t>había razón para que un comerciante no fuera virtuoso, siempre que se lo fortaleciera por dentro. </a:t>
            </a:r>
            <a:r>
              <a:rPr lang="es-ES" b="1" dirty="0"/>
              <a:t>Ese fortalecimiento del alma </a:t>
            </a:r>
            <a:r>
              <a:rPr lang="es-ES" b="1" dirty="0" smtClean="0"/>
              <a:t>se </a:t>
            </a:r>
            <a:r>
              <a:rPr lang="es-ES" b="1" dirty="0"/>
              <a:t>concibió como tarea educativa.</a:t>
            </a:r>
            <a:r>
              <a:rPr lang="es-ES" dirty="0"/>
              <a:t> </a:t>
            </a:r>
            <a:r>
              <a:rPr lang="es-ES" dirty="0" smtClean="0"/>
              <a:t> </a:t>
            </a:r>
            <a:endParaRPr lang="es-ES" dirty="0"/>
          </a:p>
        </p:txBody>
      </p:sp>
    </p:spTree>
    <p:extLst>
      <p:ext uri="{BB962C8B-B14F-4D97-AF65-F5344CB8AC3E}">
        <p14:creationId xmlns:p14="http://schemas.microsoft.com/office/powerpoint/2010/main" val="69371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b="1" dirty="0"/>
              <a:t>Educar a los jóvenes hacia el autoexamen apareció así como la clave para la resolución del conflicto entre la política republicana y la economía moderna</a:t>
            </a:r>
            <a:r>
              <a:rPr lang="es-ES" dirty="0"/>
              <a:t>, como garante de una modernidad ordenada que no sucumbe a las pasiones, sino que está destinada a asegurar el bien común y el progreso. En el programa educativo, la solución se basaba principalmente en el fortalecimiento del alma, y menos en la adquisición de conocimientos: quienes —mediante la educación— pudieran fortalecer el alma de los niños no tenían que temer el futuro abierto e incierto.</a:t>
            </a:r>
          </a:p>
        </p:txBody>
      </p:sp>
    </p:spTree>
    <p:extLst>
      <p:ext uri="{BB962C8B-B14F-4D97-AF65-F5344CB8AC3E}">
        <p14:creationId xmlns:p14="http://schemas.microsoft.com/office/powerpoint/2010/main" val="67813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Aquí está el origen del giro educativo, y aquí entra Pestalozzi. No lo inició: cuando él aparece, el reflejo ya operaba. Pero nadie lo encarnó ni lo amplificó como él. </a:t>
            </a:r>
            <a:r>
              <a:rPr lang="es-ES" dirty="0" err="1"/>
              <a:t>Tröhler</a:t>
            </a:r>
            <a:r>
              <a:rPr lang="es-ES" dirty="0"/>
              <a:t> lo llama la estrella de esa convulsión cultural y, con una imagen exacta, la </a:t>
            </a:r>
            <a:r>
              <a:rPr lang="es-ES" b="1" dirty="0"/>
              <a:t>bisagra discursiva</a:t>
            </a:r>
            <a:r>
              <a:rPr lang="es-ES" dirty="0"/>
              <a:t> que conectó a los maestros con quienes tenían el poder político y cultural, y que dio legitimidad a su reclamo de mejor </a:t>
            </a:r>
            <a:r>
              <a:rPr lang="es-ES" dirty="0" smtClean="0"/>
              <a:t>estatus</a:t>
            </a:r>
            <a:r>
              <a:rPr lang="es-ES" dirty="0" smtClean="0"/>
              <a:t>.</a:t>
            </a:r>
            <a:endParaRPr lang="es-ES" dirty="0" smtClean="0"/>
          </a:p>
        </p:txBody>
      </p:sp>
    </p:spTree>
    <p:extLst>
      <p:ext uri="{BB962C8B-B14F-4D97-AF65-F5344CB8AC3E}">
        <p14:creationId xmlns:p14="http://schemas.microsoft.com/office/powerpoint/2010/main" val="1348925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5B32B8-8185-57F8-A221-93A394A75EE2}"/>
              </a:ext>
            </a:extLst>
          </p:cNvPr>
          <p:cNvSpPr>
            <a:spLocks noGrp="1"/>
          </p:cNvSpPr>
          <p:nvPr>
            <p:ph type="title"/>
          </p:nvPr>
        </p:nvSpPr>
        <p:spPr/>
        <p:txBody>
          <a:bodyPr/>
          <a:lstStyle/>
          <a:p>
            <a:r>
              <a:rPr lang="es-UY" dirty="0"/>
              <a:t>infancia</a:t>
            </a:r>
          </a:p>
        </p:txBody>
      </p:sp>
      <p:sp>
        <p:nvSpPr>
          <p:cNvPr id="3" name="Marcador de contenido 2">
            <a:extLst>
              <a:ext uri="{FF2B5EF4-FFF2-40B4-BE49-F238E27FC236}">
                <a16:creationId xmlns:a16="http://schemas.microsoft.com/office/drawing/2014/main" id="{871A4945-1E98-5633-8EEA-9A311D26F871}"/>
              </a:ext>
            </a:extLst>
          </p:cNvPr>
          <p:cNvSpPr>
            <a:spLocks noGrp="1"/>
          </p:cNvSpPr>
          <p:nvPr>
            <p:ph idx="1"/>
          </p:nvPr>
        </p:nvSpPr>
        <p:spPr/>
        <p:txBody>
          <a:bodyPr>
            <a:normAutofit fontScale="77500" lnSpcReduction="20000"/>
          </a:bodyPr>
          <a:lstStyle/>
          <a:p>
            <a:r>
              <a:rPr lang="es-UY" sz="3200" dirty="0"/>
              <a:t>Padre cirujano, muere cuando J.H. tenía </a:t>
            </a:r>
            <a:r>
              <a:rPr lang="es-UY" sz="3200" dirty="0" smtClean="0"/>
              <a:t>seis </a:t>
            </a:r>
            <a:r>
              <a:rPr lang="es-UY" sz="3200" dirty="0"/>
              <a:t>años</a:t>
            </a:r>
          </a:p>
          <a:p>
            <a:r>
              <a:rPr lang="es-UY" sz="3200" dirty="0"/>
              <a:t>Vocación política (república Helvética)</a:t>
            </a:r>
          </a:p>
          <a:p>
            <a:r>
              <a:rPr lang="es-UY" sz="3200" dirty="0"/>
              <a:t>No terminó la universidad: odio al sistema “artificial de enseñanza”</a:t>
            </a:r>
          </a:p>
          <a:p>
            <a:r>
              <a:rPr lang="es-UY" sz="3200" dirty="0"/>
              <a:t>Sueños de agrónomo: (</a:t>
            </a:r>
            <a:r>
              <a:rPr lang="es-UY" sz="3200" dirty="0" err="1"/>
              <a:t>Neuhof</a:t>
            </a:r>
            <a:r>
              <a:rPr lang="es-UY" sz="3200" dirty="0"/>
              <a:t>)</a:t>
            </a:r>
          </a:p>
          <a:p>
            <a:r>
              <a:rPr lang="es-UY" sz="3200" dirty="0"/>
              <a:t>Reconversión a pedagogo (1775-1780) Instituto para niños pobres.</a:t>
            </a:r>
          </a:p>
        </p:txBody>
      </p:sp>
    </p:spTree>
    <p:extLst>
      <p:ext uri="{BB962C8B-B14F-4D97-AF65-F5344CB8AC3E}">
        <p14:creationId xmlns:p14="http://schemas.microsoft.com/office/powerpoint/2010/main" val="1248506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782962-8626-2E3E-7A61-BC6DE7899618}"/>
              </a:ext>
            </a:extLst>
          </p:cNvPr>
          <p:cNvSpPr>
            <a:spLocks noGrp="1"/>
          </p:cNvSpPr>
          <p:nvPr>
            <p:ph type="title"/>
          </p:nvPr>
        </p:nvSpPr>
        <p:spPr/>
        <p:txBody>
          <a:bodyPr/>
          <a:lstStyle/>
          <a:p>
            <a:r>
              <a:rPr lang="es-UY" dirty="0"/>
              <a:t>Lecturas:</a:t>
            </a:r>
          </a:p>
        </p:txBody>
      </p:sp>
      <p:sp>
        <p:nvSpPr>
          <p:cNvPr id="3" name="Marcador de contenido 2">
            <a:extLst>
              <a:ext uri="{FF2B5EF4-FFF2-40B4-BE49-F238E27FC236}">
                <a16:creationId xmlns:a16="http://schemas.microsoft.com/office/drawing/2014/main" id="{D10BAAAA-F4F7-3AF2-99EC-FBF1A563ADDE}"/>
              </a:ext>
            </a:extLst>
          </p:cNvPr>
          <p:cNvSpPr>
            <a:spLocks noGrp="1"/>
          </p:cNvSpPr>
          <p:nvPr>
            <p:ph idx="1"/>
          </p:nvPr>
        </p:nvSpPr>
        <p:spPr/>
        <p:txBody>
          <a:bodyPr>
            <a:normAutofit/>
          </a:bodyPr>
          <a:lstStyle/>
          <a:p>
            <a:r>
              <a:rPr lang="es-UY" sz="2400" dirty="0"/>
              <a:t>Rousseau (filosofía de la naturaleza)</a:t>
            </a:r>
          </a:p>
          <a:p>
            <a:r>
              <a:rPr lang="es-UY" sz="2400" dirty="0"/>
              <a:t>Bacon-Locke (facultades de conocimiento: juicio, razón, memoria, percepción sensorial)</a:t>
            </a:r>
          </a:p>
          <a:p>
            <a:r>
              <a:rPr lang="es-UY" sz="2400" dirty="0"/>
              <a:t>Kant (Pestalozzi construyó su teoría a partir de su experiencia directa; niños en una escuela en condiciones desfavorables).</a:t>
            </a:r>
          </a:p>
          <a:p>
            <a:r>
              <a:rPr lang="es-UY" sz="2400" dirty="0"/>
              <a:t>¿pero y la imaginación?</a:t>
            </a:r>
          </a:p>
        </p:txBody>
      </p:sp>
    </p:spTree>
    <p:extLst>
      <p:ext uri="{BB962C8B-B14F-4D97-AF65-F5344CB8AC3E}">
        <p14:creationId xmlns:p14="http://schemas.microsoft.com/office/powerpoint/2010/main" val="296728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8D82EC-BE7F-CB92-47BB-47620D2F3873}"/>
              </a:ext>
            </a:extLst>
          </p:cNvPr>
          <p:cNvSpPr>
            <a:spLocks noGrp="1"/>
          </p:cNvSpPr>
          <p:nvPr>
            <p:ph type="title"/>
          </p:nvPr>
        </p:nvSpPr>
        <p:spPr/>
        <p:txBody>
          <a:bodyPr/>
          <a:lstStyle/>
          <a:p>
            <a:r>
              <a:rPr lang="es-UY" dirty="0"/>
              <a:t>romanticismo</a:t>
            </a:r>
          </a:p>
        </p:txBody>
      </p:sp>
      <p:sp>
        <p:nvSpPr>
          <p:cNvPr id="3" name="Marcador de contenido 2">
            <a:extLst>
              <a:ext uri="{FF2B5EF4-FFF2-40B4-BE49-F238E27FC236}">
                <a16:creationId xmlns:a16="http://schemas.microsoft.com/office/drawing/2014/main" id="{ECE986BA-C1C5-D37F-7803-1D6DBB02FD0E}"/>
              </a:ext>
            </a:extLst>
          </p:cNvPr>
          <p:cNvSpPr>
            <a:spLocks noGrp="1"/>
          </p:cNvSpPr>
          <p:nvPr>
            <p:ph idx="1"/>
          </p:nvPr>
        </p:nvSpPr>
        <p:spPr/>
        <p:txBody>
          <a:bodyPr/>
          <a:lstStyle/>
          <a:p>
            <a:r>
              <a:rPr lang="es-UY" sz="2800" dirty="0"/>
              <a:t>La imaginación no es algo vago y de escaso valor para el conocimiento</a:t>
            </a:r>
          </a:p>
          <a:p>
            <a:r>
              <a:rPr lang="es-UY" sz="2800" dirty="0"/>
              <a:t>El mundo es una unidad y los seres humanos no están fuera de él para dominarlo</a:t>
            </a:r>
          </a:p>
          <a:p>
            <a:r>
              <a:rPr lang="es-UY" sz="2800" dirty="0"/>
              <a:t>Haeckel; “ecología”</a:t>
            </a:r>
          </a:p>
          <a:p>
            <a:endParaRPr lang="es-UY" dirty="0"/>
          </a:p>
          <a:p>
            <a:endParaRPr lang="es-UY" dirty="0"/>
          </a:p>
        </p:txBody>
      </p:sp>
    </p:spTree>
    <p:extLst>
      <p:ext uri="{BB962C8B-B14F-4D97-AF65-F5344CB8AC3E}">
        <p14:creationId xmlns:p14="http://schemas.microsoft.com/office/powerpoint/2010/main" val="1747990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834F8A-C783-0BB8-35F9-90433DD30726}"/>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83757F50-1A49-9EED-C9FB-410762B0DA78}"/>
              </a:ext>
            </a:extLst>
          </p:cNvPr>
          <p:cNvSpPr>
            <a:spLocks noGrp="1"/>
          </p:cNvSpPr>
          <p:nvPr>
            <p:ph idx="1"/>
          </p:nvPr>
        </p:nvSpPr>
        <p:spPr/>
        <p:txBody>
          <a:bodyPr>
            <a:normAutofit/>
          </a:bodyPr>
          <a:lstStyle/>
          <a:p>
            <a:pPr algn="just"/>
            <a:r>
              <a:rPr lang="es-UY" sz="2400" dirty="0"/>
              <a:t>Interés por los pobres y desvalidos: “por baja que sea su condición terrena, nos encontramos en este caso también con un miembro de nuestra raza, sujeto a las mismas sensaciones de alegría y aflicción internas, nacido con las mismas facultades, con el mismo destino, con las mismas esperanzas de una vida de inmortalidad”.</a:t>
            </a:r>
          </a:p>
          <a:p>
            <a:pPr algn="just"/>
            <a:r>
              <a:rPr lang="es-UY" sz="2400" dirty="0" err="1"/>
              <a:t>Neuhof</a:t>
            </a:r>
            <a:r>
              <a:rPr lang="es-UY" sz="2400" dirty="0"/>
              <a:t>: leer, escribir, cuentas, trabajos agrícolas y tareas del hogar.</a:t>
            </a:r>
          </a:p>
        </p:txBody>
      </p:sp>
    </p:spTree>
    <p:extLst>
      <p:ext uri="{BB962C8B-B14F-4D97-AF65-F5344CB8AC3E}">
        <p14:creationId xmlns:p14="http://schemas.microsoft.com/office/powerpoint/2010/main" val="401841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9F0FDF-BE26-D104-0694-E85B24717736}"/>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C393DAF5-3553-717E-BD5D-7909C68D8C6D}"/>
              </a:ext>
            </a:extLst>
          </p:cNvPr>
          <p:cNvSpPr>
            <a:spLocks noGrp="1"/>
          </p:cNvSpPr>
          <p:nvPr>
            <p:ph idx="1"/>
          </p:nvPr>
        </p:nvSpPr>
        <p:spPr/>
        <p:txBody>
          <a:bodyPr>
            <a:normAutofit fontScale="77500" lnSpcReduction="20000"/>
          </a:bodyPr>
          <a:lstStyle/>
          <a:p>
            <a:endParaRPr lang="es-MX" dirty="0"/>
          </a:p>
          <a:p>
            <a:endParaRPr lang="es-MX" dirty="0"/>
          </a:p>
          <a:p>
            <a:endParaRPr lang="es-MX" dirty="0"/>
          </a:p>
          <a:p>
            <a:endParaRPr lang="es-MX" dirty="0"/>
          </a:p>
          <a:p>
            <a:endParaRPr lang="es-MX" dirty="0"/>
          </a:p>
          <a:p>
            <a:endParaRPr lang="es-MX" dirty="0"/>
          </a:p>
          <a:p>
            <a:endParaRPr lang="es-MX" sz="2600" dirty="0"/>
          </a:p>
          <a:p>
            <a:r>
              <a:rPr lang="es-MX" sz="2600" dirty="0"/>
              <a:t>“El Canto del Cisne”: confiesa su gran error: haber intentado introducir prematuramente a los niños al trabajo productivo.</a:t>
            </a:r>
            <a:endParaRPr lang="es-UY" sz="2600" dirty="0"/>
          </a:p>
        </p:txBody>
      </p:sp>
      <p:pic>
        <p:nvPicPr>
          <p:cNvPr id="2050" name="Picture 2" descr="Johann Heinrich Pestalozzi">
            <a:extLst>
              <a:ext uri="{FF2B5EF4-FFF2-40B4-BE49-F238E27FC236}">
                <a16:creationId xmlns:a16="http://schemas.microsoft.com/office/drawing/2014/main" id="{C8070857-2A37-07B6-7B43-B2935356F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79" y="379879"/>
            <a:ext cx="8727846"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117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500" b="1" dirty="0"/>
              <a:t>Línea cronológica </a:t>
            </a:r>
            <a:r>
              <a:rPr lang="es-ES" sz="2500" b="1" dirty="0" smtClean="0"/>
              <a:t>Immanuel </a:t>
            </a:r>
            <a:r>
              <a:rPr lang="es-ES" sz="2500" b="1" dirty="0"/>
              <a:t>Kant, Jean-Jacques Rousseau y Johann Heinrich Pestalozzi</a:t>
            </a:r>
            <a:endParaRPr lang="es-ES" sz="2500" dirty="0"/>
          </a:p>
        </p:txBody>
      </p:sp>
      <p:sp>
        <p:nvSpPr>
          <p:cNvPr id="3" name="Marcador de contenido 2"/>
          <p:cNvSpPr>
            <a:spLocks noGrp="1"/>
          </p:cNvSpPr>
          <p:nvPr>
            <p:ph idx="1"/>
          </p:nvPr>
        </p:nvSpPr>
        <p:spPr/>
        <p:txBody>
          <a:bodyPr/>
          <a:lstStyle/>
          <a:p>
            <a:r>
              <a:rPr lang="es-ES" b="1" dirty="0"/>
              <a:t>1712</a:t>
            </a:r>
            <a:endParaRPr lang="es-ES" dirty="0"/>
          </a:p>
          <a:p>
            <a:pPr marL="0" indent="0">
              <a:buNone/>
            </a:pPr>
            <a:r>
              <a:rPr lang="es-ES" b="1" dirty="0"/>
              <a:t>28 de junio</a:t>
            </a:r>
            <a:r>
              <a:rPr lang="es-ES" dirty="0"/>
              <a:t>: Nace </a:t>
            </a:r>
            <a:r>
              <a:rPr lang="es-ES" b="1" dirty="0"/>
              <a:t>Jean-Jacques Rousseau</a:t>
            </a:r>
            <a:r>
              <a:rPr lang="es-ES" dirty="0"/>
              <a:t> en Ginebra, Suiza. Su primera instrucción corre a cargo de su padre, Isaac Rousseau, relojero entusiasta de la </a:t>
            </a:r>
            <a:r>
              <a:rPr lang="es-ES" dirty="0" smtClean="0"/>
              <a:t>lectura. </a:t>
            </a:r>
          </a:p>
          <a:p>
            <a:r>
              <a:rPr lang="es-ES" b="1" dirty="0"/>
              <a:t>1724</a:t>
            </a:r>
            <a:endParaRPr lang="es-ES" dirty="0"/>
          </a:p>
          <a:p>
            <a:pPr marL="0" lvl="0" indent="0">
              <a:buNone/>
            </a:pPr>
            <a:r>
              <a:rPr lang="es-ES" b="1" dirty="0"/>
              <a:t>22 de abril</a:t>
            </a:r>
            <a:r>
              <a:rPr lang="es-ES" dirty="0"/>
              <a:t>: Nace </a:t>
            </a:r>
            <a:r>
              <a:rPr lang="es-ES" b="1" dirty="0"/>
              <a:t>Immanuel Kant</a:t>
            </a:r>
            <a:r>
              <a:rPr lang="es-ES" dirty="0"/>
              <a:t> en </a:t>
            </a:r>
            <a:r>
              <a:rPr lang="es-ES" dirty="0" err="1"/>
              <a:t>Königsberg</a:t>
            </a:r>
            <a:r>
              <a:rPr lang="es-ES" dirty="0"/>
              <a:t> (Prusia oriental, hoy Kaliningrado). Crece en el ambiente pietista de su familia y comienza estudios en la Universidad de </a:t>
            </a:r>
            <a:r>
              <a:rPr lang="es-ES" dirty="0" err="1"/>
              <a:t>Königsberg</a:t>
            </a:r>
            <a:r>
              <a:rPr lang="es-ES" dirty="0"/>
              <a:t> en filosofía, matemáticas y </a:t>
            </a:r>
            <a:r>
              <a:rPr lang="es-ES" dirty="0" smtClean="0"/>
              <a:t>teología.</a:t>
            </a:r>
            <a:endParaRPr lang="es-ES" dirty="0"/>
          </a:p>
          <a:p>
            <a:pPr marL="0" indent="0">
              <a:buNone/>
            </a:pPr>
            <a:endParaRPr lang="es-ES" dirty="0"/>
          </a:p>
        </p:txBody>
      </p:sp>
    </p:spTree>
    <p:extLst>
      <p:ext uri="{BB962C8B-B14F-4D97-AF65-F5344CB8AC3E}">
        <p14:creationId xmlns:p14="http://schemas.microsoft.com/office/powerpoint/2010/main" val="1353075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F36D5C-E265-C2CB-BD72-4D780BC67943}"/>
              </a:ext>
            </a:extLst>
          </p:cNvPr>
          <p:cNvSpPr>
            <a:spLocks noGrp="1"/>
          </p:cNvSpPr>
          <p:nvPr>
            <p:ph type="title"/>
          </p:nvPr>
        </p:nvSpPr>
        <p:spPr/>
        <p:txBody>
          <a:bodyPr/>
          <a:lstStyle/>
          <a:p>
            <a:r>
              <a:rPr lang="es-UY" dirty="0"/>
              <a:t>1781</a:t>
            </a:r>
          </a:p>
        </p:txBody>
      </p:sp>
      <p:pic>
        <p:nvPicPr>
          <p:cNvPr id="3074" name="Picture 2" descr="juan enrique pestalozzi - leonardo y gertrudis - Buy Other used narrative  books on todocoleccion">
            <a:extLst>
              <a:ext uri="{FF2B5EF4-FFF2-40B4-BE49-F238E27FC236}">
                <a16:creationId xmlns:a16="http://schemas.microsoft.com/office/drawing/2014/main" id="{55C51DBA-73C3-2ED2-C07D-38F648C31F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65576" y="1962337"/>
            <a:ext cx="3079378" cy="394092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uan enrique pestalozzi - leonardo y gertrudis - Buy Other used narrative  books on todocoleccion">
            <a:extLst>
              <a:ext uri="{FF2B5EF4-FFF2-40B4-BE49-F238E27FC236}">
                <a16:creationId xmlns:a16="http://schemas.microsoft.com/office/drawing/2014/main" id="{CC7E6E45-824C-3B7A-913C-F9EB4F60B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552" y="1962337"/>
            <a:ext cx="3294531" cy="3940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988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a:bodyPr>
          <a:lstStyle/>
          <a:p>
            <a:r>
              <a:rPr lang="es-ES" sz="2400" dirty="0" err="1" smtClean="0"/>
              <a:t>Abbagnano</a:t>
            </a:r>
            <a:r>
              <a:rPr lang="es-ES" sz="2400" dirty="0" smtClean="0"/>
              <a:t>: “Su </a:t>
            </a:r>
            <a:r>
              <a:rPr lang="es-ES" sz="2400" dirty="0"/>
              <a:t>ejemplo actúa como una fuerza renovadora incluso sobre </a:t>
            </a:r>
            <a:r>
              <a:rPr lang="es-ES" sz="2400" dirty="0" smtClean="0"/>
              <a:t>el ambiente circundante </a:t>
            </a:r>
            <a:r>
              <a:rPr lang="es-ES" sz="2400" dirty="0"/>
              <a:t>y se produce un cambio radical en la vida de la aldea donde al final </a:t>
            </a:r>
            <a:r>
              <a:rPr lang="es-ES" sz="2400" dirty="0" smtClean="0"/>
              <a:t>triunfan las </a:t>
            </a:r>
            <a:r>
              <a:rPr lang="es-ES" sz="2400" dirty="0"/>
              <a:t>fuerzas del bien. Estas fuerzas, simbolizadas por los personajes de Gertrudis, Ernst y </a:t>
            </a:r>
            <a:r>
              <a:rPr lang="es-ES" sz="2400" dirty="0" err="1"/>
              <a:t>Arner</a:t>
            </a:r>
            <a:r>
              <a:rPr lang="es-ES" sz="2400" dirty="0"/>
              <a:t>, son</a:t>
            </a:r>
            <a:r>
              <a:rPr lang="es-ES" sz="2400" dirty="0" smtClean="0"/>
              <a:t>, pues</a:t>
            </a:r>
            <a:r>
              <a:rPr lang="es-ES" sz="2400" dirty="0"/>
              <a:t>, la familia, la religión, y la ley</a:t>
            </a:r>
            <a:r>
              <a:rPr lang="es-ES" sz="2400" dirty="0" smtClean="0"/>
              <a:t>.”</a:t>
            </a:r>
            <a:endParaRPr lang="es-ES" sz="2400" dirty="0"/>
          </a:p>
        </p:txBody>
      </p:sp>
    </p:spTree>
    <p:extLst>
      <p:ext uri="{BB962C8B-B14F-4D97-AF65-F5344CB8AC3E}">
        <p14:creationId xmlns:p14="http://schemas.microsoft.com/office/powerpoint/2010/main" val="503066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5DA9F1-F0A4-5CE2-0F08-C31F54375694}"/>
              </a:ext>
            </a:extLst>
          </p:cNvPr>
          <p:cNvSpPr>
            <a:spLocks noGrp="1"/>
          </p:cNvSpPr>
          <p:nvPr>
            <p:ph type="title"/>
          </p:nvPr>
        </p:nvSpPr>
        <p:spPr/>
        <p:txBody>
          <a:bodyPr/>
          <a:lstStyle/>
          <a:p>
            <a:r>
              <a:rPr lang="es-UY" dirty="0"/>
              <a:t>Gertrudis educadora</a:t>
            </a:r>
          </a:p>
        </p:txBody>
      </p:sp>
      <p:sp>
        <p:nvSpPr>
          <p:cNvPr id="3" name="Marcador de contenido 2">
            <a:extLst>
              <a:ext uri="{FF2B5EF4-FFF2-40B4-BE49-F238E27FC236}">
                <a16:creationId xmlns:a16="http://schemas.microsoft.com/office/drawing/2014/main" id="{24699925-C6B9-C53B-083D-D431E7C03411}"/>
              </a:ext>
            </a:extLst>
          </p:cNvPr>
          <p:cNvSpPr>
            <a:spLocks noGrp="1"/>
          </p:cNvSpPr>
          <p:nvPr>
            <p:ph idx="1"/>
          </p:nvPr>
        </p:nvSpPr>
        <p:spPr/>
        <p:txBody>
          <a:bodyPr>
            <a:noAutofit/>
          </a:bodyPr>
          <a:lstStyle/>
          <a:p>
            <a:pPr algn="just"/>
            <a:r>
              <a:rPr lang="es-MX" sz="2400" dirty="0"/>
              <a:t>“Mientras estaban hilando y cosiendo les enseñaba a contar y escribir en cifras, ya que consideraba la aritmética como la base de todo el orden intelectual. Su método consistía en dejar que los niños contasen sus hilos o puntos tanto hacia delante como hacia atrás, y que sumasen y restasen, multiplicasen y dividiesen el resultado por diferentes números. Los niños rivalizaban entre sí en este juego, intentando ver quién era más rápido y certero en el ejercicio. Cuando estaban cansados, se ponían a cantar, y por la noche y por la mañana Gertrudis rezaba con ellos”.</a:t>
            </a:r>
            <a:endParaRPr lang="es-UY" sz="2400" dirty="0"/>
          </a:p>
        </p:txBody>
      </p:sp>
    </p:spTree>
    <p:extLst>
      <p:ext uri="{BB962C8B-B14F-4D97-AF65-F5344CB8AC3E}">
        <p14:creationId xmlns:p14="http://schemas.microsoft.com/office/powerpoint/2010/main" val="4011499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EE90A0-703D-1D12-46E7-64BA67851F8D}"/>
              </a:ext>
            </a:extLst>
          </p:cNvPr>
          <p:cNvSpPr>
            <a:spLocks noGrp="1"/>
          </p:cNvSpPr>
          <p:nvPr>
            <p:ph type="title"/>
          </p:nvPr>
        </p:nvSpPr>
        <p:spPr/>
        <p:txBody>
          <a:bodyPr/>
          <a:lstStyle/>
          <a:p>
            <a:r>
              <a:rPr lang="es-UY" dirty="0"/>
              <a:t>1779-1798</a:t>
            </a:r>
          </a:p>
        </p:txBody>
      </p:sp>
      <p:sp>
        <p:nvSpPr>
          <p:cNvPr id="3" name="Marcador de contenido 2">
            <a:extLst>
              <a:ext uri="{FF2B5EF4-FFF2-40B4-BE49-F238E27FC236}">
                <a16:creationId xmlns:a16="http://schemas.microsoft.com/office/drawing/2014/main" id="{50B72CF9-647B-C284-999B-AD507A9176D3}"/>
              </a:ext>
            </a:extLst>
          </p:cNvPr>
          <p:cNvSpPr>
            <a:spLocks noGrp="1"/>
          </p:cNvSpPr>
          <p:nvPr>
            <p:ph idx="1"/>
          </p:nvPr>
        </p:nvSpPr>
        <p:spPr/>
        <p:txBody>
          <a:bodyPr>
            <a:normAutofit lnSpcReduction="10000"/>
          </a:bodyPr>
          <a:lstStyle/>
          <a:p>
            <a:r>
              <a:rPr lang="es-UY" sz="2400" dirty="0"/>
              <a:t>Fracaso de las revueltas populares</a:t>
            </a:r>
          </a:p>
          <a:p>
            <a:r>
              <a:rPr lang="es-UY" sz="2400" dirty="0"/>
              <a:t>1798: República Helvética; </a:t>
            </a:r>
            <a:r>
              <a:rPr lang="es-UY" sz="2400" dirty="0" err="1"/>
              <a:t>Stans</a:t>
            </a:r>
            <a:r>
              <a:rPr lang="es-UY" sz="2400" dirty="0"/>
              <a:t>: escuela para huérfanos de guerra</a:t>
            </a:r>
            <a:r>
              <a:rPr lang="es-UY" sz="2400" dirty="0" smtClean="0"/>
              <a:t>. En </a:t>
            </a:r>
            <a:r>
              <a:rPr lang="es-UY" sz="2400" dirty="0" err="1" smtClean="0"/>
              <a:t>Stans</a:t>
            </a:r>
            <a:r>
              <a:rPr lang="es-UY" sz="2400" dirty="0" smtClean="0"/>
              <a:t> Pestalozzi aprendió a apreciar </a:t>
            </a:r>
            <a:r>
              <a:rPr lang="es-ES" sz="2400" dirty="0" smtClean="0"/>
              <a:t>las </a:t>
            </a:r>
            <a:r>
              <a:rPr lang="es-ES" sz="2400" dirty="0"/>
              <a:t>ventajas </a:t>
            </a:r>
            <a:r>
              <a:rPr lang="es-ES" sz="2400" dirty="0" smtClean="0"/>
              <a:t>que suponía </a:t>
            </a:r>
            <a:r>
              <a:rPr lang="es-ES" sz="2400" dirty="0"/>
              <a:t>“la inocente ignorancia” de sus pequeños discípulos: “Aprendí de ellos a apreciar todo </a:t>
            </a:r>
            <a:r>
              <a:rPr lang="es-ES" sz="2400" dirty="0" smtClean="0"/>
              <a:t>el daño </a:t>
            </a:r>
            <a:r>
              <a:rPr lang="es-ES" sz="2400" dirty="0"/>
              <a:t>que para la fuerza efectiva de la intuición y para una comprensión auténtica de los </a:t>
            </a:r>
            <a:r>
              <a:rPr lang="es-ES" sz="2400" dirty="0" smtClean="0"/>
              <a:t>objetos circundantes </a:t>
            </a:r>
            <a:r>
              <a:rPr lang="es-ES" sz="2400" dirty="0"/>
              <a:t>representa el conocimiento del solo alfabeto y la confianza depositada en </a:t>
            </a:r>
            <a:r>
              <a:rPr lang="es-ES" sz="2400" dirty="0" smtClean="0"/>
              <a:t>palabras que</a:t>
            </a:r>
            <a:r>
              <a:rPr lang="es-ES" sz="2400" dirty="0"/>
              <a:t>, por falta de referencias concretas, no son más que sonidos</a:t>
            </a:r>
            <a:r>
              <a:rPr lang="es-ES" sz="2400" dirty="0" smtClean="0"/>
              <a:t>.”</a:t>
            </a:r>
            <a:endParaRPr lang="es-UY" sz="2400" dirty="0"/>
          </a:p>
        </p:txBody>
      </p:sp>
    </p:spTree>
    <p:extLst>
      <p:ext uri="{BB962C8B-B14F-4D97-AF65-F5344CB8AC3E}">
        <p14:creationId xmlns:p14="http://schemas.microsoft.com/office/powerpoint/2010/main" val="1004816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UY" sz="2400" dirty="0"/>
              <a:t>1799:-1804: </a:t>
            </a:r>
            <a:r>
              <a:rPr lang="es-UY" sz="2400" dirty="0" err="1"/>
              <a:t>Burgdorf</a:t>
            </a:r>
            <a:r>
              <a:rPr lang="es-UY" sz="2400" dirty="0"/>
              <a:t>, </a:t>
            </a:r>
            <a:r>
              <a:rPr lang="es-ES" dirty="0"/>
              <a:t>El foco ya no estaba en la educación profesional de las personas desfavorecidas en el seno de un Estado éticamente legitimado, a la que Pestalozzi quería contribuir, sino más bien en un método de enseñanza de la lectura basado en la mente del niño y en el desarrollo del niño, es decir, basado en leyes psicológicas.</a:t>
            </a:r>
            <a:endParaRPr lang="es-UY" sz="2400" dirty="0"/>
          </a:p>
        </p:txBody>
      </p:sp>
    </p:spTree>
    <p:extLst>
      <p:ext uri="{BB962C8B-B14F-4D97-AF65-F5344CB8AC3E}">
        <p14:creationId xmlns:p14="http://schemas.microsoft.com/office/powerpoint/2010/main" val="2160673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C0C828-4752-46B5-7523-1761B3F0A8A2}"/>
              </a:ext>
            </a:extLst>
          </p:cNvPr>
          <p:cNvSpPr>
            <a:spLocks noGrp="1"/>
          </p:cNvSpPr>
          <p:nvPr>
            <p:ph type="title"/>
          </p:nvPr>
        </p:nvSpPr>
        <p:spPr/>
        <p:txBody>
          <a:bodyPr/>
          <a:lstStyle/>
          <a:p>
            <a:r>
              <a:rPr lang="es-UY" dirty="0"/>
              <a:t>1802</a:t>
            </a:r>
          </a:p>
        </p:txBody>
      </p:sp>
      <p:sp>
        <p:nvSpPr>
          <p:cNvPr id="3" name="Marcador de contenido 2">
            <a:extLst>
              <a:ext uri="{FF2B5EF4-FFF2-40B4-BE49-F238E27FC236}">
                <a16:creationId xmlns:a16="http://schemas.microsoft.com/office/drawing/2014/main" id="{617B888C-AE0C-ED52-A801-6E206BA49350}"/>
              </a:ext>
            </a:extLst>
          </p:cNvPr>
          <p:cNvSpPr>
            <a:spLocks noGrp="1"/>
          </p:cNvSpPr>
          <p:nvPr>
            <p:ph idx="1"/>
          </p:nvPr>
        </p:nvSpPr>
        <p:spPr>
          <a:xfrm>
            <a:off x="1451579" y="1921603"/>
            <a:ext cx="9603275" cy="3450613"/>
          </a:xfrm>
        </p:spPr>
        <p:txBody>
          <a:bodyPr>
            <a:normAutofit/>
          </a:bodyPr>
          <a:lstStyle/>
          <a:p>
            <a:r>
              <a:rPr lang="es-UY" sz="2800" dirty="0"/>
              <a:t>Doctrina de la </a:t>
            </a:r>
            <a:r>
              <a:rPr lang="es-UY" sz="2800" dirty="0" err="1"/>
              <a:t>Anschauung</a:t>
            </a:r>
            <a:endParaRPr lang="es-UY" sz="2800" dirty="0"/>
          </a:p>
        </p:txBody>
      </p:sp>
      <p:pic>
        <p:nvPicPr>
          <p:cNvPr id="4098" name="Picture 2" descr="Imagen del libro Cómo enseña Gertrudis a sus hijos - Biblioteca Espirita">
            <a:extLst>
              <a:ext uri="{FF2B5EF4-FFF2-40B4-BE49-F238E27FC236}">
                <a16:creationId xmlns:a16="http://schemas.microsoft.com/office/drawing/2014/main" id="{E22AD547-FE4B-94FB-36E5-9B78DF1AE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8257"/>
            <a:ext cx="4556125" cy="5728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066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06B62E-EC96-1DA7-F685-84972A358E0A}"/>
              </a:ext>
            </a:extLst>
          </p:cNvPr>
          <p:cNvSpPr>
            <a:spLocks noGrp="1"/>
          </p:cNvSpPr>
          <p:nvPr>
            <p:ph type="title"/>
          </p:nvPr>
        </p:nvSpPr>
        <p:spPr/>
        <p:txBody>
          <a:bodyPr/>
          <a:lstStyle/>
          <a:p>
            <a:r>
              <a:rPr lang="es-UY" dirty="0" err="1"/>
              <a:t>Anschauung</a:t>
            </a:r>
            <a:r>
              <a:rPr lang="es-UY" dirty="0"/>
              <a:t>: observación intuitiva de la naturaleza</a:t>
            </a:r>
          </a:p>
        </p:txBody>
      </p:sp>
      <p:sp>
        <p:nvSpPr>
          <p:cNvPr id="3" name="Marcador de contenido 2">
            <a:extLst>
              <a:ext uri="{FF2B5EF4-FFF2-40B4-BE49-F238E27FC236}">
                <a16:creationId xmlns:a16="http://schemas.microsoft.com/office/drawing/2014/main" id="{39E3A42C-41AB-1528-2694-41292504A99D}"/>
              </a:ext>
            </a:extLst>
          </p:cNvPr>
          <p:cNvSpPr>
            <a:spLocks noGrp="1"/>
          </p:cNvSpPr>
          <p:nvPr>
            <p:ph idx="1"/>
          </p:nvPr>
        </p:nvSpPr>
        <p:spPr/>
        <p:txBody>
          <a:bodyPr>
            <a:normAutofit/>
          </a:bodyPr>
          <a:lstStyle/>
          <a:p>
            <a:r>
              <a:rPr lang="es-UY" sz="2400" dirty="0"/>
              <a:t>La naturaleza es una unidad orgánica compleja, y no simplemente una secuencia de sensaciones que nuestros sentidos y nuestra mente reciben</a:t>
            </a:r>
          </a:p>
          <a:p>
            <a:r>
              <a:rPr lang="es-UY" sz="2400" dirty="0"/>
              <a:t>Nuestra aprehensión es mucho más holística y para conocer realmente el mundo externo es necesario mirar profundamente en él.</a:t>
            </a:r>
          </a:p>
        </p:txBody>
      </p:sp>
    </p:spTree>
    <p:extLst>
      <p:ext uri="{BB962C8B-B14F-4D97-AF65-F5344CB8AC3E}">
        <p14:creationId xmlns:p14="http://schemas.microsoft.com/office/powerpoint/2010/main" val="3908270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ADA825-1BD2-2AEA-CEB5-C9563A09D4E7}"/>
              </a:ext>
            </a:extLst>
          </p:cNvPr>
          <p:cNvSpPr>
            <a:spLocks noGrp="1"/>
          </p:cNvSpPr>
          <p:nvPr>
            <p:ph type="title"/>
          </p:nvPr>
        </p:nvSpPr>
        <p:spPr/>
        <p:txBody>
          <a:bodyPr/>
          <a:lstStyle/>
          <a:p>
            <a:r>
              <a:rPr lang="es-UY" dirty="0" err="1"/>
              <a:t>anschauung</a:t>
            </a:r>
            <a:endParaRPr lang="es-UY" dirty="0"/>
          </a:p>
        </p:txBody>
      </p:sp>
      <p:sp>
        <p:nvSpPr>
          <p:cNvPr id="3" name="Marcador de contenido 2">
            <a:extLst>
              <a:ext uri="{FF2B5EF4-FFF2-40B4-BE49-F238E27FC236}">
                <a16:creationId xmlns:a16="http://schemas.microsoft.com/office/drawing/2014/main" id="{0416E869-6F27-EE0E-F548-08FF1C1A0C60}"/>
              </a:ext>
            </a:extLst>
          </p:cNvPr>
          <p:cNvSpPr>
            <a:spLocks noGrp="1"/>
          </p:cNvSpPr>
          <p:nvPr>
            <p:ph idx="1"/>
          </p:nvPr>
        </p:nvSpPr>
        <p:spPr/>
        <p:txBody>
          <a:bodyPr>
            <a:normAutofit/>
          </a:bodyPr>
          <a:lstStyle/>
          <a:p>
            <a:r>
              <a:rPr lang="es-UY" sz="2400" dirty="0"/>
              <a:t>Impresiones o percepciones sensoriales</a:t>
            </a:r>
          </a:p>
          <a:p>
            <a:r>
              <a:rPr lang="es-UY" sz="2400" dirty="0"/>
              <a:t>Observación</a:t>
            </a:r>
          </a:p>
          <a:p>
            <a:r>
              <a:rPr lang="es-UY" sz="2400" dirty="0"/>
              <a:t>Contemplación</a:t>
            </a:r>
          </a:p>
          <a:p>
            <a:r>
              <a:rPr lang="es-UY" sz="2400" dirty="0"/>
              <a:t>Intuición</a:t>
            </a:r>
          </a:p>
          <a:p>
            <a:r>
              <a:rPr lang="es-UY" sz="2400" dirty="0"/>
              <a:t>Conciencia mental de sus propios procesos</a:t>
            </a:r>
          </a:p>
        </p:txBody>
      </p:sp>
    </p:spTree>
    <p:extLst>
      <p:ext uri="{BB962C8B-B14F-4D97-AF65-F5344CB8AC3E}">
        <p14:creationId xmlns:p14="http://schemas.microsoft.com/office/powerpoint/2010/main" val="3071523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2D8EF-E367-580E-D6B7-5EFF7FCEABF0}"/>
              </a:ext>
            </a:extLst>
          </p:cNvPr>
          <p:cNvSpPr>
            <a:spLocks noGrp="1"/>
          </p:cNvSpPr>
          <p:nvPr>
            <p:ph type="title"/>
          </p:nvPr>
        </p:nvSpPr>
        <p:spPr/>
        <p:txBody>
          <a:bodyPr/>
          <a:lstStyle/>
          <a:p>
            <a:r>
              <a:rPr lang="es-UY" dirty="0"/>
              <a:t>aprendizaje</a:t>
            </a:r>
          </a:p>
        </p:txBody>
      </p:sp>
      <p:sp>
        <p:nvSpPr>
          <p:cNvPr id="3" name="Marcador de contenido 2">
            <a:extLst>
              <a:ext uri="{FF2B5EF4-FFF2-40B4-BE49-F238E27FC236}">
                <a16:creationId xmlns:a16="http://schemas.microsoft.com/office/drawing/2014/main" id="{87938286-253F-9753-7119-812DEE853EE4}"/>
              </a:ext>
            </a:extLst>
          </p:cNvPr>
          <p:cNvSpPr>
            <a:spLocks noGrp="1"/>
          </p:cNvSpPr>
          <p:nvPr>
            <p:ph idx="1"/>
          </p:nvPr>
        </p:nvSpPr>
        <p:spPr/>
        <p:txBody>
          <a:bodyPr>
            <a:normAutofit/>
          </a:bodyPr>
          <a:lstStyle/>
          <a:p>
            <a:r>
              <a:rPr lang="es-UY" sz="2400" dirty="0"/>
              <a:t>¿Cuál es la naturaleza esencial del aprendizaje?: buscó comprender la interrelación dinámica, la unidad esencial del conocimiento humano.</a:t>
            </a:r>
          </a:p>
          <a:p>
            <a:r>
              <a:rPr lang="es-UY" sz="2400" dirty="0"/>
              <a:t>Toda la realidad tiene tres dimensiones fundamentales: forma, número y lenguaje</a:t>
            </a:r>
          </a:p>
        </p:txBody>
      </p:sp>
    </p:spTree>
    <p:extLst>
      <p:ext uri="{BB962C8B-B14F-4D97-AF65-F5344CB8AC3E}">
        <p14:creationId xmlns:p14="http://schemas.microsoft.com/office/powerpoint/2010/main" val="2473711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pPr lvl="0"/>
            <a:r>
              <a:rPr lang="es-ES" b="1" dirty="0"/>
              <a:t>Kant decía:</a:t>
            </a:r>
            <a:r>
              <a:rPr lang="es-ES" dirty="0"/>
              <a:t> "Los pensamientos sin contenido son vacíos; las </a:t>
            </a:r>
            <a:r>
              <a:rPr lang="es-ES" b="1" dirty="0"/>
              <a:t>intuiciones sin conceptos son ciegas</a:t>
            </a:r>
            <a:r>
              <a:rPr lang="es-ES" dirty="0"/>
              <a:t>". Esto significa que necesitas recibir datos con tus sentidos (intuición) y luego ordenarlos con la mente (concepto) para que exista el conocimiento.</a:t>
            </a:r>
          </a:p>
          <a:p>
            <a:pPr lvl="0"/>
            <a:r>
              <a:rPr lang="es-ES" b="1" dirty="0"/>
              <a:t>Pestalozzi aplicó esto al aula:</a:t>
            </a:r>
            <a:r>
              <a:rPr lang="es-ES" dirty="0"/>
              <a:t> Creó el </a:t>
            </a:r>
            <a:r>
              <a:rPr lang="es-ES" b="1" dirty="0"/>
              <a:t>Método Intuitivo</a:t>
            </a:r>
            <a:r>
              <a:rPr lang="es-ES" dirty="0"/>
              <a:t>. Determinó que la educación tradicional cometía el error de hacer que los niños memorizaran palabras vacías (conceptos sin intuición). Su solución fue que los niños debían tocar, ver y experimentar la naturaleza primero (intuición) antes de aprender las reglas o los nombres de las cosas (conceptos).</a:t>
            </a:r>
          </a:p>
        </p:txBody>
      </p:sp>
    </p:spTree>
    <p:extLst>
      <p:ext uri="{BB962C8B-B14F-4D97-AF65-F5344CB8AC3E}">
        <p14:creationId xmlns:p14="http://schemas.microsoft.com/office/powerpoint/2010/main" val="3609732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500" b="1" dirty="0" smtClean="0"/>
              <a:t>Línea cronológica Immanuel Kant, Jean-Jacques Rousseau y Johann Heinrich Pestalozzi</a:t>
            </a:r>
            <a:endParaRPr lang="es-ES" sz="2500" dirty="0"/>
          </a:p>
        </p:txBody>
      </p:sp>
      <p:sp>
        <p:nvSpPr>
          <p:cNvPr id="3" name="Marcador de contenido 2"/>
          <p:cNvSpPr>
            <a:spLocks noGrp="1"/>
          </p:cNvSpPr>
          <p:nvPr>
            <p:ph idx="1"/>
          </p:nvPr>
        </p:nvSpPr>
        <p:spPr/>
        <p:txBody>
          <a:bodyPr>
            <a:normAutofit fontScale="92500" lnSpcReduction="20000"/>
          </a:bodyPr>
          <a:lstStyle/>
          <a:p>
            <a:r>
              <a:rPr lang="es-ES" b="1" dirty="0"/>
              <a:t>1740</a:t>
            </a:r>
            <a:endParaRPr lang="es-ES" dirty="0"/>
          </a:p>
          <a:p>
            <a:pPr marL="0" lvl="0" indent="0">
              <a:buNone/>
            </a:pPr>
            <a:r>
              <a:rPr lang="es-ES" b="1" dirty="0"/>
              <a:t>Jean-Jacques Rousseau</a:t>
            </a:r>
            <a:r>
              <a:rPr lang="es-ES" dirty="0"/>
              <a:t>, con 28 años, se traslada a Lyon como preceptor y, poco después, a París, donde conoce a Diderot, </a:t>
            </a:r>
            <a:r>
              <a:rPr lang="es-ES" dirty="0" err="1"/>
              <a:t>Condillac</a:t>
            </a:r>
            <a:r>
              <a:rPr lang="es-ES" dirty="0"/>
              <a:t> y otros enciclopedistas. En este período se dedica intensamente a la música </a:t>
            </a:r>
            <a:r>
              <a:rPr lang="es-ES" dirty="0" smtClean="0"/>
              <a:t>y </a:t>
            </a:r>
            <a:r>
              <a:rPr lang="es-ES" dirty="0"/>
              <a:t>escribe para ganarse la vida, colaborando en la </a:t>
            </a:r>
            <a:r>
              <a:rPr lang="es-ES" i="1" dirty="0"/>
              <a:t>Enciclopedia</a:t>
            </a:r>
            <a:r>
              <a:rPr lang="es-ES" dirty="0"/>
              <a:t> con artículos sobre música .</a:t>
            </a:r>
          </a:p>
          <a:p>
            <a:r>
              <a:rPr lang="es-ES" b="1" dirty="0"/>
              <a:t>1746</a:t>
            </a:r>
            <a:endParaRPr lang="es-ES" dirty="0"/>
          </a:p>
          <a:p>
            <a:pPr marL="0" lvl="0" indent="0">
              <a:buNone/>
            </a:pPr>
            <a:r>
              <a:rPr lang="es-ES" b="1" dirty="0"/>
              <a:t>6 de enero</a:t>
            </a:r>
            <a:r>
              <a:rPr lang="es-ES" dirty="0"/>
              <a:t>: Nace </a:t>
            </a:r>
            <a:r>
              <a:rPr lang="es-ES" b="1" dirty="0"/>
              <a:t>Johann Heinrich Pestalozzi</a:t>
            </a:r>
            <a:r>
              <a:rPr lang="es-ES" dirty="0"/>
              <a:t> en Zúrich, Suiza, en el seno de una familia protestante de origen lombardo. Su padre, cirujano de reputación local, fallece en 1752 cuando Pestalozzi tenía seis años, dejándolo al cuidado de su madre y la sirvienta </a:t>
            </a:r>
            <a:r>
              <a:rPr lang="es-ES" dirty="0" err="1" smtClean="0"/>
              <a:t>Babeli</a:t>
            </a:r>
            <a:r>
              <a:rPr lang="es-ES" dirty="0" smtClean="0"/>
              <a:t>. Rousseau tenía 34 años, Kant, 22.</a:t>
            </a:r>
            <a:endParaRPr lang="es-ES" dirty="0"/>
          </a:p>
        </p:txBody>
      </p:sp>
    </p:spTree>
    <p:extLst>
      <p:ext uri="{BB962C8B-B14F-4D97-AF65-F5344CB8AC3E}">
        <p14:creationId xmlns:p14="http://schemas.microsoft.com/office/powerpoint/2010/main" val="1745476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Estudiante activo</a:t>
            </a:r>
            <a:endParaRPr lang="es-ES" dirty="0"/>
          </a:p>
        </p:txBody>
      </p:sp>
      <p:sp>
        <p:nvSpPr>
          <p:cNvPr id="3" name="Marcador de contenido 2"/>
          <p:cNvSpPr>
            <a:spLocks noGrp="1"/>
          </p:cNvSpPr>
          <p:nvPr>
            <p:ph idx="1"/>
          </p:nvPr>
        </p:nvSpPr>
        <p:spPr/>
        <p:txBody>
          <a:bodyPr/>
          <a:lstStyle/>
          <a:p>
            <a:pPr lvl="0"/>
            <a:r>
              <a:rPr lang="es-ES" b="1" dirty="0"/>
              <a:t>Kant (Giro Copernicano):</a:t>
            </a:r>
            <a:r>
              <a:rPr lang="es-ES" dirty="0"/>
              <a:t> El sujeto no es un espejo pasivo; la mente humana construye activamente la experiencia ordenando el caos exterior.</a:t>
            </a:r>
          </a:p>
          <a:p>
            <a:pPr lvl="0"/>
            <a:r>
              <a:rPr lang="es-ES" b="1" dirty="0"/>
              <a:t>Pestalozzi:</a:t>
            </a:r>
            <a:r>
              <a:rPr lang="es-ES" dirty="0"/>
              <a:t> El niño no es una "caja vacía" donde el profesor inyecta datos. El alumno tiene un </a:t>
            </a:r>
            <a:r>
              <a:rPr lang="es-ES" b="1" dirty="0"/>
              <a:t>potencial activo que debe desarrollarse desde dentro</a:t>
            </a:r>
            <a:r>
              <a:rPr lang="es-ES" dirty="0"/>
              <a:t> a través de la acción y la estimulación adecuada. El aprendizaje se realiza haciendo ("las manos") y pensando ("la cabeza").</a:t>
            </a:r>
          </a:p>
        </p:txBody>
      </p:sp>
    </p:spTree>
    <p:extLst>
      <p:ext uri="{BB962C8B-B14F-4D97-AF65-F5344CB8AC3E}">
        <p14:creationId xmlns:p14="http://schemas.microsoft.com/office/powerpoint/2010/main" val="2184447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Las tres formas elementales</a:t>
            </a:r>
            <a:endParaRPr lang="es-ES" dirty="0"/>
          </a:p>
        </p:txBody>
      </p:sp>
      <p:sp>
        <p:nvSpPr>
          <p:cNvPr id="3" name="Marcador de contenido 2"/>
          <p:cNvSpPr>
            <a:spLocks noGrp="1"/>
          </p:cNvSpPr>
          <p:nvPr>
            <p:ph idx="1"/>
          </p:nvPr>
        </p:nvSpPr>
        <p:spPr/>
        <p:txBody>
          <a:bodyPr>
            <a:normAutofit fontScale="92500" lnSpcReduction="20000"/>
          </a:bodyPr>
          <a:lstStyle/>
          <a:p>
            <a:r>
              <a:rPr lang="es-ES" dirty="0"/>
              <a:t>Kant decía que la mente tiene moldes predeterminados (categorías) para archivar la realidad. Pestalozzi tradujo esto en una herramienta didáctica para los niños a través de tres elementos básicos</a:t>
            </a:r>
            <a:r>
              <a:rPr lang="es-ES" dirty="0" smtClean="0"/>
              <a:t>:</a:t>
            </a:r>
            <a:endParaRPr lang="es-ES" dirty="0"/>
          </a:p>
          <a:p>
            <a:pPr lvl="0"/>
            <a:r>
              <a:rPr lang="es-ES" b="1" dirty="0"/>
              <a:t>La Forma:</a:t>
            </a:r>
            <a:r>
              <a:rPr lang="es-ES" dirty="0"/>
              <a:t> Aprender a observar la figura de las cosas (relacionado con el </a:t>
            </a:r>
            <a:r>
              <a:rPr lang="es-ES" i="1" dirty="0"/>
              <a:t>Espacio</a:t>
            </a:r>
            <a:r>
              <a:rPr lang="es-ES" dirty="0"/>
              <a:t> en Kant).</a:t>
            </a:r>
          </a:p>
          <a:p>
            <a:pPr lvl="0"/>
            <a:r>
              <a:rPr lang="es-ES" b="1" dirty="0"/>
              <a:t>El Número:</a:t>
            </a:r>
            <a:r>
              <a:rPr lang="es-ES" dirty="0"/>
              <a:t> Aprender a contar las cosas para cuantificar la realidad.</a:t>
            </a:r>
          </a:p>
          <a:p>
            <a:pPr lvl="0"/>
            <a:r>
              <a:rPr lang="es-ES" b="1" dirty="0"/>
              <a:t>El Nombre:</a:t>
            </a:r>
            <a:r>
              <a:rPr lang="es-ES" dirty="0"/>
              <a:t> Aprender el lenguaje para expresar los conceptos de lo que se ha visto y contado</a:t>
            </a:r>
            <a:r>
              <a:rPr lang="es-ES" dirty="0" smtClean="0"/>
              <a:t>.</a:t>
            </a:r>
            <a:endParaRPr lang="es-ES" dirty="0"/>
          </a:p>
          <a:p>
            <a:r>
              <a:rPr lang="es-ES" dirty="0"/>
              <a:t>Para Pestalozzi, cualquier objeto del mundo se conoce a través de estos tres moldes: qué forma tiene, cuántos hay y cómo se llama</a:t>
            </a:r>
            <a:r>
              <a:rPr lang="es-ES" dirty="0" smtClean="0"/>
              <a:t>.</a:t>
            </a:r>
            <a:endParaRPr lang="es-ES" dirty="0"/>
          </a:p>
        </p:txBody>
      </p:sp>
    </p:spTree>
    <p:extLst>
      <p:ext uri="{BB962C8B-B14F-4D97-AF65-F5344CB8AC3E}">
        <p14:creationId xmlns:p14="http://schemas.microsoft.com/office/powerpoint/2010/main" val="158350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 procedimiento pedagógico correcto…</a:t>
            </a:r>
            <a:endParaRPr lang="es-ES" dirty="0"/>
          </a:p>
        </p:txBody>
      </p:sp>
      <p:sp>
        <p:nvSpPr>
          <p:cNvPr id="3" name="Marcador de contenido 2"/>
          <p:cNvSpPr>
            <a:spLocks noGrp="1"/>
          </p:cNvSpPr>
          <p:nvPr>
            <p:ph idx="1"/>
          </p:nvPr>
        </p:nvSpPr>
        <p:spPr/>
        <p:txBody>
          <a:bodyPr>
            <a:normAutofit/>
          </a:bodyPr>
          <a:lstStyle/>
          <a:p>
            <a:pPr algn="just"/>
            <a:r>
              <a:rPr lang="es-ES" sz="2400" dirty="0" smtClean="0"/>
              <a:t>Es asegurar que los elementos de número, o ejercicios preparatorios de cálculo, se enseñen siempre sometiendo al ojo del niño ciertos objetos que representen las unidades. Un niño puede concebir la idea de dos pelotas, dos rosas o dos libros: pero no puede concebir la idea de “dos” en abstracto. ¿Cómo harías comprender al niño que dos y dos son cuatro, si no se le muestra primero en la realidad? Empezar por nociones abstractas es absurdo y perjudicial en lugar de educativo.</a:t>
            </a:r>
            <a:endParaRPr lang="es-ES" sz="2400" dirty="0"/>
          </a:p>
        </p:txBody>
      </p:sp>
    </p:spTree>
    <p:extLst>
      <p:ext uri="{BB962C8B-B14F-4D97-AF65-F5344CB8AC3E}">
        <p14:creationId xmlns:p14="http://schemas.microsoft.com/office/powerpoint/2010/main" val="2462014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Pestalozzi deriva el principio de naturalidad de la circunstancia de que las personas están siempre en entornos concretos y pueden aprender de ellos y a través de ellos, una circunstancia que describe educativamente como el principio de la «impresión sensible», o intuición (</a:t>
            </a:r>
            <a:r>
              <a:rPr lang="es-ES" i="1" dirty="0" err="1"/>
              <a:t>Anschauung</a:t>
            </a:r>
            <a:r>
              <a:rPr lang="es-ES" dirty="0"/>
              <a:t>). La impresión sensible es el fundamento de toda instrucción/conocimiento, que a su vez se divide en tres elementos: la forma, el número y la noción de las cosas. Esta reducción de la instrucción a los tres elementos corresponde a las propias capacidades del niño, que a su vez están </a:t>
            </a:r>
            <a:r>
              <a:rPr lang="es-ES" dirty="0" err="1"/>
              <a:t>preconfiguradas</a:t>
            </a:r>
            <a:r>
              <a:rPr lang="es-ES" dirty="0"/>
              <a:t> por un curso de desarrollo natural que se desencadena por el encuentro (ordenado) con el mundo exterior.</a:t>
            </a:r>
          </a:p>
        </p:txBody>
      </p:sp>
    </p:spTree>
    <p:extLst>
      <p:ext uri="{BB962C8B-B14F-4D97-AF65-F5344CB8AC3E}">
        <p14:creationId xmlns:p14="http://schemas.microsoft.com/office/powerpoint/2010/main" val="1384089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El principio de la impresión sensible, o intuición, funciona, así, como un puente entre el mundo externo y el principio interno de desarrollo del niño. Pero el mundo exterior no debe aparecer caótico; con este fin, el mundo debe presentarse ante los ojos del niño de manera bien ordenada. Este es un concepto que Pestalozzi desarrollaría en los años siguientes en sus libros de texto.</a:t>
            </a:r>
          </a:p>
        </p:txBody>
      </p:sp>
    </p:spTree>
    <p:extLst>
      <p:ext uri="{BB962C8B-B14F-4D97-AF65-F5344CB8AC3E}">
        <p14:creationId xmlns:p14="http://schemas.microsoft.com/office/powerpoint/2010/main" val="696777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en la concepción de Pestalozzi, la </a:t>
            </a:r>
            <a:r>
              <a:rPr lang="es-ES" dirty="0" err="1"/>
              <a:t>pedagogización</a:t>
            </a:r>
            <a:r>
              <a:rPr lang="es-ES" dirty="0"/>
              <a:t> de los problemas sociales es básicamente un asunto materno. La armonía resultante de las tres potencias y facultades humanas —las potencias de la cabeza, el corazón y la mano—, que solo es posible mediante la preeminencia de las potencias del corazón, es para Pestalozzi el objetivo de «el método» que prometió al mundo después de 1800. Y el mundo estaba dispuesto a escuchar este mensaje y a ver en Pestalozzi a su salvador, que es también como a él le gustaba verse a sí mismo.</a:t>
            </a:r>
          </a:p>
        </p:txBody>
      </p:sp>
    </p:spTree>
    <p:extLst>
      <p:ext uri="{BB962C8B-B14F-4D97-AF65-F5344CB8AC3E}">
        <p14:creationId xmlns:p14="http://schemas.microsoft.com/office/powerpoint/2010/main" val="3086589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 informe </a:t>
            </a:r>
            <a:r>
              <a:rPr lang="es-ES" dirty="0" err="1" smtClean="0"/>
              <a:t>Ith</a:t>
            </a:r>
            <a:r>
              <a:rPr lang="es-ES" dirty="0"/>
              <a:t> </a:t>
            </a:r>
            <a:r>
              <a:rPr lang="es-ES" dirty="0" smtClean="0"/>
              <a:t>(1802)</a:t>
            </a:r>
            <a:endParaRPr lang="es-ES" dirty="0"/>
          </a:p>
        </p:txBody>
      </p:sp>
      <p:sp>
        <p:nvSpPr>
          <p:cNvPr id="3" name="Marcador de contenido 2"/>
          <p:cNvSpPr>
            <a:spLocks noGrp="1"/>
          </p:cNvSpPr>
          <p:nvPr>
            <p:ph idx="1"/>
          </p:nvPr>
        </p:nvSpPr>
        <p:spPr/>
        <p:txBody>
          <a:bodyPr>
            <a:noAutofit/>
          </a:bodyPr>
          <a:lstStyle/>
          <a:p>
            <a:r>
              <a:rPr lang="es-ES" sz="2400" dirty="0" smtClean="0"/>
              <a:t>el modo de enseñar de Pestalozzi era nuevo y, por consiguiente, un verdadero descubrimiento, sin precursores. </a:t>
            </a:r>
          </a:p>
          <a:p>
            <a:r>
              <a:rPr lang="es-ES" sz="2400" dirty="0" smtClean="0"/>
              <a:t>el método se guiaba por el desarrollo natural de la mente humana, de modo que se basaba en la psicología del desarrollo. </a:t>
            </a:r>
          </a:p>
          <a:p>
            <a:r>
              <a:rPr lang="es-ES" sz="2400" dirty="0" smtClean="0"/>
              <a:t>gracias a esta base, la enseñanza se volvía rápida y fácil</a:t>
            </a:r>
          </a:p>
        </p:txBody>
      </p:sp>
    </p:spTree>
    <p:extLst>
      <p:ext uri="{BB962C8B-B14F-4D97-AF65-F5344CB8AC3E}">
        <p14:creationId xmlns:p14="http://schemas.microsoft.com/office/powerpoint/2010/main" val="18031738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Autofit/>
          </a:bodyPr>
          <a:lstStyle/>
          <a:p>
            <a:r>
              <a:rPr lang="es-ES" sz="2200" dirty="0"/>
              <a:t>el método no exigía así ni al maestro ni al alumno conocimientos ni destrezas, sino únicamente sentidos sanos. </a:t>
            </a:r>
          </a:p>
          <a:p>
            <a:r>
              <a:rPr lang="es-ES" sz="2200" dirty="0"/>
              <a:t>el éxito seguro de este método reforzaba la autoestima de los alumnos y, a través de ello, fomentaba también su autosatisfacción, lo que a su vez promovía la moralidad. </a:t>
            </a:r>
          </a:p>
          <a:p>
            <a:r>
              <a:rPr lang="es-ES" sz="2200" dirty="0"/>
              <a:t>este modo de enseñar no se limitaba meramente a las materias de la escuela elemental, sino que valía para todas las materias escolares, incluida la religión. </a:t>
            </a:r>
          </a:p>
        </p:txBody>
      </p:sp>
    </p:spTree>
    <p:extLst>
      <p:ext uri="{BB962C8B-B14F-4D97-AF65-F5344CB8AC3E}">
        <p14:creationId xmlns:p14="http://schemas.microsoft.com/office/powerpoint/2010/main" val="16516573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45CCE-B20F-C9BA-2138-CDB117AEC868}"/>
              </a:ext>
            </a:extLst>
          </p:cNvPr>
          <p:cNvSpPr>
            <a:spLocks noGrp="1"/>
          </p:cNvSpPr>
          <p:nvPr>
            <p:ph type="title"/>
          </p:nvPr>
        </p:nvSpPr>
        <p:spPr/>
        <p:txBody>
          <a:bodyPr/>
          <a:lstStyle/>
          <a:p>
            <a:r>
              <a:rPr lang="es-UY" dirty="0"/>
              <a:t>1804-1825: </a:t>
            </a:r>
            <a:r>
              <a:rPr lang="es-UY" dirty="0" err="1"/>
              <a:t>Yverdon</a:t>
            </a:r>
            <a:endParaRPr lang="es-UY" dirty="0"/>
          </a:p>
        </p:txBody>
      </p:sp>
      <p:pic>
        <p:nvPicPr>
          <p:cNvPr id="5122" name="Picture 2" descr="Yverdon - Heinrich Pestalozzi">
            <a:extLst>
              <a:ext uri="{FF2B5EF4-FFF2-40B4-BE49-F238E27FC236}">
                <a16:creationId xmlns:a16="http://schemas.microsoft.com/office/drawing/2014/main" id="{041F6C79-E558-C08B-6A49-DA808C4590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1579" y="2313283"/>
            <a:ext cx="4254033" cy="2772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033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Picture 2" descr="Los mejores 9 castillos {{ guide.region.name_prep_es|safe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3404" y="2016125"/>
            <a:ext cx="4599517" cy="344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993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500" b="1" dirty="0"/>
              <a:t>Línea cronológica Immanuel Kant, Jean-Jacques Rousseau y Johann Heinrich Pestalozzi</a:t>
            </a:r>
            <a:endParaRPr lang="es-ES" sz="2500" dirty="0"/>
          </a:p>
        </p:txBody>
      </p:sp>
      <p:sp>
        <p:nvSpPr>
          <p:cNvPr id="3" name="Marcador de contenido 2"/>
          <p:cNvSpPr>
            <a:spLocks noGrp="1"/>
          </p:cNvSpPr>
          <p:nvPr>
            <p:ph idx="1"/>
          </p:nvPr>
        </p:nvSpPr>
        <p:spPr/>
        <p:txBody>
          <a:bodyPr>
            <a:normAutofit fontScale="92500" lnSpcReduction="20000"/>
          </a:bodyPr>
          <a:lstStyle/>
          <a:p>
            <a:r>
              <a:rPr lang="es-ES" b="1" dirty="0"/>
              <a:t>1749</a:t>
            </a:r>
            <a:endParaRPr lang="es-ES" dirty="0"/>
          </a:p>
          <a:p>
            <a:pPr marL="0" lvl="0" indent="0">
              <a:buNone/>
            </a:pPr>
            <a:r>
              <a:rPr lang="es-ES" b="1" dirty="0"/>
              <a:t>Jean-Jacques Rousseau</a:t>
            </a:r>
            <a:r>
              <a:rPr lang="es-ES" dirty="0"/>
              <a:t> presenta su primer gran trabajo pedagógico‐filosófico: el “Discurso sobre si el restablecimiento de las ciencias y las artes ha contribuido a la depuración de las costumbres”. Lo publica tras ganar el concurso de la Academia de Dijon, marcando su estilo crítico frente a la Ilustración dominante .</a:t>
            </a:r>
          </a:p>
          <a:p>
            <a:r>
              <a:rPr lang="es-ES" b="1" dirty="0"/>
              <a:t>1752</a:t>
            </a:r>
            <a:endParaRPr lang="es-ES" dirty="0"/>
          </a:p>
          <a:p>
            <a:pPr marL="0" lvl="0" indent="0">
              <a:buNone/>
            </a:pPr>
            <a:r>
              <a:rPr lang="es-ES" dirty="0"/>
              <a:t>A los </a:t>
            </a:r>
            <a:r>
              <a:rPr lang="es-ES" b="1" dirty="0"/>
              <a:t>seis años</a:t>
            </a:r>
            <a:r>
              <a:rPr lang="es-ES" dirty="0"/>
              <a:t>, tras la muerte de su padre, Pestalozzi inicia su desordenada pero amplia formación autodidacta en Zúrich, </a:t>
            </a:r>
            <a:r>
              <a:rPr lang="es-ES" dirty="0" smtClean="0"/>
              <a:t>es influido por </a:t>
            </a:r>
            <a:r>
              <a:rPr lang="es-ES" dirty="0"/>
              <a:t>Rousseau y sus ideas democráticas. Sin embargo, abandona la carrera eclesiástica y, con 14 años, comienza estudios formales en el </a:t>
            </a:r>
            <a:r>
              <a:rPr lang="es-ES" i="1" dirty="0" err="1"/>
              <a:t>Collegium</a:t>
            </a:r>
            <a:r>
              <a:rPr lang="es-ES" i="1" dirty="0"/>
              <a:t> </a:t>
            </a:r>
            <a:r>
              <a:rPr lang="es-ES" i="1" dirty="0" err="1"/>
              <a:t>humanitatis</a:t>
            </a:r>
            <a:r>
              <a:rPr lang="es-ES" dirty="0"/>
              <a:t> y luego en derecho, que interrumpe pronto .</a:t>
            </a:r>
          </a:p>
          <a:p>
            <a:endParaRPr lang="es-ES" dirty="0"/>
          </a:p>
        </p:txBody>
      </p:sp>
    </p:spTree>
    <p:extLst>
      <p:ext uri="{BB962C8B-B14F-4D97-AF65-F5344CB8AC3E}">
        <p14:creationId xmlns:p14="http://schemas.microsoft.com/office/powerpoint/2010/main" val="21148569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a:bodyPr>
          <a:lstStyle/>
          <a:p>
            <a:r>
              <a:rPr lang="es-ES" dirty="0" smtClean="0"/>
              <a:t>Para </a:t>
            </a:r>
            <a:r>
              <a:rPr lang="es-ES" dirty="0"/>
              <a:t>los alumnos y los maestros, las clases escolares eran la actividad principal. Según el horario escolar de los primeros años en </a:t>
            </a:r>
            <a:r>
              <a:rPr lang="es-ES" dirty="0" err="1"/>
              <a:t>Yverdon</a:t>
            </a:r>
            <a:r>
              <a:rPr lang="es-ES" dirty="0"/>
              <a:t>, los alumnos tenían diez horas de instrucción al día, seis días por semana, desde las seis de la mañana hasta las ocho de la tarde, con un descanso de dos horas al mediodía que incluía un paseo. </a:t>
            </a:r>
          </a:p>
        </p:txBody>
      </p:sp>
    </p:spTree>
    <p:extLst>
      <p:ext uri="{BB962C8B-B14F-4D97-AF65-F5344CB8AC3E}">
        <p14:creationId xmlns:p14="http://schemas.microsoft.com/office/powerpoint/2010/main" val="14438203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fontScale="85000" lnSpcReduction="20000"/>
          </a:bodyPr>
          <a:lstStyle/>
          <a:p>
            <a:r>
              <a:rPr lang="es-ES" dirty="0"/>
              <a:t>Un análisis cuantitativo de las 60 horas semanales de clases escolares para las seis clases/grados revela la siguiente distribución de las materias escolares:</a:t>
            </a:r>
          </a:p>
          <a:p>
            <a:pPr lvl="0"/>
            <a:r>
              <a:rPr lang="es-ES" dirty="0"/>
              <a:t>Lenguas (alemán, francés y (en 6.º grado) latín): 45 %</a:t>
            </a:r>
          </a:p>
          <a:p>
            <a:pPr lvl="0"/>
            <a:r>
              <a:rPr lang="es-ES" dirty="0"/>
              <a:t>Aritmética y geometría: 25 %</a:t>
            </a:r>
          </a:p>
          <a:p>
            <a:pPr lvl="0"/>
            <a:r>
              <a:rPr lang="es-ES" dirty="0"/>
              <a:t>Canto/dibujo: 15 %</a:t>
            </a:r>
          </a:p>
          <a:p>
            <a:pPr lvl="0"/>
            <a:r>
              <a:rPr lang="es-ES" dirty="0"/>
              <a:t>Religión: 6 %</a:t>
            </a:r>
          </a:p>
          <a:p>
            <a:pPr lvl="0"/>
            <a:r>
              <a:rPr lang="es-ES" dirty="0"/>
              <a:t>Geografía: 5 %</a:t>
            </a:r>
          </a:p>
          <a:p>
            <a:pPr lvl="0"/>
            <a:r>
              <a:rPr lang="es-ES" dirty="0"/>
              <a:t>Historia: 2 %</a:t>
            </a:r>
          </a:p>
          <a:p>
            <a:pPr lvl="0"/>
            <a:r>
              <a:rPr lang="es-ES" dirty="0"/>
              <a:t>Historia natural: 1 %</a:t>
            </a:r>
            <a:endParaRPr lang="es-ES" dirty="0"/>
          </a:p>
        </p:txBody>
      </p:sp>
    </p:spTree>
    <p:extLst>
      <p:ext uri="{BB962C8B-B14F-4D97-AF65-F5344CB8AC3E}">
        <p14:creationId xmlns:p14="http://schemas.microsoft.com/office/powerpoint/2010/main" val="26549443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D0B0D6-8408-29DF-32E2-17D4E40D9A64}"/>
              </a:ext>
            </a:extLst>
          </p:cNvPr>
          <p:cNvSpPr>
            <a:spLocks noGrp="1"/>
          </p:cNvSpPr>
          <p:nvPr>
            <p:ph type="title"/>
          </p:nvPr>
        </p:nvSpPr>
        <p:spPr/>
        <p:txBody>
          <a:bodyPr/>
          <a:lstStyle/>
          <a:p>
            <a:r>
              <a:rPr lang="es-MX" dirty="0"/>
              <a:t>Marc Antoine </a:t>
            </a:r>
            <a:r>
              <a:rPr lang="es-MX" dirty="0" err="1"/>
              <a:t>Jullien</a:t>
            </a:r>
            <a:r>
              <a:rPr lang="es-MX" dirty="0"/>
              <a:t>, 1810</a:t>
            </a:r>
            <a:endParaRPr lang="es-UY" dirty="0"/>
          </a:p>
        </p:txBody>
      </p:sp>
      <p:sp>
        <p:nvSpPr>
          <p:cNvPr id="3" name="Marcador de contenido 2">
            <a:extLst>
              <a:ext uri="{FF2B5EF4-FFF2-40B4-BE49-F238E27FC236}">
                <a16:creationId xmlns:a16="http://schemas.microsoft.com/office/drawing/2014/main" id="{837BBFBE-3D3C-3CE9-5744-7CEB05C335D8}"/>
              </a:ext>
            </a:extLst>
          </p:cNvPr>
          <p:cNvSpPr>
            <a:spLocks noGrp="1"/>
          </p:cNvSpPr>
          <p:nvPr>
            <p:ph idx="1"/>
          </p:nvPr>
        </p:nvSpPr>
        <p:spPr/>
        <p:txBody>
          <a:bodyPr>
            <a:noAutofit/>
          </a:bodyPr>
          <a:lstStyle/>
          <a:p>
            <a:pPr algn="just"/>
            <a:r>
              <a:rPr lang="es-MX" sz="2400" dirty="0"/>
              <a:t>“El método [de Pestalozzi] se funda en la acción, tanto porque el niño encuentra por sí solo los diversos elementos del saber al igual que los desarrollos sucesivos, como porque se ve obligado, a través de signos representativos o construcciones, a hacer visible y sensible lo que ha conseguido. Este principio en virtud del cual el niño sustituye el libro con su experiencia personal, las imágenes con la naturaleza y los objetos, los razonamientos y las abstracciones con ejercicios y hechos, se aplica en cada momento de la instrucción y a todos los ramos del saber... </a:t>
            </a:r>
            <a:endParaRPr lang="es-UY" sz="2400" dirty="0"/>
          </a:p>
        </p:txBody>
      </p:sp>
    </p:spTree>
    <p:extLst>
      <p:ext uri="{BB962C8B-B14F-4D97-AF65-F5344CB8AC3E}">
        <p14:creationId xmlns:p14="http://schemas.microsoft.com/office/powerpoint/2010/main" val="24332067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7E72C5-0D3F-5DFA-7D97-D739E70E5212}"/>
              </a:ext>
            </a:extLst>
          </p:cNvPr>
          <p:cNvSpPr>
            <a:spLocks noGrp="1"/>
          </p:cNvSpPr>
          <p:nvPr>
            <p:ph type="title"/>
          </p:nvPr>
        </p:nvSpPr>
        <p:spPr/>
        <p:txBody>
          <a:bodyPr/>
          <a:lstStyle/>
          <a:p>
            <a:r>
              <a:rPr lang="es-MX" dirty="0"/>
              <a:t>Marc Antoine </a:t>
            </a:r>
            <a:r>
              <a:rPr lang="es-MX" dirty="0" err="1"/>
              <a:t>Jullien</a:t>
            </a:r>
            <a:r>
              <a:rPr lang="es-MX" dirty="0"/>
              <a:t>, 1810</a:t>
            </a:r>
            <a:endParaRPr lang="es-UY" dirty="0"/>
          </a:p>
        </p:txBody>
      </p:sp>
      <p:sp>
        <p:nvSpPr>
          <p:cNvPr id="3" name="Marcador de contenido 2">
            <a:extLst>
              <a:ext uri="{FF2B5EF4-FFF2-40B4-BE49-F238E27FC236}">
                <a16:creationId xmlns:a16="http://schemas.microsoft.com/office/drawing/2014/main" id="{6DF9417D-55F7-EF48-BA29-766FB6F54AE4}"/>
              </a:ext>
            </a:extLst>
          </p:cNvPr>
          <p:cNvSpPr>
            <a:spLocks noGrp="1"/>
          </p:cNvSpPr>
          <p:nvPr>
            <p:ph idx="1"/>
          </p:nvPr>
        </p:nvSpPr>
        <p:spPr>
          <a:xfrm>
            <a:off x="1451579" y="1853754"/>
            <a:ext cx="9603275" cy="3612591"/>
          </a:xfrm>
        </p:spPr>
        <p:txBody>
          <a:bodyPr>
            <a:noAutofit/>
          </a:bodyPr>
          <a:lstStyle/>
          <a:p>
            <a:pPr algn="just"/>
            <a:r>
              <a:rPr lang="es-MX" sz="2200" dirty="0"/>
              <a:t>Se recurre a la acción en todas sus modalidades y formas. El niño observa, investiga, recoge materiales para sus colecciones, experimenta más que estudia, actúa más que aprende... Esta forma de educación elemental, que obra en lo íntimo del espíritu, se propone dirigir y desenvolver la actividad de éste sobre la base de las percepciones de los objetos y de la naturaleza; en cambio, paralelamente, la educación industrial (es decir, los trabajos manuales), que es, por el contrario, resultado de una acción desarrollada exteriormente, tiene por objeto dirigir y desarrollar la actividad externa del cuerpo secundada por la inteligencia y enderezada hacia los objetos de la naturaleza.”</a:t>
            </a:r>
            <a:endParaRPr lang="es-UY" sz="2200" dirty="0"/>
          </a:p>
        </p:txBody>
      </p:sp>
    </p:spTree>
    <p:extLst>
      <p:ext uri="{BB962C8B-B14F-4D97-AF65-F5344CB8AC3E}">
        <p14:creationId xmlns:p14="http://schemas.microsoft.com/office/powerpoint/2010/main" val="14255027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7E3FD-114F-B0DE-BF33-C006178EA344}"/>
              </a:ext>
            </a:extLst>
          </p:cNvPr>
          <p:cNvSpPr>
            <a:spLocks noGrp="1"/>
          </p:cNvSpPr>
          <p:nvPr>
            <p:ph type="title"/>
          </p:nvPr>
        </p:nvSpPr>
        <p:spPr/>
        <p:txBody>
          <a:bodyPr/>
          <a:lstStyle/>
          <a:p>
            <a:r>
              <a:rPr lang="es-MX" dirty="0" err="1"/>
              <a:t>Adolphe</a:t>
            </a:r>
            <a:r>
              <a:rPr lang="es-MX" dirty="0"/>
              <a:t> </a:t>
            </a:r>
            <a:r>
              <a:rPr lang="es-MX" dirty="0" err="1"/>
              <a:t>Ferrière</a:t>
            </a:r>
            <a:r>
              <a:rPr lang="es-MX" dirty="0"/>
              <a:t>, 1929</a:t>
            </a:r>
            <a:endParaRPr lang="es-UY" dirty="0"/>
          </a:p>
        </p:txBody>
      </p:sp>
      <p:sp>
        <p:nvSpPr>
          <p:cNvPr id="3" name="Marcador de contenido 2">
            <a:extLst>
              <a:ext uri="{FF2B5EF4-FFF2-40B4-BE49-F238E27FC236}">
                <a16:creationId xmlns:a16="http://schemas.microsoft.com/office/drawing/2014/main" id="{8C8A2361-4757-10A2-4907-588A6C8D584E}"/>
              </a:ext>
            </a:extLst>
          </p:cNvPr>
          <p:cNvSpPr>
            <a:spLocks noGrp="1"/>
          </p:cNvSpPr>
          <p:nvPr>
            <p:ph idx="1"/>
          </p:nvPr>
        </p:nvSpPr>
        <p:spPr/>
        <p:txBody>
          <a:bodyPr>
            <a:normAutofit/>
          </a:bodyPr>
          <a:lstStyle/>
          <a:p>
            <a:pPr algn="just"/>
            <a:r>
              <a:rPr lang="es-MX" sz="2400" dirty="0"/>
              <a:t>“bien puede sacarnos los colores a la cara, a nosotros, hijos del siglo XX, que aún no sabemos, como lo sabía Pestalozzi ciento veinte años ha, dar el lugar que les corresponde a las facultades creadoras del niño”.</a:t>
            </a:r>
            <a:endParaRPr lang="es-UY" sz="2400" dirty="0"/>
          </a:p>
        </p:txBody>
      </p:sp>
    </p:spTree>
    <p:extLst>
      <p:ext uri="{BB962C8B-B14F-4D97-AF65-F5344CB8AC3E}">
        <p14:creationId xmlns:p14="http://schemas.microsoft.com/office/powerpoint/2010/main" val="34901453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6D9FFF-6D6E-936A-B8B4-5C67E824A2C4}"/>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C7CA0F2F-86C6-A15D-70BD-FA980D29E041}"/>
              </a:ext>
            </a:extLst>
          </p:cNvPr>
          <p:cNvSpPr>
            <a:spLocks noGrp="1"/>
          </p:cNvSpPr>
          <p:nvPr>
            <p:ph idx="1"/>
          </p:nvPr>
        </p:nvSpPr>
        <p:spPr/>
        <p:txBody>
          <a:bodyPr>
            <a:noAutofit/>
          </a:bodyPr>
          <a:lstStyle/>
          <a:p>
            <a:r>
              <a:rPr lang="es-UY" sz="2800" dirty="0"/>
              <a:t>Sin embargo planteó importantes supuestos metafísicos: </a:t>
            </a:r>
          </a:p>
          <a:p>
            <a:r>
              <a:rPr lang="es-UY" sz="2800" dirty="0"/>
              <a:t>Todo individuo posee una naturaleza inherentemente buena</a:t>
            </a:r>
          </a:p>
          <a:p>
            <a:r>
              <a:rPr lang="es-UY" sz="2800" dirty="0"/>
              <a:t>Todo individuo contiene todo el potencial necesario para el desarrollo intelectual y moral</a:t>
            </a:r>
          </a:p>
          <a:p>
            <a:r>
              <a:rPr lang="es-UY" sz="2800" dirty="0"/>
              <a:t>Este potencial requiere un cultivo cuidadoso: lazo de amor entre madre e hijo y luego entre maestro y niño</a:t>
            </a:r>
          </a:p>
        </p:txBody>
      </p:sp>
    </p:spTree>
    <p:extLst>
      <p:ext uri="{BB962C8B-B14F-4D97-AF65-F5344CB8AC3E}">
        <p14:creationId xmlns:p14="http://schemas.microsoft.com/office/powerpoint/2010/main" val="31325062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A1F4F-8921-AF99-382A-8FF6A2C03C26}"/>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E7E03639-7DC4-AAF9-E28A-C3EADC4604F2}"/>
              </a:ext>
            </a:extLst>
          </p:cNvPr>
          <p:cNvSpPr>
            <a:spLocks noGrp="1"/>
          </p:cNvSpPr>
          <p:nvPr>
            <p:ph idx="1"/>
          </p:nvPr>
        </p:nvSpPr>
        <p:spPr/>
        <p:txBody>
          <a:bodyPr>
            <a:normAutofit/>
          </a:bodyPr>
          <a:lstStyle/>
          <a:p>
            <a:r>
              <a:rPr lang="es-UY" sz="2200" dirty="0"/>
              <a:t>Principio kantiano: hay que vivir la vida buscando la virtud y las acciones que no son conformes a la </a:t>
            </a:r>
            <a:r>
              <a:rPr lang="es-UY" sz="2200" dirty="0" smtClean="0"/>
              <a:t>naturaleza, </a:t>
            </a:r>
            <a:r>
              <a:rPr lang="es-UY" sz="2200" dirty="0"/>
              <a:t>debilitan nuestra capacidad para percibir la </a:t>
            </a:r>
            <a:r>
              <a:rPr lang="es-UY" sz="2200" dirty="0" smtClean="0"/>
              <a:t>verdad</a:t>
            </a:r>
            <a:endParaRPr lang="es-UY" sz="2200" dirty="0"/>
          </a:p>
          <a:p>
            <a:r>
              <a:rPr lang="es-UY" sz="2200" dirty="0"/>
              <a:t>Pero seguir los dictados </a:t>
            </a:r>
            <a:r>
              <a:rPr lang="es-UY" sz="2200" dirty="0" smtClean="0"/>
              <a:t>de </a:t>
            </a:r>
            <a:r>
              <a:rPr lang="es-UY" sz="2200" dirty="0"/>
              <a:t>nuestra naturaleza personal no es en </a:t>
            </a:r>
            <a:r>
              <a:rPr lang="es-UY" sz="2200" dirty="0" smtClean="0"/>
              <a:t>sí </a:t>
            </a:r>
            <a:r>
              <a:rPr lang="es-UY" sz="2200" dirty="0"/>
              <a:t>mismo suficiente, debemos verlo en relación con la sociedad.</a:t>
            </a:r>
          </a:p>
          <a:p>
            <a:r>
              <a:rPr lang="es-UY" sz="2200" dirty="0"/>
              <a:t>Cada individuo nace con facultades preexistentes basadas en la sensación</a:t>
            </a:r>
          </a:p>
          <a:p>
            <a:r>
              <a:rPr lang="es-UY" sz="2200" dirty="0"/>
              <a:t>El proceso de la educación ayuda a que el capullo se abra y que cada hoja se desdoble, que ninguna hoja se quede atrás.</a:t>
            </a:r>
          </a:p>
        </p:txBody>
      </p:sp>
    </p:spTree>
    <p:extLst>
      <p:ext uri="{BB962C8B-B14F-4D97-AF65-F5344CB8AC3E}">
        <p14:creationId xmlns:p14="http://schemas.microsoft.com/office/powerpoint/2010/main" val="19646718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9BC665-C054-E594-D831-40C1392EC2BB}"/>
              </a:ext>
            </a:extLst>
          </p:cNvPr>
          <p:cNvSpPr>
            <a:spLocks noGrp="1"/>
          </p:cNvSpPr>
          <p:nvPr>
            <p:ph type="title"/>
          </p:nvPr>
        </p:nvSpPr>
        <p:spPr/>
        <p:txBody>
          <a:bodyPr/>
          <a:lstStyle/>
          <a:p>
            <a:r>
              <a:rPr lang="es-UY" dirty="0"/>
              <a:t>preguntas</a:t>
            </a:r>
          </a:p>
        </p:txBody>
      </p:sp>
      <p:sp>
        <p:nvSpPr>
          <p:cNvPr id="3" name="Marcador de contenido 2">
            <a:extLst>
              <a:ext uri="{FF2B5EF4-FFF2-40B4-BE49-F238E27FC236}">
                <a16:creationId xmlns:a16="http://schemas.microsoft.com/office/drawing/2014/main" id="{2547BA0B-6A7F-182E-3A8E-3AB3A6C5A3BF}"/>
              </a:ext>
            </a:extLst>
          </p:cNvPr>
          <p:cNvSpPr>
            <a:spLocks noGrp="1"/>
          </p:cNvSpPr>
          <p:nvPr>
            <p:ph idx="1"/>
          </p:nvPr>
        </p:nvSpPr>
        <p:spPr/>
        <p:txBody>
          <a:bodyPr>
            <a:normAutofit/>
          </a:bodyPr>
          <a:lstStyle/>
          <a:p>
            <a:r>
              <a:rPr lang="es-UY" sz="2400" dirty="0"/>
              <a:t>Resalta que la enseñanza debía efectuarse mediante preguntas. Al seguir este procedimiento se permite a la mente de los niños construir conceptos abstractos generalizados y cobran “plena conciencia no solo de lo que están haciendo sino también del </a:t>
            </a:r>
            <a:r>
              <a:rPr lang="es-UY" sz="2400" dirty="0" smtClean="0"/>
              <a:t>porqué”.</a:t>
            </a:r>
            <a:endParaRPr lang="es-UY" sz="2400" dirty="0"/>
          </a:p>
        </p:txBody>
      </p:sp>
    </p:spTree>
    <p:extLst>
      <p:ext uri="{BB962C8B-B14F-4D97-AF65-F5344CB8AC3E}">
        <p14:creationId xmlns:p14="http://schemas.microsoft.com/office/powerpoint/2010/main" val="34482142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708832-1B10-8990-1ADB-F91C4ABD4891}"/>
              </a:ext>
            </a:extLst>
          </p:cNvPr>
          <p:cNvSpPr>
            <a:spLocks noGrp="1"/>
          </p:cNvSpPr>
          <p:nvPr>
            <p:ph type="title"/>
          </p:nvPr>
        </p:nvSpPr>
        <p:spPr/>
        <p:txBody>
          <a:bodyPr/>
          <a:lstStyle/>
          <a:p>
            <a:r>
              <a:rPr lang="es-UY" dirty="0"/>
              <a:t>Del desarrollo intelectual al moral</a:t>
            </a:r>
          </a:p>
        </p:txBody>
      </p:sp>
      <p:sp>
        <p:nvSpPr>
          <p:cNvPr id="3" name="Marcador de contenido 2">
            <a:extLst>
              <a:ext uri="{FF2B5EF4-FFF2-40B4-BE49-F238E27FC236}">
                <a16:creationId xmlns:a16="http://schemas.microsoft.com/office/drawing/2014/main" id="{331B1D21-6AEF-E38E-5693-38C768AA5356}"/>
              </a:ext>
            </a:extLst>
          </p:cNvPr>
          <p:cNvSpPr>
            <a:spLocks noGrp="1"/>
          </p:cNvSpPr>
          <p:nvPr>
            <p:ph idx="1"/>
          </p:nvPr>
        </p:nvSpPr>
        <p:spPr/>
        <p:txBody>
          <a:bodyPr/>
          <a:lstStyle/>
          <a:p>
            <a:pPr algn="just"/>
            <a:r>
              <a:rPr lang="es-MX" dirty="0"/>
              <a:t>Pestalozzi mantenía la educación intelectual y moral estrechamente relacionadas, y ésta era la base de la razón de ser de la educación intelectual, así como del imperativo de proporcionarla a toda persona de la sociedad: consideraba la educación no como un ornamento para los ricos o una ventaja comercial utilitaria para los poco escrupulosos, sino como el medio por el cual toda persona podía ser capacitada para alcanzar la felicidad, que definía como «un estado mental, una conciencia de armonía tanto con el mundo interior como con el exterior: asigna los límites debidos a los deseos y propone la meta más elevada a las facultades del hombre», y esta meta es «la elevación del hombre a la auténtica dignidad de un ser espiritual”.</a:t>
            </a:r>
            <a:endParaRPr lang="es-UY" dirty="0"/>
          </a:p>
        </p:txBody>
      </p:sp>
    </p:spTree>
    <p:extLst>
      <p:ext uri="{BB962C8B-B14F-4D97-AF65-F5344CB8AC3E}">
        <p14:creationId xmlns:p14="http://schemas.microsoft.com/office/powerpoint/2010/main" val="3499390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9A5A02-B994-2385-4EE9-5775275D3DB3}"/>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75787BAE-28C5-EF15-A740-91E0CFE07C47}"/>
              </a:ext>
            </a:extLst>
          </p:cNvPr>
          <p:cNvSpPr>
            <a:spLocks noGrp="1"/>
          </p:cNvSpPr>
          <p:nvPr>
            <p:ph idx="1"/>
          </p:nvPr>
        </p:nvSpPr>
        <p:spPr/>
        <p:txBody>
          <a:bodyPr>
            <a:normAutofit/>
          </a:bodyPr>
          <a:lstStyle/>
          <a:p>
            <a:r>
              <a:rPr lang="es-UY" sz="2800" dirty="0"/>
              <a:t>El componente moral requiere la presentación y discusión de situaciones que produzcan una </a:t>
            </a:r>
            <a:r>
              <a:rPr lang="es-UY" sz="2800" dirty="0" err="1"/>
              <a:t>Anschauung</a:t>
            </a:r>
            <a:r>
              <a:rPr lang="es-UY" sz="2800" dirty="0"/>
              <a:t> de la moralidad, y los métodos para lograr esto constituyen el tema principal de “Leonardo y Gertrudis”.</a:t>
            </a:r>
          </a:p>
        </p:txBody>
      </p:sp>
    </p:spTree>
    <p:extLst>
      <p:ext uri="{BB962C8B-B14F-4D97-AF65-F5344CB8AC3E}">
        <p14:creationId xmlns:p14="http://schemas.microsoft.com/office/powerpoint/2010/main" val="203242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500" b="1" dirty="0"/>
              <a:t>Línea cronológica Immanuel Kant, Jean-Jacques Rousseau y Johann Heinrich Pestalozzi</a:t>
            </a:r>
            <a:endParaRPr lang="es-ES" sz="2500" dirty="0"/>
          </a:p>
        </p:txBody>
      </p:sp>
      <p:sp>
        <p:nvSpPr>
          <p:cNvPr id="3" name="Marcador de contenido 2"/>
          <p:cNvSpPr>
            <a:spLocks noGrp="1"/>
          </p:cNvSpPr>
          <p:nvPr>
            <p:ph idx="1"/>
          </p:nvPr>
        </p:nvSpPr>
        <p:spPr/>
        <p:txBody>
          <a:bodyPr>
            <a:normAutofit fontScale="92500"/>
          </a:bodyPr>
          <a:lstStyle/>
          <a:p>
            <a:r>
              <a:rPr lang="es-ES" b="1" dirty="0"/>
              <a:t>1753</a:t>
            </a:r>
            <a:endParaRPr lang="es-ES" dirty="0"/>
          </a:p>
          <a:p>
            <a:pPr marL="0" lvl="0" indent="0">
              <a:buNone/>
            </a:pPr>
            <a:r>
              <a:rPr lang="es-ES" b="1" dirty="0"/>
              <a:t>Rousseau</a:t>
            </a:r>
            <a:r>
              <a:rPr lang="es-ES" dirty="0"/>
              <a:t> participa nuevamente en el concurso de la Academia de Dijon con su “Discurso sobre el origen y los fundamentos de la desigualdad entre los hombres”, afirmando que la desigualdad es producto histórico y social, no natural. </a:t>
            </a:r>
          </a:p>
          <a:p>
            <a:r>
              <a:rPr lang="es-ES" b="1" dirty="0"/>
              <a:t>1755</a:t>
            </a:r>
            <a:endParaRPr lang="es-ES" dirty="0"/>
          </a:p>
          <a:p>
            <a:pPr marL="0" lvl="0" indent="0">
              <a:buNone/>
            </a:pPr>
            <a:r>
              <a:rPr lang="es-ES" b="1" dirty="0"/>
              <a:t>Immanuel Kant</a:t>
            </a:r>
            <a:r>
              <a:rPr lang="es-ES" dirty="0"/>
              <a:t> es nombrado docente privado (</a:t>
            </a:r>
            <a:r>
              <a:rPr lang="es-ES" i="1" dirty="0" err="1"/>
              <a:t>Privatdozent</a:t>
            </a:r>
            <a:r>
              <a:rPr lang="es-ES" dirty="0"/>
              <a:t>) en la Universidad de </a:t>
            </a:r>
            <a:r>
              <a:rPr lang="es-ES" dirty="0" err="1"/>
              <a:t>Königsberg</a:t>
            </a:r>
            <a:r>
              <a:rPr lang="es-ES" dirty="0"/>
              <a:t>, comenzando a dar clases en lógica y metafísica. Durante esta etapa inicial, intensifica sus investigaciones críticas y filosóficas, que luego sentarán las bases de su visión </a:t>
            </a:r>
            <a:r>
              <a:rPr lang="es-ES" dirty="0" smtClean="0"/>
              <a:t>pedagógica.</a:t>
            </a:r>
            <a:endParaRPr lang="es-ES" dirty="0"/>
          </a:p>
        </p:txBody>
      </p:sp>
    </p:spTree>
    <p:extLst>
      <p:ext uri="{BB962C8B-B14F-4D97-AF65-F5344CB8AC3E}">
        <p14:creationId xmlns:p14="http://schemas.microsoft.com/office/powerpoint/2010/main" val="3834428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EB50A1-92C6-086B-DEC3-C86BB8F8941C}"/>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30C51456-057B-2E32-9BFD-2B2709AB325A}"/>
              </a:ext>
            </a:extLst>
          </p:cNvPr>
          <p:cNvSpPr>
            <a:spLocks noGrp="1"/>
          </p:cNvSpPr>
          <p:nvPr>
            <p:ph idx="1"/>
          </p:nvPr>
        </p:nvSpPr>
        <p:spPr/>
        <p:txBody>
          <a:bodyPr>
            <a:normAutofit/>
          </a:bodyPr>
          <a:lstStyle/>
          <a:p>
            <a:r>
              <a:rPr lang="es-UY" sz="2800" dirty="0"/>
              <a:t>La meta es la autonomía intelectual y moral del alumno. Es el alumno el agente de su propio aprendizaje.</a:t>
            </a:r>
          </a:p>
          <a:p>
            <a:r>
              <a:rPr lang="es-UY" sz="2800" dirty="0"/>
              <a:t>Por esto, el papel del maestro debe ser el de un “supervisor continuo y benévolo”</a:t>
            </a:r>
          </a:p>
        </p:txBody>
      </p:sp>
    </p:spTree>
    <p:extLst>
      <p:ext uri="{BB962C8B-B14F-4D97-AF65-F5344CB8AC3E}">
        <p14:creationId xmlns:p14="http://schemas.microsoft.com/office/powerpoint/2010/main" val="16514227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a:bodyPr>
          <a:lstStyle/>
          <a:p>
            <a:r>
              <a:rPr lang="es-ES" sz="2400" dirty="0"/>
              <a:t>“No hay aprendizaje que valga nada si desanima o roba la alegría. Mientras el contento </a:t>
            </a:r>
            <a:r>
              <a:rPr lang="es-ES" sz="2400" dirty="0" smtClean="0"/>
              <a:t>le encienda </a:t>
            </a:r>
            <a:r>
              <a:rPr lang="es-ES" sz="2400" dirty="0"/>
              <a:t>las mejillas, mientras el niño anime su actividad entera de júbilo, de valor y de fervor vital</a:t>
            </a:r>
            <a:r>
              <a:rPr lang="es-ES" sz="2400" dirty="0" smtClean="0"/>
              <a:t>, nada </a:t>
            </a:r>
            <a:r>
              <a:rPr lang="es-ES" sz="2400" dirty="0"/>
              <a:t>hay qué temer. Breves momentos de esfuerzo aderezados de alegría y vivacidad no </a:t>
            </a:r>
            <a:r>
              <a:rPr lang="es-ES" sz="2400" dirty="0" smtClean="0"/>
              <a:t>deprimen el </a:t>
            </a:r>
            <a:r>
              <a:rPr lang="es-ES" sz="2400" dirty="0"/>
              <a:t>ánimo... Hacer surgir la calma y la felicidad de la obediencia y del orden, he ahí la </a:t>
            </a:r>
            <a:r>
              <a:rPr lang="es-ES" sz="2400" dirty="0" smtClean="0"/>
              <a:t>verdadera educación </a:t>
            </a:r>
            <a:r>
              <a:rPr lang="es-ES" sz="2400" dirty="0"/>
              <a:t>a la vida social.”</a:t>
            </a:r>
            <a:endParaRPr lang="es-ES" sz="2400" dirty="0"/>
          </a:p>
        </p:txBody>
      </p:sp>
    </p:spTree>
    <p:extLst>
      <p:ext uri="{BB962C8B-B14F-4D97-AF65-F5344CB8AC3E}">
        <p14:creationId xmlns:p14="http://schemas.microsoft.com/office/powerpoint/2010/main" val="41088745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a:bodyPr>
          <a:lstStyle/>
          <a:p>
            <a:r>
              <a:rPr lang="es-ES" sz="2400" dirty="0"/>
              <a:t>“El niño, como el hombre, quiere el bien, mas no para ti, educador, sino para él mismo. El bien </a:t>
            </a:r>
            <a:r>
              <a:rPr lang="es-ES" sz="2400" dirty="0" smtClean="0"/>
              <a:t>a donde </a:t>
            </a:r>
            <a:r>
              <a:rPr lang="es-ES" sz="2400" dirty="0"/>
              <a:t>debes conducirlo no debe ser tu capricho, una sugerencia de tu pasión, sino que debe ser </a:t>
            </a:r>
            <a:r>
              <a:rPr lang="es-ES" sz="2400" dirty="0" smtClean="0"/>
              <a:t>un bien </a:t>
            </a:r>
            <a:r>
              <a:rPr lang="es-ES" sz="2400" dirty="0"/>
              <a:t>por sí mismo y aparecer como tal bien al niño. .. Todo aquello que despierta en él fuerzas, </a:t>
            </a:r>
            <a:r>
              <a:rPr lang="es-ES" sz="2400" dirty="0" smtClean="0"/>
              <a:t>que le </a:t>
            </a:r>
            <a:r>
              <a:rPr lang="es-ES" sz="2400" dirty="0"/>
              <a:t>hace decir: yo puedo, él lo quiere. Pero este querer no se suscita con palabras, sino con </a:t>
            </a:r>
            <a:r>
              <a:rPr lang="es-ES" sz="2400" dirty="0" smtClean="0"/>
              <a:t>los cuidados </a:t>
            </a:r>
            <a:r>
              <a:rPr lang="es-ES" sz="2400" dirty="0"/>
              <a:t>que se le prodigan y con las fuerzas que esos cuidados despiertan y estimulan en él.”</a:t>
            </a:r>
            <a:endParaRPr lang="es-ES" sz="2400" dirty="0"/>
          </a:p>
        </p:txBody>
      </p:sp>
    </p:spTree>
    <p:extLst>
      <p:ext uri="{BB962C8B-B14F-4D97-AF65-F5344CB8AC3E}">
        <p14:creationId xmlns:p14="http://schemas.microsoft.com/office/powerpoint/2010/main" val="28736382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a:bodyPr>
          <a:lstStyle/>
          <a:p>
            <a:r>
              <a:rPr lang="es-ES" sz="2400" dirty="0"/>
              <a:t>“Así como las definiciones, cuando preceden a las intuiciones, forman a los necios </a:t>
            </a:r>
            <a:r>
              <a:rPr lang="es-ES" sz="2400" dirty="0" smtClean="0"/>
              <a:t>y presuntuosos</a:t>
            </a:r>
            <a:r>
              <a:rPr lang="es-ES" sz="2400" dirty="0"/>
              <a:t>, así las disertaciones sobre la virtud, cuando vienen antes que la práctica de la virtud</a:t>
            </a:r>
            <a:r>
              <a:rPr lang="es-ES" sz="2400" dirty="0" smtClean="0"/>
              <a:t>, forman </a:t>
            </a:r>
            <a:r>
              <a:rPr lang="es-ES" sz="2400" dirty="0"/>
              <a:t>a los ociosos y orgullosos... La falta de una enseñanza práctica y experimental de la </a:t>
            </a:r>
            <a:r>
              <a:rPr lang="es-ES" sz="2400" dirty="0" smtClean="0"/>
              <a:t>virtud tiene </a:t>
            </a:r>
            <a:r>
              <a:rPr lang="es-ES" sz="2400" dirty="0"/>
              <a:t>las mismas consecuencias que la falta de una enseñanza práctica y experimental en el </a:t>
            </a:r>
            <a:r>
              <a:rPr lang="es-ES" sz="2400" dirty="0" smtClean="0"/>
              <a:t>campo científico</a:t>
            </a:r>
            <a:r>
              <a:rPr lang="es-ES" sz="2400" dirty="0"/>
              <a:t>.”</a:t>
            </a:r>
            <a:endParaRPr lang="es-ES" sz="2400" dirty="0"/>
          </a:p>
        </p:txBody>
      </p:sp>
    </p:spTree>
    <p:extLst>
      <p:ext uri="{BB962C8B-B14F-4D97-AF65-F5344CB8AC3E}">
        <p14:creationId xmlns:p14="http://schemas.microsoft.com/office/powerpoint/2010/main" val="13145604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a:bodyPr>
          <a:lstStyle/>
          <a:p>
            <a:r>
              <a:rPr lang="es-ES" sz="2400" dirty="0"/>
              <a:t>Aunque acentuaba la importancia de los factores afectivos en la educación, Pestalozzi </a:t>
            </a:r>
            <a:r>
              <a:rPr lang="es-ES" sz="2400" dirty="0" smtClean="0"/>
              <a:t>consideró siempre </a:t>
            </a:r>
            <a:r>
              <a:rPr lang="es-ES" sz="2400" dirty="0"/>
              <a:t>como el valor fundamental la claridad cognoscitiva basada en la experiencia, es decir, en </a:t>
            </a:r>
            <a:r>
              <a:rPr lang="es-ES" sz="2400" dirty="0" smtClean="0"/>
              <a:t>la “</a:t>
            </a:r>
            <a:r>
              <a:rPr lang="es-ES" sz="2400" dirty="0"/>
              <a:t>intuición” efectiva de las cosas. En oposición a los sistemas de enseñanza puramente verbalistas </a:t>
            </a:r>
            <a:r>
              <a:rPr lang="es-ES" sz="2400" dirty="0" smtClean="0"/>
              <a:t>de su </a:t>
            </a:r>
            <a:r>
              <a:rPr lang="es-ES" sz="2400" dirty="0"/>
              <a:t>tiempo, Pestalozzi reivindica los derechos de la directa aprehensión sensible de los objetos. </a:t>
            </a:r>
            <a:endParaRPr lang="es-ES" sz="2400" dirty="0"/>
          </a:p>
        </p:txBody>
      </p:sp>
    </p:spTree>
    <p:extLst>
      <p:ext uri="{BB962C8B-B14F-4D97-AF65-F5344CB8AC3E}">
        <p14:creationId xmlns:p14="http://schemas.microsoft.com/office/powerpoint/2010/main" val="32859005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a:bodyPr>
          <a:lstStyle/>
          <a:p>
            <a:r>
              <a:rPr lang="es-ES" sz="2400" dirty="0" smtClean="0"/>
              <a:t>“Por </a:t>
            </a:r>
            <a:r>
              <a:rPr lang="es-ES" sz="2400" dirty="0"/>
              <a:t>el contrario, cuando se parte de la experiencia directa y de su articularse natural de </a:t>
            </a:r>
            <a:r>
              <a:rPr lang="es-ES" sz="2400" dirty="0" smtClean="0"/>
              <a:t>acuerdo con </a:t>
            </a:r>
            <a:r>
              <a:rPr lang="es-ES" sz="2400" dirty="0"/>
              <a:t>los tres “elementos” o facultades elementales, se pone en movimiento un fecundo proceso </a:t>
            </a:r>
            <a:r>
              <a:rPr lang="es-ES" sz="2400" dirty="0" smtClean="0"/>
              <a:t>que pasa </a:t>
            </a:r>
            <a:r>
              <a:rPr lang="es-ES" sz="2400" dirty="0"/>
              <a:t>“de intuiciones oscuras a intuiciones determinadas, de intuiciones determinadas </a:t>
            </a:r>
            <a:r>
              <a:rPr lang="es-ES" sz="2400" dirty="0" smtClean="0"/>
              <a:t>a representaciones </a:t>
            </a:r>
            <a:r>
              <a:rPr lang="es-ES" sz="2400" dirty="0"/>
              <a:t>claras, y de representaciones claras a conceptos evidentes”.</a:t>
            </a:r>
            <a:endParaRPr lang="es-ES" sz="2400" dirty="0"/>
          </a:p>
        </p:txBody>
      </p:sp>
    </p:spTree>
    <p:extLst>
      <p:ext uri="{BB962C8B-B14F-4D97-AF65-F5344CB8AC3E}">
        <p14:creationId xmlns:p14="http://schemas.microsoft.com/office/powerpoint/2010/main" val="756206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a:bodyPr>
          <a:lstStyle/>
          <a:p>
            <a:r>
              <a:rPr lang="es-ES" sz="2400" dirty="0" smtClean="0"/>
              <a:t>No </a:t>
            </a:r>
            <a:r>
              <a:rPr lang="es-ES" sz="2400" dirty="0"/>
              <a:t>se trata de una “sensación” pasiva, esto es, de un puro reproducir la realidad a </a:t>
            </a:r>
            <a:r>
              <a:rPr lang="es-ES" sz="2400" dirty="0" smtClean="0"/>
              <a:t>la manera </a:t>
            </a:r>
            <a:r>
              <a:rPr lang="es-ES" sz="2400" dirty="0"/>
              <a:t>de un espejo. El sujeto, al captar la “forma” del objeto, distingue también, aunque sólo </a:t>
            </a:r>
            <a:r>
              <a:rPr lang="es-ES" sz="2400" dirty="0" smtClean="0"/>
              <a:t>sea aproximativamente</a:t>
            </a:r>
            <a:r>
              <a:rPr lang="es-ES" sz="2400" dirty="0"/>
              <a:t>, “sus partes y su número” y asocia además entera la experiencia nueva a </a:t>
            </a:r>
            <a:r>
              <a:rPr lang="es-ES" sz="2400" dirty="0" smtClean="0"/>
              <a:t>un sonido </a:t>
            </a:r>
            <a:r>
              <a:rPr lang="es-ES" sz="2400" dirty="0"/>
              <a:t>articulado o “nombre”. Forma, número y nombre son para Pestalozzi los “elementos” de </a:t>
            </a:r>
            <a:r>
              <a:rPr lang="es-ES" sz="2400" dirty="0" smtClean="0"/>
              <a:t>la intuición</a:t>
            </a:r>
            <a:r>
              <a:rPr lang="es-ES" sz="2400" dirty="0"/>
              <a:t>, o, lo que es lo mismo, de la actividad cognoscitiva en general.</a:t>
            </a:r>
            <a:endParaRPr lang="es-ES" sz="2400" dirty="0"/>
          </a:p>
        </p:txBody>
      </p:sp>
    </p:spTree>
    <p:extLst>
      <p:ext uri="{BB962C8B-B14F-4D97-AF65-F5344CB8AC3E}">
        <p14:creationId xmlns:p14="http://schemas.microsoft.com/office/powerpoint/2010/main" val="10208692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D30293-A808-8ED9-4F5E-F9A42C0843BD}"/>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6EDF840C-4F83-E040-986B-F09A12649A09}"/>
              </a:ext>
            </a:extLst>
          </p:cNvPr>
          <p:cNvSpPr>
            <a:spLocks noGrp="1"/>
          </p:cNvSpPr>
          <p:nvPr>
            <p:ph idx="1"/>
          </p:nvPr>
        </p:nvSpPr>
        <p:spPr/>
        <p:txBody>
          <a:bodyPr/>
          <a:lstStyle/>
          <a:p>
            <a:r>
              <a:rPr lang="es-UY" sz="2400" dirty="0"/>
              <a:t>Pestalozzi no acepta la posición rousseauniana de disciplina negativa. Seguía a Kant: el niño debe ser “objeto de acción” con disciplina.</a:t>
            </a:r>
          </a:p>
          <a:p>
            <a:r>
              <a:rPr lang="es-UY" sz="2400" dirty="0"/>
              <a:t>Siguiendo a la revolución conceptual en educación lograda por Rousseau, Pestalozzi efectuó una revolución práctica al mostrar cómo podían llevarse a la práctica la mayor parte de sus principios</a:t>
            </a:r>
            <a:r>
              <a:rPr lang="es-UY" dirty="0"/>
              <a:t>.</a:t>
            </a:r>
          </a:p>
        </p:txBody>
      </p:sp>
    </p:spTree>
    <p:extLst>
      <p:ext uri="{BB962C8B-B14F-4D97-AF65-F5344CB8AC3E}">
        <p14:creationId xmlns:p14="http://schemas.microsoft.com/office/powerpoint/2010/main" val="2465700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500" b="1" dirty="0"/>
              <a:t>Línea cronológica Immanuel Kant, Jean-Jacques Rousseau y Johann Heinrich Pestalozzi</a:t>
            </a:r>
            <a:endParaRPr lang="es-ES" sz="2500" dirty="0"/>
          </a:p>
        </p:txBody>
      </p:sp>
      <p:sp>
        <p:nvSpPr>
          <p:cNvPr id="3" name="Marcador de contenido 2"/>
          <p:cNvSpPr>
            <a:spLocks noGrp="1"/>
          </p:cNvSpPr>
          <p:nvPr>
            <p:ph idx="1"/>
          </p:nvPr>
        </p:nvSpPr>
        <p:spPr/>
        <p:txBody>
          <a:bodyPr/>
          <a:lstStyle/>
          <a:p>
            <a:r>
              <a:rPr lang="es-ES" b="1" dirty="0"/>
              <a:t>1761–1762</a:t>
            </a:r>
            <a:endParaRPr lang="es-ES" dirty="0"/>
          </a:p>
          <a:p>
            <a:pPr marL="0" lvl="0" indent="0">
              <a:buNone/>
            </a:pPr>
            <a:r>
              <a:rPr lang="es-ES" b="1" dirty="0"/>
              <a:t>Rousseau</a:t>
            </a:r>
            <a:r>
              <a:rPr lang="es-ES" dirty="0"/>
              <a:t> publica en 1761 la novela </a:t>
            </a:r>
            <a:r>
              <a:rPr lang="es-ES" i="1" dirty="0"/>
              <a:t>La nueva Eloísa</a:t>
            </a:r>
            <a:r>
              <a:rPr lang="es-ES" dirty="0"/>
              <a:t> con gran éxito.</a:t>
            </a:r>
          </a:p>
          <a:p>
            <a:r>
              <a:rPr lang="es-ES" b="1" dirty="0"/>
              <a:t>1762</a:t>
            </a:r>
            <a:r>
              <a:rPr lang="es-ES" dirty="0"/>
              <a:t>: Publica </a:t>
            </a:r>
            <a:r>
              <a:rPr lang="es-ES" i="1" dirty="0"/>
              <a:t>El contrato social</a:t>
            </a:r>
            <a:r>
              <a:rPr lang="es-ES" dirty="0"/>
              <a:t> y, simultáneamente, </a:t>
            </a:r>
            <a:r>
              <a:rPr lang="es-ES" i="1" dirty="0" err="1"/>
              <a:t>Émile</a:t>
            </a:r>
            <a:r>
              <a:rPr lang="es-ES" i="1" dirty="0"/>
              <a:t>, o de la educación</a:t>
            </a:r>
            <a:r>
              <a:rPr lang="es-ES" dirty="0"/>
              <a:t>. Con </a:t>
            </a:r>
            <a:r>
              <a:rPr lang="es-ES" i="1" dirty="0" err="1"/>
              <a:t>Émile</a:t>
            </a:r>
            <a:r>
              <a:rPr lang="es-ES" dirty="0"/>
              <a:t>, sistematiza su pedagogía práctica: propone una “educación natural” que respeta las etapas de madurez del niño, limita la intervención directa del maestro y prioriza el aprendizaje activo a través de cosas antes que de </a:t>
            </a:r>
            <a:r>
              <a:rPr lang="es-ES" dirty="0" smtClean="0"/>
              <a:t>personas. </a:t>
            </a:r>
            <a:r>
              <a:rPr lang="es-ES" b="1" dirty="0" smtClean="0"/>
              <a:t>Pestalozzi tenía 16 años</a:t>
            </a:r>
            <a:r>
              <a:rPr lang="es-ES" dirty="0" smtClean="0"/>
              <a:t>. </a:t>
            </a:r>
            <a:endParaRPr lang="es-ES" dirty="0"/>
          </a:p>
        </p:txBody>
      </p:sp>
    </p:spTree>
    <p:extLst>
      <p:ext uri="{BB962C8B-B14F-4D97-AF65-F5344CB8AC3E}">
        <p14:creationId xmlns:p14="http://schemas.microsoft.com/office/powerpoint/2010/main" val="3294385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500" b="1" dirty="0"/>
              <a:t>Línea cronológica Immanuel Kant, Jean-Jacques Rousseau y Johann Heinrich Pestalozzi</a:t>
            </a:r>
            <a:endParaRPr lang="es-ES" sz="2500" dirty="0"/>
          </a:p>
        </p:txBody>
      </p:sp>
      <p:sp>
        <p:nvSpPr>
          <p:cNvPr id="3" name="Marcador de contenido 2"/>
          <p:cNvSpPr>
            <a:spLocks noGrp="1"/>
          </p:cNvSpPr>
          <p:nvPr>
            <p:ph idx="1"/>
          </p:nvPr>
        </p:nvSpPr>
        <p:spPr/>
        <p:txBody>
          <a:bodyPr/>
          <a:lstStyle/>
          <a:p>
            <a:r>
              <a:rPr lang="es-ES" b="1" dirty="0"/>
              <a:t>1770</a:t>
            </a:r>
            <a:endParaRPr lang="es-ES" dirty="0"/>
          </a:p>
          <a:p>
            <a:pPr marL="0" lvl="0" indent="0">
              <a:buNone/>
            </a:pPr>
            <a:r>
              <a:rPr lang="es-ES" b="1" dirty="0"/>
              <a:t>Immanuel Kant</a:t>
            </a:r>
            <a:r>
              <a:rPr lang="es-ES" dirty="0"/>
              <a:t> es promovido a catedrático de lógica y metafísica en la Universidad de </a:t>
            </a:r>
            <a:r>
              <a:rPr lang="es-ES" dirty="0" err="1"/>
              <a:t>Königsberg</a:t>
            </a:r>
            <a:r>
              <a:rPr lang="es-ES" dirty="0"/>
              <a:t>, consolidando su influencia intelectual. Al mismo tiempo, prosigue su reflexión sobre la educación como fundamento de una ciudadanía ilustrada y moral .</a:t>
            </a:r>
          </a:p>
          <a:p>
            <a:r>
              <a:rPr lang="es-ES" b="1" dirty="0"/>
              <a:t>1780</a:t>
            </a:r>
            <a:endParaRPr lang="es-ES" dirty="0"/>
          </a:p>
          <a:p>
            <a:pPr marL="0" indent="0">
              <a:buNone/>
            </a:pPr>
            <a:r>
              <a:rPr lang="es-ES" b="1" dirty="0"/>
              <a:t>Pestalozzi</a:t>
            </a:r>
            <a:r>
              <a:rPr lang="es-ES" dirty="0"/>
              <a:t> escribe </a:t>
            </a:r>
            <a:r>
              <a:rPr lang="es-ES" i="1" dirty="0"/>
              <a:t>Vigilia de un solitario</a:t>
            </a:r>
            <a:r>
              <a:rPr lang="es-ES" dirty="0"/>
              <a:t>, reflejando sus primeras reflexiones ético‐religiosas y psicopedagógicas sobre el desarrollo infantil. Este documento anticipa su interés por la “intuición” y la primacía de la experiencia directa en el </a:t>
            </a:r>
            <a:r>
              <a:rPr lang="es-ES" dirty="0" smtClean="0"/>
              <a:t>aprendizaje.</a:t>
            </a:r>
          </a:p>
          <a:p>
            <a:pPr marL="0" indent="0">
              <a:buNone/>
            </a:pPr>
            <a:endParaRPr lang="es-ES" dirty="0"/>
          </a:p>
        </p:txBody>
      </p:sp>
    </p:spTree>
    <p:extLst>
      <p:ext uri="{BB962C8B-B14F-4D97-AF65-F5344CB8AC3E}">
        <p14:creationId xmlns:p14="http://schemas.microsoft.com/office/powerpoint/2010/main" val="802957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500" b="1" dirty="0"/>
              <a:t>Línea cronológica Immanuel Kant, Jean-Jacques Rousseau y Johann Heinrich Pestalozzi</a:t>
            </a:r>
            <a:endParaRPr lang="es-ES" sz="2500" dirty="0"/>
          </a:p>
        </p:txBody>
      </p:sp>
      <p:sp>
        <p:nvSpPr>
          <p:cNvPr id="3" name="Marcador de contenido 2"/>
          <p:cNvSpPr>
            <a:spLocks noGrp="1"/>
          </p:cNvSpPr>
          <p:nvPr>
            <p:ph idx="1"/>
          </p:nvPr>
        </p:nvSpPr>
        <p:spPr/>
        <p:txBody>
          <a:bodyPr>
            <a:normAutofit/>
          </a:bodyPr>
          <a:lstStyle/>
          <a:p>
            <a:r>
              <a:rPr lang="es-ES" b="1" dirty="0" smtClean="0"/>
              <a:t>1781-1787</a:t>
            </a:r>
            <a:endParaRPr lang="es-ES" dirty="0"/>
          </a:p>
          <a:p>
            <a:pPr marL="0" lvl="0" indent="0">
              <a:buNone/>
            </a:pPr>
            <a:r>
              <a:rPr lang="es-ES" b="1" dirty="0" smtClean="0"/>
              <a:t>Pestalozzi p</a:t>
            </a:r>
            <a:r>
              <a:rPr lang="es-ES" dirty="0" smtClean="0"/>
              <a:t>ublica “Leonardo y Gertrudis”. La educación aparece como herramienta de transformación social.</a:t>
            </a:r>
            <a:endParaRPr lang="es-ES" dirty="0"/>
          </a:p>
          <a:p>
            <a:endParaRPr lang="es-ES" dirty="0" smtClean="0"/>
          </a:p>
          <a:p>
            <a:pPr marL="0" indent="0">
              <a:buNone/>
            </a:pPr>
            <a:endParaRPr lang="es-ES" dirty="0"/>
          </a:p>
        </p:txBody>
      </p:sp>
    </p:spTree>
    <p:extLst>
      <p:ext uri="{BB962C8B-B14F-4D97-AF65-F5344CB8AC3E}">
        <p14:creationId xmlns:p14="http://schemas.microsoft.com/office/powerpoint/2010/main" val="1575373964"/>
      </p:ext>
    </p:extLst>
  </p:cSld>
  <p:clrMapOvr>
    <a:masterClrMapping/>
  </p:clrMapOvr>
</p:sld>
</file>

<file path=ppt/theme/theme1.xml><?xml version="1.0" encoding="utf-8"?>
<a:theme xmlns:a="http://schemas.openxmlformats.org/drawingml/2006/main" name="Galerí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TM10001114[[fn=Galería]]</Template>
  <TotalTime>9861</TotalTime>
  <Words>4690</Words>
  <Application>Microsoft Office PowerPoint</Application>
  <PresentationFormat>Panorámica</PresentationFormat>
  <Paragraphs>180</Paragraphs>
  <Slides>67</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67</vt:i4>
      </vt:variant>
    </vt:vector>
  </HeadingPairs>
  <TitlesOfParts>
    <vt:vector size="70" baseType="lpstr">
      <vt:lpstr>Arial</vt:lpstr>
      <vt:lpstr>Gill Sans MT</vt:lpstr>
      <vt:lpstr>Galería</vt:lpstr>
      <vt:lpstr>Historia de la educación </vt:lpstr>
      <vt:lpstr>Johan Heinrich Pestalozzi (1746-1827)</vt:lpstr>
      <vt:lpstr>Línea cronológica Immanuel Kant, Jean-Jacques Rousseau y Johann Heinrich Pestalozzi</vt:lpstr>
      <vt:lpstr>Línea cronológica Immanuel Kant, Jean-Jacques Rousseau y Johann Heinrich Pestalozzi</vt:lpstr>
      <vt:lpstr>Línea cronológica Immanuel Kant, Jean-Jacques Rousseau y Johann Heinrich Pestalozzi</vt:lpstr>
      <vt:lpstr>Línea cronológica Immanuel Kant, Jean-Jacques Rousseau y Johann Heinrich Pestalozzi</vt:lpstr>
      <vt:lpstr>Línea cronológica Immanuel Kant, Jean-Jacques Rousseau y Johann Heinrich Pestalozzi</vt:lpstr>
      <vt:lpstr>Línea cronológica Immanuel Kant, Jean-Jacques Rousseau y Johann Heinrich Pestalozzi</vt:lpstr>
      <vt:lpstr>Línea cronológica Immanuel Kant, Jean-Jacques Rousseau y Johann Heinrich Pestalozzi</vt:lpstr>
      <vt:lpstr>Línea cronológica Immanuel Kant, Jean-Jacques Rousseau y Johann Heinrich Pestalozzi</vt:lpstr>
      <vt:lpstr>Línea cronológica Immanuel Kant, Jean-Jacques Rousseau y Johann Heinrich Pestalozzi</vt:lpstr>
      <vt:lpstr>Línea cronológica Immanuel Kant, Jean-Jacques Rousseau y Johann Heinrich Pestalozzi</vt:lpstr>
      <vt:lpstr>Línea cronológica Immanuel Kant, Jean-Jacques Rousseau y Johann Heinrich Pestalozzi</vt:lpstr>
      <vt:lpstr>Línea cronológica Immanuel Kant, Jean-Jacques Rousseau y Johann Heinrich Pestalozzi</vt:lpstr>
      <vt:lpstr>Línea cronológica Immanuel Kant, Jean-Jacques Rousseau y Johann Heinrich Pestalozzi</vt:lpstr>
      <vt:lpstr>Phillipe Meirieu:</vt:lpstr>
      <vt:lpstr>Presentación de PowerPoint</vt:lpstr>
      <vt:lpstr>Presentación de PowerPoint</vt:lpstr>
      <vt:lpstr>Dos transformaciones, 1700</vt:lpstr>
      <vt:lpstr>Presentación de PowerPoint</vt:lpstr>
      <vt:lpstr>Presentación de PowerPoint</vt:lpstr>
      <vt:lpstr>Presentación de PowerPoint</vt:lpstr>
      <vt:lpstr>Presentación de PowerPoint</vt:lpstr>
      <vt:lpstr>Presentación de PowerPoint</vt:lpstr>
      <vt:lpstr>infancia</vt:lpstr>
      <vt:lpstr>Lecturas:</vt:lpstr>
      <vt:lpstr>romanticismo</vt:lpstr>
      <vt:lpstr>Presentación de PowerPoint</vt:lpstr>
      <vt:lpstr>Presentación de PowerPoint</vt:lpstr>
      <vt:lpstr>1781</vt:lpstr>
      <vt:lpstr>Presentación de PowerPoint</vt:lpstr>
      <vt:lpstr>Gertrudis educadora</vt:lpstr>
      <vt:lpstr>1779-1798</vt:lpstr>
      <vt:lpstr>Presentación de PowerPoint</vt:lpstr>
      <vt:lpstr>1802</vt:lpstr>
      <vt:lpstr>Anschauung: observación intuitiva de la naturaleza</vt:lpstr>
      <vt:lpstr>anschauung</vt:lpstr>
      <vt:lpstr>aprendizaje</vt:lpstr>
      <vt:lpstr>Presentación de PowerPoint</vt:lpstr>
      <vt:lpstr>Estudiante activo</vt:lpstr>
      <vt:lpstr>Las tres formas elementales</vt:lpstr>
      <vt:lpstr>El procedimiento pedagógico correcto…</vt:lpstr>
      <vt:lpstr>Presentación de PowerPoint</vt:lpstr>
      <vt:lpstr>Presentación de PowerPoint</vt:lpstr>
      <vt:lpstr>Presentación de PowerPoint</vt:lpstr>
      <vt:lpstr>El informe Ith (1802)</vt:lpstr>
      <vt:lpstr>Presentación de PowerPoint</vt:lpstr>
      <vt:lpstr>1804-1825: Yverdon</vt:lpstr>
      <vt:lpstr>Presentación de PowerPoint</vt:lpstr>
      <vt:lpstr>Presentación de PowerPoint</vt:lpstr>
      <vt:lpstr>Presentación de PowerPoint</vt:lpstr>
      <vt:lpstr>Marc Antoine Jullien, 1810</vt:lpstr>
      <vt:lpstr>Marc Antoine Jullien, 1810</vt:lpstr>
      <vt:lpstr>Adolphe Ferrière, 1929</vt:lpstr>
      <vt:lpstr>Presentación de PowerPoint</vt:lpstr>
      <vt:lpstr>Presentación de PowerPoint</vt:lpstr>
      <vt:lpstr>preguntas</vt:lpstr>
      <vt:lpstr>Del desarrollo intelectual al moral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 de la educación</dc:title>
  <dc:creator>feboapolo2020@gmail.com</dc:creator>
  <cp:lastModifiedBy>x</cp:lastModifiedBy>
  <cp:revision>32</cp:revision>
  <dcterms:created xsi:type="dcterms:W3CDTF">2024-03-15T14:17:27Z</dcterms:created>
  <dcterms:modified xsi:type="dcterms:W3CDTF">2026-05-29T19:23:55Z</dcterms:modified>
</cp:coreProperties>
</file>