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</p:sldMasterIdLst>
  <p:notesMasterIdLst>
    <p:notesMasterId r:id="rId15"/>
  </p:notesMasterIdLst>
  <p:sldIdLst>
    <p:sldId id="296" r:id="rId3"/>
    <p:sldId id="256" r:id="rId4"/>
    <p:sldId id="257" r:id="rId5"/>
    <p:sldId id="258" r:id="rId6"/>
    <p:sldId id="267" r:id="rId7"/>
    <p:sldId id="295" r:id="rId8"/>
    <p:sldId id="272" r:id="rId9"/>
    <p:sldId id="287" r:id="rId10"/>
    <p:sldId id="297" r:id="rId11"/>
    <p:sldId id="259" r:id="rId12"/>
    <p:sldId id="298" r:id="rId13"/>
    <p:sldId id="263" r:id="rId14"/>
  </p:sldIdLst>
  <p:sldSz cx="10080625" cy="7559675"/>
  <p:notesSz cx="7010400" cy="9296400"/>
  <p:defaultTextStyle>
    <a:defPPr>
      <a:defRPr lang="en-US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+mn-ea"/>
        <a:cs typeface="Droid Sans Fallback" charset="0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+mn-ea"/>
        <a:cs typeface="Droid Sans Fallback" charset="0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+mn-ea"/>
        <a:cs typeface="Droid Sans Fallback" charset="0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+mn-ea"/>
        <a:cs typeface="Droid Sans Fallback" charset="0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+mn-ea"/>
        <a:cs typeface="Droid Sans Fallback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Droid Sans Fallback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Droid Sans Fallback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Droid Sans Fallback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Droid Sans Fallback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504" userDrawn="1">
          <p15:clr>
            <a:srgbClr val="A4A3A4"/>
          </p15:clr>
        </p15:guide>
        <p15:guide id="2" pos="200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464" y="6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504"/>
        <p:guide pos="200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>
            <a:extLst>
              <a:ext uri="{FF2B5EF4-FFF2-40B4-BE49-F238E27FC236}">
                <a16:creationId xmlns:a16="http://schemas.microsoft.com/office/drawing/2014/main" id="{6464D202-004E-4F98-9F3E-8D79FDC10B5B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706438"/>
            <a:ext cx="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3074" name="Rectangle 2">
            <a:extLst>
              <a:ext uri="{FF2B5EF4-FFF2-40B4-BE49-F238E27FC236}">
                <a16:creationId xmlns:a16="http://schemas.microsoft.com/office/drawing/2014/main" id="{DC40367E-FBAA-4D4F-BD5D-0DD0E82C2EE1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700746" y="4415618"/>
            <a:ext cx="5607437" cy="41823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DDC886EB-4AFA-4C81-ABD8-4CBFD0FC92B0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 bwMode="auto">
          <a:xfrm>
            <a:off x="1" y="0"/>
            <a:ext cx="3041471" cy="4637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tabLst>
                <a:tab pos="646732" algn="l"/>
                <a:tab pos="1293465" algn="l"/>
                <a:tab pos="1940197" algn="l"/>
                <a:tab pos="2586929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cs typeface="DejaVu Sans" charset="0"/>
              </a:defRPr>
            </a:lvl1pPr>
          </a:lstStyle>
          <a:p>
            <a:endParaRPr lang="es-UY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38086FC6-9667-48FE-8CDC-584FC1A4EBD0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3967458" y="0"/>
            <a:ext cx="3041471" cy="4637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646732" algn="l"/>
                <a:tab pos="1293465" algn="l"/>
                <a:tab pos="1940197" algn="l"/>
                <a:tab pos="2586929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cs typeface="DejaVu Sans" charset="0"/>
              </a:defRPr>
            </a:lvl1pPr>
          </a:lstStyle>
          <a:p>
            <a:endParaRPr lang="es-UY" altLang="en-US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0D9EC972-C451-42D9-A1B4-089DCE3B5BB5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1" y="8831234"/>
            <a:ext cx="3041471" cy="4637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646732" algn="l"/>
                <a:tab pos="1293465" algn="l"/>
                <a:tab pos="1940197" algn="l"/>
                <a:tab pos="2586929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cs typeface="DejaVu Sans" charset="0"/>
              </a:defRPr>
            </a:lvl1pPr>
          </a:lstStyle>
          <a:p>
            <a:endParaRPr lang="es-UY" altLang="en-US"/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BDDF8D6D-616A-4E3C-97FE-27EA12CD8824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3967458" y="8831234"/>
            <a:ext cx="3041471" cy="4637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646732" algn="l"/>
                <a:tab pos="1293465" algn="l"/>
                <a:tab pos="1940197" algn="l"/>
                <a:tab pos="2586929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cs typeface="DejaVu Sans" charset="0"/>
              </a:defRPr>
            </a:lvl1pPr>
          </a:lstStyle>
          <a:p>
            <a:fld id="{18865BEC-FA6C-4259-A615-3929D4B0FCDC}" type="slidenum">
              <a:rPr lang="es-UY" altLang="en-US"/>
              <a:pPr/>
              <a:t>‹Nº›</a:t>
            </a:fld>
            <a:endParaRPr lang="es-UY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50E9CBF-D168-470C-8541-36F0F0C8876F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C0E4FFD-B925-4637-93C1-4043A48F4A38}" type="slidenum">
              <a:rPr lang="es-UY" altLang="en-US"/>
              <a:pPr/>
              <a:t>2</a:t>
            </a:fld>
            <a:endParaRPr lang="es-UY" altLang="en-US"/>
          </a:p>
        </p:txBody>
      </p:sp>
      <p:sp>
        <p:nvSpPr>
          <p:cNvPr id="7169" name="Rectangle 1">
            <a:extLst>
              <a:ext uri="{FF2B5EF4-FFF2-40B4-BE49-F238E27FC236}">
                <a16:creationId xmlns:a16="http://schemas.microsoft.com/office/drawing/2014/main" id="{CC2A0381-3FF5-4FF7-9DBD-5C4B1A6AE437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706438"/>
            <a:ext cx="4649787" cy="34861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170" name="Rectangle 2">
            <a:extLst>
              <a:ext uri="{FF2B5EF4-FFF2-40B4-BE49-F238E27FC236}">
                <a16:creationId xmlns:a16="http://schemas.microsoft.com/office/drawing/2014/main" id="{6CDF63AD-D2F3-4AFA-BCC2-A03CB31CC42E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0746" y="4415618"/>
            <a:ext cx="5608909" cy="4183724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1B0CDF7-8EA5-43DA-9DE2-59BB38FF3FA0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F07B3B4-130D-4EDC-821D-4A525A565648}" type="slidenum">
              <a:rPr lang="es-UY" altLang="en-US"/>
              <a:pPr/>
              <a:t>3</a:t>
            </a:fld>
            <a:endParaRPr lang="es-UY" altLang="en-US"/>
          </a:p>
        </p:txBody>
      </p:sp>
      <p:sp>
        <p:nvSpPr>
          <p:cNvPr id="8193" name="Rectangle 1">
            <a:extLst>
              <a:ext uri="{FF2B5EF4-FFF2-40B4-BE49-F238E27FC236}">
                <a16:creationId xmlns:a16="http://schemas.microsoft.com/office/drawing/2014/main" id="{DD065D41-C282-4170-9E7B-57A8273A8886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706438"/>
            <a:ext cx="4649787" cy="34861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4" name="Rectangle 2">
            <a:extLst>
              <a:ext uri="{FF2B5EF4-FFF2-40B4-BE49-F238E27FC236}">
                <a16:creationId xmlns:a16="http://schemas.microsoft.com/office/drawing/2014/main" id="{A1432917-0DB3-4BA4-AE2C-C220A3128A1A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0746" y="4415618"/>
            <a:ext cx="5608909" cy="4183724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80a3235915_1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92213" y="596900"/>
            <a:ext cx="3975100" cy="29813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80a3235915_1_27:notes"/>
          <p:cNvSpPr txBox="1">
            <a:spLocks noGrp="1"/>
          </p:cNvSpPr>
          <p:nvPr>
            <p:ph type="body" idx="1"/>
          </p:nvPr>
        </p:nvSpPr>
        <p:spPr>
          <a:xfrm>
            <a:off x="635971" y="3776533"/>
            <a:ext cx="5087766" cy="3577768"/>
          </a:xfrm>
          <a:prstGeom prst="rect">
            <a:avLst/>
          </a:prstGeom>
        </p:spPr>
        <p:txBody>
          <a:bodyPr spcFirstLastPara="1" wrap="square" lIns="81679" tIns="81679" rIns="81679" bIns="81679" anchor="t" anchorCtr="0"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898f25b9d9_0_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92213" y="596900"/>
            <a:ext cx="3975100" cy="29813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" name="Google Shape;169;g898f25b9d9_0_60:notes"/>
          <p:cNvSpPr txBox="1">
            <a:spLocks noGrp="1"/>
          </p:cNvSpPr>
          <p:nvPr>
            <p:ph type="body" idx="1"/>
          </p:nvPr>
        </p:nvSpPr>
        <p:spPr>
          <a:xfrm>
            <a:off x="635971" y="3776533"/>
            <a:ext cx="5087766" cy="3577768"/>
          </a:xfrm>
          <a:prstGeom prst="rect">
            <a:avLst/>
          </a:prstGeom>
        </p:spPr>
        <p:txBody>
          <a:bodyPr spcFirstLastPara="1" wrap="square" lIns="81679" tIns="81679" rIns="81679" bIns="81679" anchor="t" anchorCtr="0"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21C00B-E44E-490F-AEF4-4DCF54F83B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0475" y="1236663"/>
            <a:ext cx="7559675" cy="26320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5C48AF3-FAE6-47E7-8A1A-433BB8C6EE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0475" y="3970338"/>
            <a:ext cx="7559675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639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09847F-3A20-4D1C-A79E-0733BDD06E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483DA49-33DB-45AE-B981-A0201EFE45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07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05904EE-BDCF-4489-85DE-53014C6F19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154863" y="301625"/>
            <a:ext cx="2216150" cy="63849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F68C748-CF5D-4CA9-BA90-0ECFAB569D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499225" cy="638492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3940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A97280-BA85-490B-9178-F41B70B6C2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0475" y="1236663"/>
            <a:ext cx="7559675" cy="26320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BE200CB-9523-4EA1-96A5-507A47217B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0475" y="3970338"/>
            <a:ext cx="7559675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7250893-86CE-4F10-BE7D-8EBFBEA8B23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UY" alt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2C4BEEE-7924-4718-907F-C471F51E315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UY" alt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E9D2177-7DEB-4F21-8D44-6DB750AC5EA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7D82566-E816-43FD-8B5D-EF38D94ABDDB}" type="slidenum">
              <a:rPr lang="es-UY" altLang="en-US"/>
              <a:pPr/>
              <a:t>‹Nº›</a:t>
            </a:fld>
            <a:endParaRPr lang="es-UY" altLang="en-US"/>
          </a:p>
        </p:txBody>
      </p:sp>
    </p:spTree>
    <p:extLst>
      <p:ext uri="{BB962C8B-B14F-4D97-AF65-F5344CB8AC3E}">
        <p14:creationId xmlns:p14="http://schemas.microsoft.com/office/powerpoint/2010/main" val="19529517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D40AA3-0544-4563-83A2-E3FFDAE19D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CD9CCC2-FF17-49AD-AFE7-47408D5580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63A0401-0CEE-46E4-99B1-B52FBA9FEE5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UY" alt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C1567CC-A999-42A6-98AD-1B248F06F9C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UY" alt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1700514-BBF9-467B-815F-D0208E104CA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FE06F08A-72D1-46E1-BF42-BCE7E1783875}" type="slidenum">
              <a:rPr lang="es-UY" altLang="en-US"/>
              <a:pPr/>
              <a:t>‹Nº›</a:t>
            </a:fld>
            <a:endParaRPr lang="es-UY" altLang="en-US"/>
          </a:p>
        </p:txBody>
      </p:sp>
    </p:spTree>
    <p:extLst>
      <p:ext uri="{BB962C8B-B14F-4D97-AF65-F5344CB8AC3E}">
        <p14:creationId xmlns:p14="http://schemas.microsoft.com/office/powerpoint/2010/main" val="909359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48F2AB-0392-4778-9C26-88C955773E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7388" y="1884363"/>
            <a:ext cx="8694737" cy="31448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FEA6668-2B60-4494-928B-11B5163004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7388" y="5059363"/>
            <a:ext cx="8694737" cy="16525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DC78944-7A0F-4A5F-8011-AA6122152B1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UY" alt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B36E46-628F-4462-B72B-39FC952313A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UY" alt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F0CF3FA-B9F4-41B5-BA9B-756A1682C2D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419F24B-1658-4ED0-8A1C-C1EC30D282C3}" type="slidenum">
              <a:rPr lang="es-UY" altLang="en-US"/>
              <a:pPr/>
              <a:t>‹Nº›</a:t>
            </a:fld>
            <a:endParaRPr lang="es-UY" altLang="en-US"/>
          </a:p>
        </p:txBody>
      </p:sp>
    </p:spTree>
    <p:extLst>
      <p:ext uri="{BB962C8B-B14F-4D97-AF65-F5344CB8AC3E}">
        <p14:creationId xmlns:p14="http://schemas.microsoft.com/office/powerpoint/2010/main" val="30586053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D2E18B-8581-432B-9D5E-CF38094C8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607A47A-8D9F-4E20-95AE-741AE94E21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03238" y="9288463"/>
            <a:ext cx="4357687" cy="438308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29EECA3-2EF1-4601-AC95-565F28FC26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13325" y="9288463"/>
            <a:ext cx="4357688" cy="438308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888854D-1CF0-4C0C-85F4-F42E8384643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UY" alt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6F83330-ABE1-4C43-8BEE-1E69E9496DC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UY" alt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D0FD1BB-A132-4FBB-BA60-539D4E0F43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D41C69B-AF60-4029-8292-F63B073A83D5}" type="slidenum">
              <a:rPr lang="es-UY" altLang="en-US"/>
              <a:pPr/>
              <a:t>‹Nº›</a:t>
            </a:fld>
            <a:endParaRPr lang="es-UY" altLang="en-US"/>
          </a:p>
        </p:txBody>
      </p:sp>
    </p:spTree>
    <p:extLst>
      <p:ext uri="{BB962C8B-B14F-4D97-AF65-F5344CB8AC3E}">
        <p14:creationId xmlns:p14="http://schemas.microsoft.com/office/powerpoint/2010/main" val="33567323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531D62-6BC9-4A03-89AD-58C011A020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403225"/>
            <a:ext cx="8694737" cy="14605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F419A82-4203-4B43-BA4E-9C128A52E7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3738" y="1852613"/>
            <a:ext cx="426561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CA3BD2A-794A-478F-B222-4DB7467F74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3738" y="2760663"/>
            <a:ext cx="4265612" cy="406241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74DE122-EE8E-420B-95DC-775EB84E12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03813" y="1852613"/>
            <a:ext cx="428466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6A37703-CC1A-4618-B5D1-6012353192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03813" y="2760663"/>
            <a:ext cx="4284662" cy="406241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87C08D7-6F9A-4454-B8BC-5553B15A404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UY" altLang="en-U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1307FF8A-2F5C-4D02-A1F2-7C96496D5C9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UY" altLang="en-U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2092273-5BAB-49DB-864B-ED35D47308B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991EC17F-68CF-4241-9895-B88215C05457}" type="slidenum">
              <a:rPr lang="es-UY" altLang="en-US"/>
              <a:pPr/>
              <a:t>‹Nº›</a:t>
            </a:fld>
            <a:endParaRPr lang="es-UY" altLang="en-US"/>
          </a:p>
        </p:txBody>
      </p:sp>
    </p:spTree>
    <p:extLst>
      <p:ext uri="{BB962C8B-B14F-4D97-AF65-F5344CB8AC3E}">
        <p14:creationId xmlns:p14="http://schemas.microsoft.com/office/powerpoint/2010/main" val="8576076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A81085-6BC8-4B4F-B6A2-EDF2D17A4C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3289ED9-04ED-4EDD-8ADB-7A496F5905E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UY" altLang="en-U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17A96EC-FFA8-48F1-9740-78E5215423A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UY" altLang="en-U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F275419-E7C9-4A9F-9D87-7035672654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ABDE0ED-10E8-49E2-B733-24C9187BAE67}" type="slidenum">
              <a:rPr lang="es-UY" altLang="en-US"/>
              <a:pPr/>
              <a:t>‹Nº›</a:t>
            </a:fld>
            <a:endParaRPr lang="es-UY" altLang="en-US"/>
          </a:p>
        </p:txBody>
      </p:sp>
    </p:spTree>
    <p:extLst>
      <p:ext uri="{BB962C8B-B14F-4D97-AF65-F5344CB8AC3E}">
        <p14:creationId xmlns:p14="http://schemas.microsoft.com/office/powerpoint/2010/main" val="24971145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8D43A2D-5F2A-4FE7-8531-758E5F453ED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UY" altLang="en-U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3CDDDBD-26FF-4397-BE6F-A145C2B8CD7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UY" altLang="en-U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3E24321-2E49-4268-AD87-4087B8A4021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A1BD9B26-277F-4212-8F7A-116C13A24F6C}" type="slidenum">
              <a:rPr lang="es-UY" altLang="en-US"/>
              <a:pPr/>
              <a:t>‹Nº›</a:t>
            </a:fld>
            <a:endParaRPr lang="es-UY" altLang="en-US"/>
          </a:p>
        </p:txBody>
      </p:sp>
    </p:spTree>
    <p:extLst>
      <p:ext uri="{BB962C8B-B14F-4D97-AF65-F5344CB8AC3E}">
        <p14:creationId xmlns:p14="http://schemas.microsoft.com/office/powerpoint/2010/main" val="31718661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27B421-58EE-42CA-B240-46B58BF1D3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4BE78E4-7E6B-4F22-BCAC-F0A0290875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E0DE9C6-5BDA-4415-AFB6-B06176469C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58B6864-5276-4FFC-B85D-EE5056EEDE8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UY" alt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9CB2AFA-ADA0-4E53-A3A2-53E14489144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UY" alt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8B47E65-D127-4394-9E38-9953B280B7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D8EB01F-4C1C-4589-BC35-EA3740824671}" type="slidenum">
              <a:rPr lang="es-UY" altLang="en-US"/>
              <a:pPr/>
              <a:t>‹Nº›</a:t>
            </a:fld>
            <a:endParaRPr lang="es-UY" altLang="en-US"/>
          </a:p>
        </p:txBody>
      </p:sp>
    </p:spTree>
    <p:extLst>
      <p:ext uri="{BB962C8B-B14F-4D97-AF65-F5344CB8AC3E}">
        <p14:creationId xmlns:p14="http://schemas.microsoft.com/office/powerpoint/2010/main" val="3881198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93D3B7-80E1-429B-94D4-89A4E67CBA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69B1D35-30A5-4050-B985-BCF75F8CD1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46834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CED2F8-E882-42DC-9DEE-FE053C6CB1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44594DD-1BC9-490D-BEC7-938301E537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AA9BCC4-A0AE-43C5-9B24-9DE3914F27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1757318-6BAB-4692-B25C-2B2A291993E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UY" alt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F000341-CF77-4220-B57F-A95FEABD967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UY" alt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D928BDD-5E5E-4F02-BAE3-A3F5311C205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A5C4CD63-C37D-4CFE-81E3-9E36D33BAAAD}" type="slidenum">
              <a:rPr lang="es-UY" altLang="en-US"/>
              <a:pPr/>
              <a:t>‹Nº›</a:t>
            </a:fld>
            <a:endParaRPr lang="es-UY" altLang="en-US"/>
          </a:p>
        </p:txBody>
      </p:sp>
    </p:spTree>
    <p:extLst>
      <p:ext uri="{BB962C8B-B14F-4D97-AF65-F5344CB8AC3E}">
        <p14:creationId xmlns:p14="http://schemas.microsoft.com/office/powerpoint/2010/main" val="6671904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853898-4614-4470-A595-1179DB896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96F2FA0-10B2-4A54-BE87-847EF7FCB7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45F50B6-6793-4EAD-A01A-0EE9AB2AC01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UY" alt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57FFE54-D69C-4FEA-97B7-C8135A0A897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UY" alt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B00D4F0-EAF6-416D-99E5-07F6FF5ED67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1079C1A-9D65-416E-9852-C4CB0E4D79BB}" type="slidenum">
              <a:rPr lang="es-UY" altLang="en-US"/>
              <a:pPr/>
              <a:t>‹Nº›</a:t>
            </a:fld>
            <a:endParaRPr lang="es-UY" altLang="en-US"/>
          </a:p>
        </p:txBody>
      </p:sp>
    </p:spTree>
    <p:extLst>
      <p:ext uri="{BB962C8B-B14F-4D97-AF65-F5344CB8AC3E}">
        <p14:creationId xmlns:p14="http://schemas.microsoft.com/office/powerpoint/2010/main" val="10139430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8092281-37E9-4212-9D76-E3C5C7FCA5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305675" y="2986088"/>
            <a:ext cx="2266950" cy="10685462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9F1CA4C-A6F9-4AFC-9DFD-C20A54BD07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03238" y="2986088"/>
            <a:ext cx="6650037" cy="10685462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97C1AC2-F0AC-426B-B962-758A013A11F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UY" alt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A642318-E44F-4139-A28E-47F98BB475F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UY" alt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2895513-AE81-46F1-B64D-AF34742E9EA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9BF2FD73-1699-4977-89BC-4B2C963027B4}" type="slidenum">
              <a:rPr lang="es-UY" altLang="en-US"/>
              <a:pPr/>
              <a:t>‹Nº›</a:t>
            </a:fld>
            <a:endParaRPr lang="es-UY" altLang="en-US"/>
          </a:p>
        </p:txBody>
      </p:sp>
    </p:spTree>
    <p:extLst>
      <p:ext uri="{BB962C8B-B14F-4D97-AF65-F5344CB8AC3E}">
        <p14:creationId xmlns:p14="http://schemas.microsoft.com/office/powerpoint/2010/main" val="726221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E1EF74-2451-4358-91FB-4639F1CC76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7388" y="1884363"/>
            <a:ext cx="8694737" cy="31448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822BF91-8226-4495-9047-168F6B594C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7388" y="5059363"/>
            <a:ext cx="8694737" cy="16525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2476341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D5C404-D026-4A25-A705-3CD834263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E136FE4-DC76-4441-89C8-67C1B55C34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03238" y="2303463"/>
            <a:ext cx="4357687" cy="438308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AEF042A-4EFA-4579-B515-FFEA1CCA4B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13325" y="2303463"/>
            <a:ext cx="4357688" cy="438308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135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23E09B-3577-46BA-9D0D-404CB23CAC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403225"/>
            <a:ext cx="8694737" cy="14605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3A342C4-2F4B-4944-9E7A-6D88EE277B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3738" y="1852613"/>
            <a:ext cx="426561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629D033-C511-4A58-8056-39B704A30C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3738" y="2760663"/>
            <a:ext cx="4265612" cy="406241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CD0791E-F4F9-434E-8F95-C04554BE2B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03813" y="1852613"/>
            <a:ext cx="428466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5BC5C75-FB61-4A44-A11D-5F1D2757CB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03813" y="2760663"/>
            <a:ext cx="4284662" cy="406241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351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EAD174-526A-4385-9CC0-5C0389795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128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73234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30C9CF-D135-4F68-A06B-C8B03822E9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E96F815-877C-48D0-BFA3-D07CDC9B3F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40B2C60-198B-4A44-A33E-C967933EBF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190374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DF16A1-39EC-4226-AF02-A703CA1910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FADEE6C-B641-4E70-BA9C-273EF76430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5BED32D-11EE-4121-A138-853FC5BACD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3999656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>
            <a:extLst>
              <a:ext uri="{FF2B5EF4-FFF2-40B4-BE49-F238E27FC236}">
                <a16:creationId xmlns:a16="http://schemas.microsoft.com/office/drawing/2014/main" id="{810DF4AB-3924-4353-8B87-C8D5AAD163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6981825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Pulse para editar el formato del texto de título</a:t>
            </a:r>
          </a:p>
        </p:txBody>
      </p:sp>
      <p:sp>
        <p:nvSpPr>
          <p:cNvPr id="1026" name="Rectangle 2">
            <a:extLst>
              <a:ext uri="{FF2B5EF4-FFF2-40B4-BE49-F238E27FC236}">
                <a16:creationId xmlns:a16="http://schemas.microsoft.com/office/drawing/2014/main" id="{9A5EC057-64C8-4DF5-878F-34CF156449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2303463"/>
            <a:ext cx="8867775" cy="4383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12096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Pulse para editar los formatos del texto del esquema</a:t>
            </a:r>
          </a:p>
          <a:p>
            <a:pPr lvl="1"/>
            <a:r>
              <a:rPr lang="en-US" altLang="en-US"/>
              <a:t>Segundo nivel del esquema</a:t>
            </a:r>
          </a:p>
          <a:p>
            <a:pPr lvl="2"/>
            <a:r>
              <a:rPr lang="en-US" altLang="en-US"/>
              <a:t>Tercer nivel del esquema</a:t>
            </a:r>
          </a:p>
          <a:p>
            <a:pPr lvl="3"/>
            <a:r>
              <a:rPr lang="en-US" altLang="en-US"/>
              <a:t>Cuarto nivel del esquema</a:t>
            </a:r>
          </a:p>
          <a:p>
            <a:pPr lvl="4"/>
            <a:r>
              <a:rPr lang="en-US" altLang="en-US"/>
              <a:t>Quinto nivel del esquema</a:t>
            </a:r>
          </a:p>
          <a:p>
            <a:pPr lvl="4"/>
            <a:r>
              <a:rPr lang="en-US" altLang="en-US"/>
              <a:t>Sexto nivel del esquema</a:t>
            </a:r>
          </a:p>
          <a:p>
            <a:pPr lvl="4"/>
            <a:r>
              <a:rPr lang="en-US" altLang="en-US"/>
              <a:t>Séptimo nivel del esquema</a:t>
            </a:r>
          </a:p>
        </p:txBody>
      </p:sp>
      <p:pic>
        <p:nvPicPr>
          <p:cNvPr id="1027" name="Picture 3">
            <a:extLst>
              <a:ext uri="{FF2B5EF4-FFF2-40B4-BE49-F238E27FC236}">
                <a16:creationId xmlns:a16="http://schemas.microsoft.com/office/drawing/2014/main" id="{D5299DDE-9A15-42E1-A818-D0F5EACCBA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3275" y="209550"/>
            <a:ext cx="1485900" cy="159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28" name="Line 4">
            <a:extLst>
              <a:ext uri="{FF2B5EF4-FFF2-40B4-BE49-F238E27FC236}">
                <a16:creationId xmlns:a16="http://schemas.microsoft.com/office/drawing/2014/main" id="{51D7383B-DB21-4C15-82EF-EE799B8D20B7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44463"/>
            <a:ext cx="10080625" cy="1587"/>
          </a:xfrm>
          <a:prstGeom prst="line">
            <a:avLst/>
          </a:prstGeom>
          <a:noFill/>
          <a:ln w="36000">
            <a:solidFill>
              <a:srgbClr val="94006B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9" name="Line 5">
            <a:extLst>
              <a:ext uri="{FF2B5EF4-FFF2-40B4-BE49-F238E27FC236}">
                <a16:creationId xmlns:a16="http://schemas.microsoft.com/office/drawing/2014/main" id="{3F2BD98A-472A-409D-AE8D-59E9B3472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-17463" y="1871663"/>
            <a:ext cx="10080626" cy="1587"/>
          </a:xfrm>
          <a:prstGeom prst="line">
            <a:avLst/>
          </a:prstGeom>
          <a:noFill/>
          <a:ln w="36000">
            <a:solidFill>
              <a:srgbClr val="94006B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defTabSz="449263" rtl="0" eaLnBrk="1" fontAlgn="base" hangingPunct="1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 kern="12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eaLnBrk="1" fontAlgn="base" hangingPunct="1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Trebuchet MS" panose="020B0603020202020204" pitchFamily="34" charset="0"/>
          <a:cs typeface="Droid Sans Fallback" charset="0"/>
        </a:defRPr>
      </a:lvl2pPr>
      <a:lvl3pPr marL="1143000" indent="-228600" algn="l" defTabSz="449263" rtl="0" eaLnBrk="1" fontAlgn="base" hangingPunct="1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Trebuchet MS" panose="020B0603020202020204" pitchFamily="34" charset="0"/>
          <a:cs typeface="Droid Sans Fallback" charset="0"/>
        </a:defRPr>
      </a:lvl3pPr>
      <a:lvl4pPr marL="1600200" indent="-228600" algn="l" defTabSz="449263" rtl="0" eaLnBrk="1" fontAlgn="base" hangingPunct="1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Trebuchet MS" panose="020B0603020202020204" pitchFamily="34" charset="0"/>
          <a:cs typeface="Droid Sans Fallback" charset="0"/>
        </a:defRPr>
      </a:lvl4pPr>
      <a:lvl5pPr marL="2057400" indent="-228600" algn="l" defTabSz="449263" rtl="0" eaLnBrk="1" fontAlgn="base" hangingPunct="1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Trebuchet MS" panose="020B0603020202020204" pitchFamily="34" charset="0"/>
          <a:cs typeface="Droid Sans Fallback" charset="0"/>
        </a:defRPr>
      </a:lvl5pPr>
      <a:lvl6pPr marL="2514600" indent="-228600" algn="l" defTabSz="449263" rtl="0" eaLnBrk="1" fontAlgn="base" hangingPunct="1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Trebuchet MS" panose="020B0603020202020204" pitchFamily="34" charset="0"/>
          <a:cs typeface="Droid Sans Fallback" charset="0"/>
        </a:defRPr>
      </a:lvl6pPr>
      <a:lvl7pPr marL="2971800" indent="-228600" algn="l" defTabSz="449263" rtl="0" eaLnBrk="1" fontAlgn="base" hangingPunct="1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Trebuchet MS" panose="020B0603020202020204" pitchFamily="34" charset="0"/>
          <a:cs typeface="Droid Sans Fallback" charset="0"/>
        </a:defRPr>
      </a:lvl7pPr>
      <a:lvl8pPr marL="3429000" indent="-228600" algn="l" defTabSz="449263" rtl="0" eaLnBrk="1" fontAlgn="base" hangingPunct="1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Trebuchet MS" panose="020B0603020202020204" pitchFamily="34" charset="0"/>
          <a:cs typeface="Droid Sans Fallback" charset="0"/>
        </a:defRPr>
      </a:lvl8pPr>
      <a:lvl9pPr marL="3886200" indent="-228600" algn="l" defTabSz="449263" rtl="0" eaLnBrk="1" fontAlgn="base" hangingPunct="1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Trebuchet MS" panose="020B0603020202020204" pitchFamily="34" charset="0"/>
          <a:cs typeface="Droid Sans Fallback" charset="0"/>
        </a:defRPr>
      </a:lvl9pPr>
    </p:titleStyle>
    <p:bodyStyle>
      <a:lvl1pPr marL="342900" indent="-342900" algn="l" defTabSz="449263" rtl="0" eaLnBrk="1" fontAlgn="base" hangingPunct="1">
        <a:lnSpc>
          <a:spcPct val="97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lnSpc>
          <a:spcPct val="97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1" fontAlgn="base" hangingPunct="1">
        <a:lnSpc>
          <a:spcPct val="97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1" fontAlgn="base" hangingPunct="1">
        <a:lnSpc>
          <a:spcPct val="97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1" fontAlgn="base" hangingPunct="1">
        <a:lnSpc>
          <a:spcPct val="9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>
            <a:extLst>
              <a:ext uri="{FF2B5EF4-FFF2-40B4-BE49-F238E27FC236}">
                <a16:creationId xmlns:a16="http://schemas.microsoft.com/office/drawing/2014/main" id="{AE9877A2-78A6-441F-8DF9-204CB5E17D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2986088"/>
            <a:ext cx="9069387" cy="169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Pulse para editar el formato del texto de título</a:t>
            </a:r>
          </a:p>
        </p:txBody>
      </p:sp>
      <p:sp>
        <p:nvSpPr>
          <p:cNvPr id="2050" name="Rectangle 2">
            <a:extLst>
              <a:ext uri="{FF2B5EF4-FFF2-40B4-BE49-F238E27FC236}">
                <a16:creationId xmlns:a16="http://schemas.microsoft.com/office/drawing/2014/main" id="{7CBC2892-15ED-4018-A465-5A3DA1E3D6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9288463"/>
            <a:ext cx="8867775" cy="4383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8224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Pulse para editar los formatos del texto del esquema</a:t>
            </a:r>
          </a:p>
          <a:p>
            <a:pPr lvl="1"/>
            <a:r>
              <a:rPr lang="en-US" altLang="en-US"/>
              <a:t>Segundo nivel del esquema</a:t>
            </a:r>
          </a:p>
          <a:p>
            <a:pPr lvl="2"/>
            <a:r>
              <a:rPr lang="en-US" altLang="en-US"/>
              <a:t>Tercer nivel del esquema</a:t>
            </a:r>
          </a:p>
          <a:p>
            <a:pPr lvl="3"/>
            <a:r>
              <a:rPr lang="en-US" altLang="en-US"/>
              <a:t>Cuarto nivel del esquema</a:t>
            </a:r>
          </a:p>
          <a:p>
            <a:pPr lvl="4"/>
            <a:r>
              <a:rPr lang="en-US" altLang="en-US"/>
              <a:t>Quinto nivel del esquema</a:t>
            </a:r>
          </a:p>
          <a:p>
            <a:pPr lvl="4"/>
            <a:r>
              <a:rPr lang="en-US" altLang="en-US"/>
              <a:t>Sexto nivel del esquema</a:t>
            </a:r>
          </a:p>
          <a:p>
            <a:pPr lvl="4"/>
            <a:r>
              <a:rPr lang="en-US" altLang="en-US"/>
              <a:t>Séptimo nivel del esquema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DB7A73DD-08F3-410A-9B73-AB5E16F18FC1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-4724400" y="6983413"/>
            <a:ext cx="23463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DejaVu Sans" charset="0"/>
              </a:defRPr>
            </a:lvl1pPr>
          </a:lstStyle>
          <a:p>
            <a:endParaRPr lang="es-UY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251420EA-8EC9-46B6-A1B9-F597B2C15FFD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-6794500" y="4878388"/>
            <a:ext cx="31940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DejaVu Sans" charset="0"/>
              </a:defRPr>
            </a:lvl1pPr>
          </a:lstStyle>
          <a:p>
            <a:endParaRPr lang="es-UY" altLang="en-US"/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062791A5-C2A6-4806-BA3E-4371F5482E22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12626975" y="5526088"/>
            <a:ext cx="23463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DejaVu Sans" charset="0"/>
              </a:defRPr>
            </a:lvl1pPr>
          </a:lstStyle>
          <a:p>
            <a:fld id="{45EB511B-C8B2-45CA-98B2-9D991714AF7B}" type="slidenum">
              <a:rPr lang="es-UY" altLang="en-US"/>
              <a:pPr/>
              <a:t>‹Nº›</a:t>
            </a:fld>
            <a:endParaRPr lang="es-UY" altLang="en-US"/>
          </a:p>
        </p:txBody>
      </p:sp>
      <p:pic>
        <p:nvPicPr>
          <p:cNvPr id="2054" name="Picture 6">
            <a:extLst>
              <a:ext uri="{FF2B5EF4-FFF2-40B4-BE49-F238E27FC236}">
                <a16:creationId xmlns:a16="http://schemas.microsoft.com/office/drawing/2014/main" id="{821A530D-7D7E-497A-BE1A-2F9CCE8908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4638" y="384175"/>
            <a:ext cx="3228975" cy="144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055" name="Line 7">
            <a:extLst>
              <a:ext uri="{FF2B5EF4-FFF2-40B4-BE49-F238E27FC236}">
                <a16:creationId xmlns:a16="http://schemas.microsoft.com/office/drawing/2014/main" id="{2BC5CC19-7D8A-489A-A6D3-5C14D62FB6E6}"/>
              </a:ext>
            </a:extLst>
          </p:cNvPr>
          <p:cNvSpPr>
            <a:spLocks noChangeShapeType="1"/>
          </p:cNvSpPr>
          <p:nvPr/>
        </p:nvSpPr>
        <p:spPr bwMode="auto">
          <a:xfrm>
            <a:off x="-17463" y="2735263"/>
            <a:ext cx="10080626" cy="1587"/>
          </a:xfrm>
          <a:prstGeom prst="line">
            <a:avLst/>
          </a:prstGeom>
          <a:noFill/>
          <a:ln w="36000">
            <a:solidFill>
              <a:srgbClr val="94006B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6" name="Line 8">
            <a:extLst>
              <a:ext uri="{FF2B5EF4-FFF2-40B4-BE49-F238E27FC236}">
                <a16:creationId xmlns:a16="http://schemas.microsoft.com/office/drawing/2014/main" id="{D8B7E961-DD3A-423E-9564-55F6299157F2}"/>
              </a:ext>
            </a:extLst>
          </p:cNvPr>
          <p:cNvSpPr>
            <a:spLocks noChangeShapeType="1"/>
          </p:cNvSpPr>
          <p:nvPr/>
        </p:nvSpPr>
        <p:spPr bwMode="auto">
          <a:xfrm>
            <a:off x="-36513" y="5256213"/>
            <a:ext cx="10080626" cy="1587"/>
          </a:xfrm>
          <a:prstGeom prst="line">
            <a:avLst/>
          </a:prstGeom>
          <a:noFill/>
          <a:ln w="36000">
            <a:solidFill>
              <a:srgbClr val="94006B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057" name="Picture 9">
            <a:extLst>
              <a:ext uri="{FF2B5EF4-FFF2-40B4-BE49-F238E27FC236}">
                <a16:creationId xmlns:a16="http://schemas.microsoft.com/office/drawing/2014/main" id="{14B25257-9234-4841-8B3C-3314D76B02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253" t="22496" r="25475" b="50235"/>
          <a:stretch>
            <a:fillRect/>
          </a:stretch>
        </p:blipFill>
        <p:spPr bwMode="auto">
          <a:xfrm>
            <a:off x="179388" y="346075"/>
            <a:ext cx="3743325" cy="1363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 l="28253" t="22496" r="25475" b="50235"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49263" rtl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800" kern="12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800">
          <a:solidFill>
            <a:srgbClr val="000000"/>
          </a:solidFill>
          <a:latin typeface="Trebuchet MS" panose="020B0603020202020204" pitchFamily="34" charset="0"/>
          <a:cs typeface="Droid Sans Fallback" charset="0"/>
        </a:defRPr>
      </a:lvl2pPr>
      <a:lvl3pPr marL="1143000" indent="-228600" algn="ctr" defTabSz="449263" rtl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800">
          <a:solidFill>
            <a:srgbClr val="000000"/>
          </a:solidFill>
          <a:latin typeface="Trebuchet MS" panose="020B0603020202020204" pitchFamily="34" charset="0"/>
          <a:cs typeface="Droid Sans Fallback" charset="0"/>
        </a:defRPr>
      </a:lvl3pPr>
      <a:lvl4pPr marL="1600200" indent="-228600" algn="ctr" defTabSz="449263" rtl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800">
          <a:solidFill>
            <a:srgbClr val="000000"/>
          </a:solidFill>
          <a:latin typeface="Trebuchet MS" panose="020B0603020202020204" pitchFamily="34" charset="0"/>
          <a:cs typeface="Droid Sans Fallback" charset="0"/>
        </a:defRPr>
      </a:lvl4pPr>
      <a:lvl5pPr marL="2057400" indent="-228600" algn="ctr" defTabSz="449263" rtl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800">
          <a:solidFill>
            <a:srgbClr val="000000"/>
          </a:solidFill>
          <a:latin typeface="Trebuchet MS" panose="020B0603020202020204" pitchFamily="34" charset="0"/>
          <a:cs typeface="Droid Sans Fallback" charset="0"/>
        </a:defRPr>
      </a:lvl5pPr>
      <a:lvl6pPr marL="2514600" indent="-228600" algn="ctr" defTabSz="449263" rtl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800">
          <a:solidFill>
            <a:srgbClr val="000000"/>
          </a:solidFill>
          <a:latin typeface="Trebuchet MS" panose="020B0603020202020204" pitchFamily="34" charset="0"/>
          <a:cs typeface="Droid Sans Fallback" charset="0"/>
        </a:defRPr>
      </a:lvl6pPr>
      <a:lvl7pPr marL="2971800" indent="-228600" algn="ctr" defTabSz="449263" rtl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800">
          <a:solidFill>
            <a:srgbClr val="000000"/>
          </a:solidFill>
          <a:latin typeface="Trebuchet MS" panose="020B0603020202020204" pitchFamily="34" charset="0"/>
          <a:cs typeface="Droid Sans Fallback" charset="0"/>
        </a:defRPr>
      </a:lvl7pPr>
      <a:lvl8pPr marL="3429000" indent="-228600" algn="ctr" defTabSz="449263" rtl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800">
          <a:solidFill>
            <a:srgbClr val="000000"/>
          </a:solidFill>
          <a:latin typeface="Trebuchet MS" panose="020B0603020202020204" pitchFamily="34" charset="0"/>
          <a:cs typeface="Droid Sans Fallback" charset="0"/>
        </a:defRPr>
      </a:lvl8pPr>
      <a:lvl9pPr marL="3886200" indent="-228600" algn="ctr" defTabSz="449263" rtl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800">
          <a:solidFill>
            <a:srgbClr val="000000"/>
          </a:solidFill>
          <a:latin typeface="Trebuchet MS" panose="020B0603020202020204" pitchFamily="34" charset="0"/>
          <a:cs typeface="Droid Sans Fallback" charset="0"/>
        </a:defRPr>
      </a:lvl9pPr>
    </p:titleStyle>
    <p:bodyStyle>
      <a:lvl1pPr marL="342900" indent="-342900" algn="l" defTabSz="449263" rtl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32BB8D-4DE6-434A-83DE-364F31FD1B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238" y="539477"/>
            <a:ext cx="6981825" cy="1022623"/>
          </a:xfrm>
        </p:spPr>
        <p:txBody>
          <a:bodyPr/>
          <a:lstStyle/>
          <a:p>
            <a:pPr rtl="0"/>
            <a:br>
              <a:rPr lang="es-ES" sz="2800" b="1" i="0" dirty="0"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es-ES" sz="2800" b="1" i="0" dirty="0"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ES" sz="2800" b="1" i="0" dirty="0"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Desde la disciplina</a:t>
            </a:r>
            <a:br>
              <a:rPr lang="es-ES" sz="2800" b="1" i="0" dirty="0"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ES" sz="2800" b="1" i="0" dirty="0"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Ejercicio: Disciplina e imagen</a:t>
            </a:r>
            <a:br>
              <a:rPr lang="es-ES" sz="2800" b="1" i="0" dirty="0"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es-ES" sz="2800" b="1" i="0" dirty="0"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FDF52A7-8BEC-4705-9061-26752E0ED97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rtl="0"/>
            <a:r>
              <a:rPr lang="es-ES" sz="1800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Consigna</a:t>
            </a:r>
          </a:p>
          <a:p>
            <a:pPr rtl="0"/>
            <a:r>
              <a:rPr lang="es-ES" sz="1800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0. 	¿De qué disciplina provienes?</a:t>
            </a:r>
          </a:p>
          <a:p>
            <a:pPr marL="457200" indent="-457200" rtl="0">
              <a:buAutoNum type="arabicPeriod"/>
            </a:pPr>
            <a:r>
              <a:rPr lang="es-ES" sz="1800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¿Qué te evoca esta imagen? Escribe 2 ideas2. </a:t>
            </a:r>
          </a:p>
          <a:p>
            <a:pPr marL="457200" indent="-457200" rtl="0">
              <a:buAutoNum type="arabicPeriod"/>
            </a:pPr>
            <a:r>
              <a:rPr lang="es-ES" sz="1800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¿Qué ejercicio plantearías a tus estudiantes para "conocer" el contenido y significado de esta imagen? Escribe un párrafo</a:t>
            </a:r>
          </a:p>
          <a:p>
            <a:pPr marL="0" indent="0" rtl="0"/>
            <a:r>
              <a:rPr lang="es-ES" sz="1800" dirty="0">
                <a:solidFill>
                  <a:srgbClr val="22222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(tiempo estimado 5 minutos)</a:t>
            </a:r>
            <a:endParaRPr lang="es-ES" sz="1800" b="0" i="0" dirty="0">
              <a:solidFill>
                <a:srgbClr val="222222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br>
              <a:rPr lang="es-ES" sz="1800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8" name="Marcador de contenido 7">
            <a:extLst>
              <a:ext uri="{FF2B5EF4-FFF2-40B4-BE49-F238E27FC236}">
                <a16:creationId xmlns:a16="http://schemas.microsoft.com/office/drawing/2014/main" id="{FC735887-A71E-4C53-BBAC-52E2CABE586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64" r="8129"/>
          <a:stretch/>
        </p:blipFill>
        <p:spPr>
          <a:xfrm>
            <a:off x="4984811" y="2771725"/>
            <a:ext cx="4525085" cy="3096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95184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7F162D-CDC1-4593-9397-8B509DC3D5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sz="3200" dirty="0">
                <a:latin typeface="Calibri" panose="020F0502020204030204" pitchFamily="34" charset="0"/>
                <a:cs typeface="Calibri" panose="020F0502020204030204" pitchFamily="34" charset="0"/>
              </a:rPr>
              <a:t>¿</a:t>
            </a:r>
            <a:r>
              <a:rPr lang="es-UY" sz="3200" b="1" dirty="0">
                <a:latin typeface="Calibri" panose="020F0502020204030204" pitchFamily="34" charset="0"/>
                <a:cs typeface="Calibri" panose="020F0502020204030204" pitchFamily="34" charset="0"/>
              </a:rPr>
              <a:t>Hacia dónde podemos avanzar?</a:t>
            </a:r>
            <a:br>
              <a:rPr lang="es-UY" sz="32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UY" sz="3200" b="1" dirty="0">
                <a:latin typeface="Calibri" panose="020F0502020204030204" pitchFamily="34" charset="0"/>
                <a:cs typeface="Calibri" panose="020F0502020204030204" pitchFamily="34" charset="0"/>
              </a:rPr>
              <a:t>Lo posible en un escenario real</a:t>
            </a:r>
            <a:endParaRPr lang="en-US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E326951-5AC8-4460-A999-7FCD7C49C4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587" y="2268803"/>
            <a:ext cx="9073578" cy="4954587"/>
          </a:xfrm>
        </p:spPr>
        <p:txBody>
          <a:bodyPr/>
          <a:lstStyle/>
          <a:p>
            <a:pPr marL="0" indent="0"/>
            <a:r>
              <a:rPr lang="es-UY" sz="2000" dirty="0">
                <a:latin typeface="Calibri" panose="020F0502020204030204" pitchFamily="34" charset="0"/>
                <a:cs typeface="Calibri" panose="020F0502020204030204" pitchFamily="34" charset="0"/>
              </a:rPr>
              <a:t>La construcción de un objeto de modo interdisciplinar</a:t>
            </a:r>
          </a:p>
          <a:p>
            <a:pPr marL="457200" lvl="1" indent="0"/>
            <a:r>
              <a:rPr lang="es-UY" sz="2000" dirty="0">
                <a:latin typeface="Calibri" panose="020F0502020204030204" pitchFamily="34" charset="0"/>
                <a:cs typeface="Calibri" panose="020F0502020204030204" pitchFamily="34" charset="0"/>
              </a:rPr>
              <a:t>comunicación, intercambio, confrontación de saberes</a:t>
            </a:r>
          </a:p>
          <a:p>
            <a:pPr marL="457200" lvl="1" indent="0"/>
            <a:endParaRPr lang="es-UY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7150" indent="0"/>
            <a:r>
              <a:rPr lang="es-UY" sz="2000" b="1" dirty="0">
                <a:latin typeface="Calibri" panose="020F0502020204030204" pitchFamily="34" charset="0"/>
                <a:cs typeface="Calibri" panose="020F0502020204030204" pitchFamily="34" charset="0"/>
              </a:rPr>
              <a:t>Ejercicio: definiciones desde “lo común” (19.20 - 19.45)</a:t>
            </a:r>
          </a:p>
          <a:p>
            <a:pPr marL="57150" indent="0"/>
            <a:r>
              <a:rPr lang="es-UY" sz="2000" dirty="0">
                <a:latin typeface="Calibri" panose="020F0502020204030204" pitchFamily="34" charset="0"/>
                <a:cs typeface="Calibri" panose="020F0502020204030204" pitchFamily="34" charset="0"/>
              </a:rPr>
              <a:t>Un centro educativo terciario contrata a tu equipo docente para que planifique una clase de 1er año ( 40 minutos) de la asignatura “x”, unidad 4. Deben acordar: </a:t>
            </a:r>
          </a:p>
          <a:p>
            <a:pPr marL="57150" indent="0"/>
            <a:r>
              <a:rPr lang="es-UY" sz="2000" dirty="0">
                <a:latin typeface="Calibri" panose="020F0502020204030204" pitchFamily="34" charset="0"/>
                <a:cs typeface="Calibri" panose="020F0502020204030204" pitchFamily="34" charset="0"/>
              </a:rPr>
              <a:t>i) qué tema darán, </a:t>
            </a:r>
            <a:br>
              <a:rPr lang="es-UY" sz="2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UY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ii</a:t>
            </a:r>
            <a:r>
              <a:rPr lang="es-UY" sz="2000" dirty="0">
                <a:latin typeface="Calibri" panose="020F0502020204030204" pitchFamily="34" charset="0"/>
                <a:cs typeface="Calibri" panose="020F0502020204030204" pitchFamily="34" charset="0"/>
              </a:rPr>
              <a:t>) qué aportará cada disciplina (desde lo específico).</a:t>
            </a:r>
          </a:p>
        </p:txBody>
      </p:sp>
    </p:spTree>
    <p:extLst>
      <p:ext uri="{BB962C8B-B14F-4D97-AF65-F5344CB8AC3E}">
        <p14:creationId xmlns:p14="http://schemas.microsoft.com/office/powerpoint/2010/main" val="39646492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56F497-B744-4C61-8D67-CB3BA23909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sz="3200" b="1" dirty="0">
                <a:latin typeface="Calibri" panose="020F0502020204030204" pitchFamily="34" charset="0"/>
                <a:cs typeface="Calibri" panose="020F0502020204030204" pitchFamily="34" charset="0"/>
              </a:rPr>
              <a:t>Ejercicio</a:t>
            </a:r>
            <a:endParaRPr lang="en-US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ABFDBB5-9526-4B9C-AB88-3554A31DD3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238" y="2051645"/>
            <a:ext cx="8867775" cy="4383087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Curso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técnico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Terciario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Gestión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Empresa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turística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(CETP – UTU). </a:t>
            </a:r>
          </a:p>
          <a:p>
            <a:pPr>
              <a:lnSpc>
                <a:spcPct val="100000"/>
              </a:lnSpc>
            </a:pP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Asignatura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Patrimonio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Turístico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y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Hospitalidad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0" indent="0">
              <a:lnSpc>
                <a:spcPct val="100000"/>
              </a:lnSpc>
            </a:pPr>
            <a:r>
              <a:rPr lang="es-ES" sz="2000" dirty="0">
                <a:latin typeface="Calibri" panose="020F0502020204030204" pitchFamily="34" charset="0"/>
                <a:cs typeface="Calibri" panose="020F0502020204030204" pitchFamily="34" charset="0"/>
              </a:rPr>
              <a:t>Unidad  IV: COLONIA DEL SACRAMENTO: PATRIMONIO CULTURAL DE LA HUMANIDAD.</a:t>
            </a:r>
          </a:p>
          <a:p>
            <a:pPr>
              <a:lnSpc>
                <a:spcPct val="100000"/>
              </a:lnSpc>
            </a:pPr>
            <a:r>
              <a:rPr lang="es-ES" sz="2000" dirty="0">
                <a:latin typeface="Calibri" panose="020F0502020204030204" pitchFamily="34" charset="0"/>
                <a:cs typeface="Calibri" panose="020F0502020204030204" pitchFamily="34" charset="0"/>
              </a:rPr>
              <a:t> 4.1	Contexto histórico geopolítico: Río de la Plata: escenario de la lucha entre los	imperios español y portugués. </a:t>
            </a:r>
          </a:p>
          <a:p>
            <a:pPr>
              <a:lnSpc>
                <a:spcPct val="100000"/>
              </a:lnSpc>
            </a:pPr>
            <a:r>
              <a:rPr lang="es-ES" sz="2000" dirty="0">
                <a:latin typeface="Calibri" panose="020F0502020204030204" pitchFamily="34" charset="0"/>
                <a:cs typeface="Calibri" panose="020F0502020204030204" pitchFamily="34" charset="0"/>
              </a:rPr>
              <a:t>4.2		Diseño urbanístico y arquitectónico. Principales atractivos patrimoniales. </a:t>
            </a:r>
          </a:p>
          <a:p>
            <a:pPr>
              <a:lnSpc>
                <a:spcPct val="100000"/>
              </a:lnSpc>
            </a:pPr>
            <a:r>
              <a:rPr lang="es-ES" sz="2000" dirty="0">
                <a:latin typeface="Calibri" panose="020F0502020204030204" pitchFamily="34" charset="0"/>
                <a:cs typeface="Calibri" panose="020F0502020204030204" pitchFamily="34" charset="0"/>
              </a:rPr>
              <a:t>4.3		Relato de la vida cotidiana en el siglo XVIII. </a:t>
            </a:r>
          </a:p>
          <a:p>
            <a:pPr>
              <a:lnSpc>
                <a:spcPct val="100000"/>
              </a:lnSpc>
            </a:pPr>
            <a:r>
              <a:rPr lang="es-ES" sz="2000" dirty="0">
                <a:latin typeface="Calibri" panose="020F0502020204030204" pitchFamily="34" charset="0"/>
                <a:cs typeface="Calibri" panose="020F0502020204030204" pitchFamily="34" charset="0"/>
              </a:rPr>
              <a:t>4.4		Declaración de Patrimonio Histórico cultural de la Humanidad en 1995 y análisis 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86217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E4FD41-C753-498F-9EF6-0ADB3E269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sz="3200" b="1" dirty="0">
                <a:latin typeface="Calibri" panose="020F0502020204030204" pitchFamily="34" charset="0"/>
                <a:cs typeface="Calibri" panose="020F0502020204030204" pitchFamily="34" charset="0"/>
              </a:rPr>
              <a:t>Aportes y dificultades</a:t>
            </a:r>
            <a:endParaRPr lang="en-US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ED02241-D016-4CAD-B8C4-47D1577015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238" y="2123653"/>
            <a:ext cx="8867775" cy="489654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s-UY" sz="2000" b="1" dirty="0">
                <a:latin typeface="Calibri" panose="020F0502020204030204" pitchFamily="34" charset="0"/>
                <a:cs typeface="Calibri" panose="020F0502020204030204" pitchFamily="34" charset="0"/>
              </a:rPr>
              <a:t>Dificultades</a:t>
            </a:r>
          </a:p>
          <a:p>
            <a:pPr>
              <a:lnSpc>
                <a:spcPct val="100000"/>
              </a:lnSpc>
            </a:pPr>
            <a:r>
              <a:rPr lang="es-UY" sz="2000" dirty="0">
                <a:latin typeface="Calibri" panose="020F0502020204030204" pitchFamily="34" charset="0"/>
                <a:cs typeface="Calibri" panose="020F0502020204030204" pitchFamily="34" charset="0"/>
              </a:rPr>
              <a:t>diferencias en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s-UY" sz="2000" dirty="0">
                <a:latin typeface="Calibri" panose="020F0502020204030204" pitchFamily="34" charset="0"/>
                <a:cs typeface="Calibri" panose="020F0502020204030204" pitchFamily="34" charset="0"/>
              </a:rPr>
              <a:t>	los enfoques y jergas de cada disciplina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s-UY" sz="2000" dirty="0">
                <a:latin typeface="Calibri" panose="020F0502020204030204" pitchFamily="34" charset="0"/>
                <a:cs typeface="Calibri" panose="020F0502020204030204" pitchFamily="34" charset="0"/>
              </a:rPr>
              <a:t>	el alcance que se le da a los términos</a:t>
            </a:r>
          </a:p>
          <a:p>
            <a:pPr>
              <a:lnSpc>
                <a:spcPct val="100000"/>
              </a:lnSpc>
            </a:pPr>
            <a:endParaRPr lang="es-UY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</a:pPr>
            <a:r>
              <a:rPr lang="es-UY" sz="2000" b="1" dirty="0">
                <a:latin typeface="Calibri" panose="020F0502020204030204" pitchFamily="34" charset="0"/>
                <a:cs typeface="Calibri" panose="020F0502020204030204" pitchFamily="34" charset="0"/>
              </a:rPr>
              <a:t>Aportes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s-UY" sz="2000" dirty="0">
                <a:latin typeface="Calibri" panose="020F0502020204030204" pitchFamily="34" charset="0"/>
                <a:cs typeface="Calibri" panose="020F0502020204030204" pitchFamily="34" charset="0"/>
              </a:rPr>
              <a:t>extrapolar conceptos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s-UY" sz="2000" dirty="0">
                <a:latin typeface="Calibri" panose="020F0502020204030204" pitchFamily="34" charset="0"/>
                <a:cs typeface="Calibri" panose="020F0502020204030204" pitchFamily="34" charset="0"/>
              </a:rPr>
              <a:t>cambiar la manera de enfocar el tratamiento de los problemas prácticos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s-UY" sz="2000" dirty="0">
                <a:latin typeface="Calibri" panose="020F0502020204030204" pitchFamily="34" charset="0"/>
                <a:cs typeface="Calibri" panose="020F0502020204030204" pitchFamily="34" charset="0"/>
              </a:rPr>
              <a:t>integrar conceptos epistemológicos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s-UY" sz="2000" dirty="0">
                <a:latin typeface="Calibri" panose="020F0502020204030204" pitchFamily="34" charset="0"/>
                <a:cs typeface="Calibri" panose="020F0502020204030204" pitchFamily="34" charset="0"/>
              </a:rPr>
              <a:t>comprender el origen de la naturaleza sistémica de la realidad y su complejidad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1025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7DE2D2C7-19DA-488C-9104-2936C67B47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3238" y="2986088"/>
            <a:ext cx="9070975" cy="1693862"/>
          </a:xfrm>
          <a:ln/>
        </p:spPr>
        <p:txBody>
          <a:bodyPr tIns="18144"/>
          <a:lstStyle/>
          <a:p>
            <a:br>
              <a:rPr lang="es-UY" sz="32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UY" sz="3200" b="1" u="none" strike="noStrike" dirty="0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Análisis de los aportes y dificultades del abordaje interdisciplinar orientados a la enseñanza</a:t>
            </a:r>
            <a:br>
              <a:rPr lang="en-US" sz="3200" b="1" dirty="0"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</a:br>
            <a:endParaRPr lang="en-US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F98B9181-AD90-4492-82BC-766F88A4EB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03238" y="9288463"/>
            <a:ext cx="8869362" cy="2051050"/>
          </a:xfrm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>
            <a:extLst>
              <a:ext uri="{FF2B5EF4-FFF2-40B4-BE49-F238E27FC236}">
                <a16:creationId xmlns:a16="http://schemas.microsoft.com/office/drawing/2014/main" id="{0252DD35-C46F-4712-A11C-753096FEDD51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503238" y="539476"/>
            <a:ext cx="6983412" cy="867049"/>
          </a:xfrm>
          <a:ln/>
        </p:spPr>
        <p:txBody>
          <a:bodyPr tIns="15120"/>
          <a:lstStyle/>
          <a:p>
            <a:r>
              <a:rPr lang="es-UY" sz="2800" b="1" dirty="0">
                <a:latin typeface="Calibri" panose="020F0502020204030204" pitchFamily="34" charset="0"/>
                <a:cs typeface="Calibri" panose="020F0502020204030204" pitchFamily="34" charset="0"/>
              </a:rPr>
              <a:t>Temáticas a desarrollar </a:t>
            </a:r>
            <a:endParaRPr lang="en-US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B4605D98-E69D-4F59-B6AC-DA7688B19156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755836" y="2339677"/>
            <a:ext cx="8568952" cy="4532800"/>
          </a:xfrm>
          <a:ln/>
        </p:spPr>
        <p:txBody>
          <a:bodyPr/>
          <a:lstStyle/>
          <a:p>
            <a:pPr marL="0" indent="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	</a:t>
            </a:r>
            <a:r>
              <a:rPr lang="en-US" sz="20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</a:t>
            </a:r>
            <a:r>
              <a:rPr lang="en-US" sz="20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nterdisciplina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– </a:t>
            </a:r>
            <a:r>
              <a:rPr lang="en-US" sz="20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transdisciplina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– </a:t>
            </a:r>
            <a:r>
              <a:rPr lang="en-US" sz="20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</a:t>
            </a:r>
            <a:r>
              <a:rPr lang="en-US" sz="20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ultidisciplina</a:t>
            </a:r>
            <a:endParaRPr lang="en-US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	</a:t>
            </a:r>
            <a:r>
              <a:rPr lang="en-US" sz="20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Educación</a:t>
            </a: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y la </a:t>
            </a:r>
            <a:r>
              <a:rPr lang="en-US" sz="20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formación</a:t>
            </a: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de </a:t>
            </a:r>
            <a:r>
              <a:rPr lang="en-US" sz="20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ciudadanos</a:t>
            </a:r>
            <a:endParaRPr lang="en-US" sz="20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s-UY" sz="20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	Condiciones de </a:t>
            </a:r>
            <a:r>
              <a:rPr lang="es-UY" sz="2000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posibilildad</a:t>
            </a:r>
            <a:r>
              <a:rPr lang="es-UY" sz="20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la interdisciplina en la educación</a:t>
            </a:r>
          </a:p>
          <a:p>
            <a:pPr marL="0" indent="0">
              <a:lnSpc>
                <a:spcPct val="100000"/>
              </a:lnSpc>
            </a:pPr>
            <a:endParaRPr lang="en-US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	</a:t>
            </a:r>
            <a:r>
              <a:rPr lang="en-US" sz="20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Interdisciplinariedad</a:t>
            </a: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en</a:t>
            </a: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la </a:t>
            </a:r>
            <a:r>
              <a:rPr lang="en-US" sz="20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educación</a:t>
            </a: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:  ¿</a:t>
            </a:r>
            <a:r>
              <a:rPr lang="en-US" sz="20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desde</a:t>
            </a: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qué</a:t>
            </a: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lugar</a:t>
            </a: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se </a:t>
            </a:r>
            <a:r>
              <a:rPr lang="en-US" sz="20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plantea</a:t>
            </a: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? 	</a:t>
            </a:r>
            <a:r>
              <a:rPr lang="en-US" sz="20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Situación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de </a:t>
            </a:r>
            <a:r>
              <a:rPr lang="en-US" sz="20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partida</a:t>
            </a:r>
            <a:endParaRPr lang="en-US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s-UY" sz="2000" dirty="0">
                <a:latin typeface="Calibri" panose="020F0502020204030204" pitchFamily="34" charset="0"/>
                <a:cs typeface="Calibri" panose="020F0502020204030204" pitchFamily="34" charset="0"/>
              </a:rPr>
              <a:t> 	¿Hacia dónde podemos avanzar? Lo posible en un escenario real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</a:t>
            </a:r>
          </a:p>
          <a:p>
            <a:pPr marL="0" indent="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	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Aportes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del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abordaje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interdisciplinar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en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la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enseñanza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	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Dificultades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del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abordaje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interdisciplinar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en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la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enseñanza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/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3CEF5C-0F5F-4ECE-B816-0FA30752BF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238" y="301625"/>
            <a:ext cx="6981825" cy="1461988"/>
          </a:xfrm>
        </p:spPr>
        <p:txBody>
          <a:bodyPr/>
          <a:lstStyle/>
          <a:p>
            <a:pPr>
              <a:lnSpc>
                <a:spcPct val="100000"/>
              </a:lnSpc>
            </a:pPr>
            <a:br>
              <a:rPr lang="en-US" sz="2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n-US" sz="2800" b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Interdisciplinariedad</a:t>
            </a:r>
            <a:r>
              <a:rPr lang="en-US" sz="28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en</a:t>
            </a:r>
            <a:r>
              <a:rPr lang="en-US" sz="28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la </a:t>
            </a:r>
            <a:r>
              <a:rPr lang="en-US" sz="2800" b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educación</a:t>
            </a:r>
            <a:r>
              <a:rPr lang="en-US" sz="28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: </a:t>
            </a:r>
            <a:br>
              <a:rPr lang="en-US" sz="28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n-US" sz="28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¿</a:t>
            </a:r>
            <a:r>
              <a:rPr lang="en-US" sz="2800" b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desde</a:t>
            </a:r>
            <a:r>
              <a:rPr lang="en-US" sz="28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qué</a:t>
            </a:r>
            <a:r>
              <a:rPr lang="en-US" sz="28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lugar</a:t>
            </a:r>
            <a:r>
              <a:rPr lang="en-US" sz="28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se </a:t>
            </a:r>
            <a:r>
              <a:rPr lang="en-US" sz="2800" b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plantea</a:t>
            </a:r>
            <a:r>
              <a:rPr lang="en-US" sz="28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?</a:t>
            </a:r>
            <a:br>
              <a:rPr lang="en-US" sz="28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n-US" sz="2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Situación</a:t>
            </a:r>
            <a:r>
              <a:rPr lang="en-US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de </a:t>
            </a:r>
            <a:r>
              <a:rPr lang="en-US" sz="2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partida</a:t>
            </a:r>
            <a:r>
              <a:rPr lang="en-US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</a:t>
            </a:r>
            <a:br>
              <a:rPr lang="en-US" sz="4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endParaRPr lang="en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E70724B-37B4-45B5-95F3-F7CB6027AA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UY" sz="2000" dirty="0">
                <a:latin typeface="Calibri" panose="020F0502020204030204" pitchFamily="34" charset="0"/>
                <a:cs typeface="Calibri" panose="020F0502020204030204" pitchFamily="34" charset="0"/>
              </a:rPr>
              <a:t>Desde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s-UY" sz="2000" dirty="0">
                <a:latin typeface="Calibri" panose="020F0502020204030204" pitchFamily="34" charset="0"/>
                <a:cs typeface="Calibri" panose="020F0502020204030204" pitchFamily="34" charset="0"/>
              </a:rPr>
              <a:t>la política educativa;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s-UY" sz="2000" dirty="0">
                <a:latin typeface="Calibri" panose="020F0502020204030204" pitchFamily="34" charset="0"/>
                <a:cs typeface="Calibri" panose="020F0502020204030204" pitchFamily="34" charset="0"/>
              </a:rPr>
              <a:t>el currículo: Marco Curricular de Referencia Nacional (MCRN)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s-UY" sz="2000" dirty="0">
                <a:latin typeface="Calibri" panose="020F0502020204030204" pitchFamily="34" charset="0"/>
                <a:cs typeface="Calibri" panose="020F0502020204030204" pitchFamily="34" charset="0"/>
              </a:rPr>
              <a:t>experiencias educativas/investigación</a:t>
            </a:r>
          </a:p>
          <a:p>
            <a:pPr marL="857250" lvl="2" indent="0"/>
            <a:r>
              <a:rPr lang="es-UY" sz="2000" dirty="0">
                <a:latin typeface="Calibri" panose="020F0502020204030204" pitchFamily="34" charset="0"/>
                <a:cs typeface="Calibri" panose="020F0502020204030204" pitchFamily="34" charset="0"/>
              </a:rPr>
              <a:t>Red Global de Aprendizaje (ANEP) y las pedagogías en profundidad</a:t>
            </a:r>
          </a:p>
          <a:p>
            <a:pPr marL="857250" lvl="2" indent="0"/>
            <a:r>
              <a:rPr lang="es-UY" sz="2000" dirty="0">
                <a:latin typeface="Calibri" panose="020F0502020204030204" pitchFamily="34" charset="0"/>
                <a:cs typeface="Calibri" panose="020F0502020204030204" pitchFamily="34" charset="0"/>
              </a:rPr>
              <a:t>Espacio Interdisciplinario (</a:t>
            </a:r>
            <a:r>
              <a:rPr lang="es-UY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UdelaR</a:t>
            </a:r>
            <a:r>
              <a:rPr lang="es-UY" sz="2000" dirty="0">
                <a:latin typeface="Calibri" panose="020F0502020204030204" pitchFamily="34" charset="0"/>
                <a:cs typeface="Calibri" panose="020F0502020204030204" pitchFamily="34" charset="0"/>
              </a:rPr>
              <a:t>) y los proyectos de investigación interdisciplinario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s-UY" sz="2000" dirty="0">
                <a:latin typeface="Calibri" panose="020F0502020204030204" pitchFamily="34" charset="0"/>
                <a:cs typeface="Calibri" panose="020F0502020204030204" pitchFamily="34" charset="0"/>
              </a:rPr>
              <a:t>la disciplina específica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16325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D0A93D-4C4A-4A49-AD9C-800D0698D2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sz="2800" b="1" dirty="0">
                <a:latin typeface="Calibri" panose="020F0502020204030204" pitchFamily="34" charset="0"/>
                <a:cs typeface="Calibri" panose="020F0502020204030204" pitchFamily="34" charset="0"/>
              </a:rPr>
              <a:t>Desde la política educativa</a:t>
            </a:r>
            <a:endParaRPr lang="en-US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713B060-FFD0-4D3A-8DC6-1DD066FA05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5973" y="2123653"/>
            <a:ext cx="8867775" cy="489654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s-ES" sz="1800" b="1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Administración Nacional de Educación Pública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s-ES" sz="180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Línea estratégica 4 : “Fortalecer la gestión de los centros y promover comunidades integradas y de aprendizaje” </a:t>
            </a:r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u="none" strike="noStrike" baseline="0" dirty="0" err="1">
                <a:latin typeface="Calibri" panose="020F0502020204030204" pitchFamily="34" charset="0"/>
                <a:cs typeface="Calibri" panose="020F0502020204030204" pitchFamily="34" charset="0"/>
              </a:rPr>
              <a:t>Estrategias</a:t>
            </a:r>
            <a:r>
              <a:rPr lang="en-US" sz="180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u="none" strike="noStrike" baseline="0" dirty="0" err="1">
                <a:latin typeface="Calibri" panose="020F0502020204030204" pitchFamily="34" charset="0"/>
                <a:cs typeface="Calibri" panose="020F0502020204030204" pitchFamily="34" charset="0"/>
              </a:rPr>
              <a:t>metodológicas</a:t>
            </a:r>
            <a:r>
              <a:rPr lang="en-US" sz="180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: “ABP, </a:t>
            </a:r>
            <a:r>
              <a:rPr lang="en-US" sz="1800" u="none" strike="noStrike" baseline="0" dirty="0" err="1">
                <a:latin typeface="Calibri" panose="020F0502020204030204" pitchFamily="34" charset="0"/>
                <a:cs typeface="Calibri" panose="020F0502020204030204" pitchFamily="34" charset="0"/>
              </a:rPr>
              <a:t>trabajo</a:t>
            </a:r>
            <a:r>
              <a:rPr lang="en-US" sz="180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u="none" strike="noStrike" baseline="0" dirty="0" err="1">
                <a:latin typeface="Calibri" panose="020F0502020204030204" pitchFamily="34" charset="0"/>
                <a:cs typeface="Calibri" panose="020F0502020204030204" pitchFamily="34" charset="0"/>
              </a:rPr>
              <a:t>colaborativo</a:t>
            </a:r>
            <a:r>
              <a:rPr lang="en-US" sz="180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800" u="none" strike="noStrike" baseline="0" dirty="0" err="1">
                <a:latin typeface="Calibri" panose="020F0502020204030204" pitchFamily="34" charset="0"/>
                <a:cs typeface="Calibri" panose="020F0502020204030204" pitchFamily="34" charset="0"/>
              </a:rPr>
              <a:t>comunidades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180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de práctica, el trabajo con la familia y contexto </a:t>
            </a:r>
            <a:r>
              <a:rPr lang="es-ES" sz="1800" u="none" strike="noStrike" baseline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 el nuevo modelo de centro.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” </a:t>
            </a:r>
            <a:r>
              <a:rPr lang="en-US" sz="1800" u="none" strike="noStrike" baseline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(Proyecto de </a:t>
            </a:r>
            <a:r>
              <a:rPr lang="en-US" sz="1800" u="none" strike="noStrike" baseline="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Presupuesto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u="none" strike="noStrike" baseline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Plan de Desarrollo </a:t>
            </a:r>
            <a:r>
              <a:rPr lang="en-US" sz="1800" u="none" strike="noStrike" baseline="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Educativo</a:t>
            </a:r>
            <a:r>
              <a:rPr lang="en-US" sz="1800" u="none" strike="noStrike" baseline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2020-2024, </a:t>
            </a:r>
            <a:r>
              <a:rPr lang="en-US" sz="1800" u="none" strike="noStrike" baseline="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Tomo</a:t>
            </a:r>
            <a:r>
              <a:rPr lang="en-US" sz="1800" u="none" strike="noStrike" baseline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1)</a:t>
            </a:r>
          </a:p>
          <a:p>
            <a:pPr>
              <a:lnSpc>
                <a:spcPct val="100000"/>
              </a:lnSpc>
            </a:pPr>
            <a:endParaRPr lang="es-ES" sz="1800" b="1" dirty="0"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r>
              <a:rPr lang="es-E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Universidad de la República</a:t>
            </a:r>
            <a:endParaRPr lang="es-E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s-E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Línea programática: “Integración de conocimientos y prácticas en la comunidad”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s-E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Objetivo: “Mejorar y ampliar el desarrollo de actividades de extensión universitaria y</a:t>
            </a:r>
            <a:r>
              <a:rPr lang="es-E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relacionamiento con el medio” / Meta: </a:t>
            </a:r>
            <a:r>
              <a:rPr lang="es-ES" sz="1800" dirty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Mejora e incremento de las experiencias de espacios de formación integral. (</a:t>
            </a:r>
            <a:r>
              <a:rPr lang="es-ES" sz="1800" dirty="0">
                <a:latin typeface="Calibri" panose="020F0502020204030204" pitchFamily="34" charset="0"/>
                <a:cs typeface="Calibri" panose="020F0502020204030204" pitchFamily="34" charset="0"/>
              </a:rPr>
              <a:t>Propuesta al país 2020-2024 Plan estratégico de desarrollo de la Universidad de la República)</a:t>
            </a:r>
            <a:endParaRPr lang="es-ES" sz="1800" dirty="0">
              <a:solidFill>
                <a:srgbClr val="333333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en-US" sz="1800" b="0" i="0" u="none" strike="noStrike" baseline="0" dirty="0">
              <a:solidFill>
                <a:schemeClr val="tx1"/>
              </a:solidFill>
              <a:latin typeface="SourceSansPro-Light"/>
            </a:endParaRPr>
          </a:p>
          <a:p>
            <a:pPr algn="l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71886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3238" y="301625"/>
            <a:ext cx="7201370" cy="1462088"/>
          </a:xfrm>
        </p:spPr>
        <p:txBody>
          <a:bodyPr/>
          <a:lstStyle/>
          <a:p>
            <a:r>
              <a:rPr lang="es-UY" sz="2800" b="1" dirty="0">
                <a:latin typeface="Calibri" panose="020F0502020204030204" pitchFamily="34" charset="0"/>
                <a:cs typeface="Calibri" panose="020F0502020204030204" pitchFamily="34" charset="0"/>
              </a:rPr>
              <a:t>Desde el currículo</a:t>
            </a:r>
            <a:br>
              <a:rPr lang="es-UY" sz="28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UY" sz="2800" b="1" dirty="0">
                <a:latin typeface="Calibri" panose="020F0502020204030204" pitchFamily="34" charset="0"/>
                <a:cs typeface="Calibri" panose="020F0502020204030204" pitchFamily="34" charset="0"/>
              </a:rPr>
              <a:t>Marco Curricular de Referencia Nacional (ANEP)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375052" y="2907517"/>
            <a:ext cx="4032248" cy="334016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</a:pPr>
            <a:r>
              <a:rPr lang="es-ES" sz="1764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“Estas tres dimensiones constituyen los ejes articuladores del diseño y desarrollo curricular durante el transcurso de la educación obligatoria, lo que implica, entre otras cosas, resignificar el espacio escolar en la perspectiva de construcción de saberes socialmente productivos, políticamente emancipadores y culturalmente inclusivos (Cullen, 1997)”</a:t>
            </a:r>
            <a:endParaRPr lang="es-ES" sz="1764" dirty="0"/>
          </a:p>
        </p:txBody>
      </p:sp>
      <p:pic>
        <p:nvPicPr>
          <p:cNvPr id="124" name="Google Shape;124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08064" y="2815940"/>
            <a:ext cx="4032248" cy="334016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9"/>
          <p:cNvSpPr txBox="1">
            <a:spLocks noGrp="1"/>
          </p:cNvSpPr>
          <p:nvPr>
            <p:ph type="title"/>
          </p:nvPr>
        </p:nvSpPr>
        <p:spPr>
          <a:xfrm>
            <a:off x="503238" y="301625"/>
            <a:ext cx="7345386" cy="1399743"/>
          </a:xfrm>
          <a:prstGeom prst="rect">
            <a:avLst/>
          </a:prstGeom>
        </p:spPr>
        <p:txBody>
          <a:bodyPr spcFirstLastPara="1" vert="horz" wrap="square" lIns="100790" tIns="100790" rIns="100790" bIns="100790" numCol="1" anchor="t" anchorCtr="0" compatLnSpc="1">
            <a:prstTxWarp prst="textNoShape">
              <a:avLst/>
            </a:prstTxWarp>
            <a:noAutofit/>
          </a:bodyPr>
          <a:lstStyle/>
          <a:p>
            <a:pPr marL="0" lvl="1" indent="0"/>
            <a:r>
              <a:rPr lang="es-UY" sz="2800" b="1" dirty="0">
                <a:latin typeface="Calibri" panose="020F0502020204030204" pitchFamily="34" charset="0"/>
                <a:cs typeface="Calibri" panose="020F0502020204030204" pitchFamily="34" charset="0"/>
              </a:rPr>
              <a:t>Desde experiencias educativas/investigación</a:t>
            </a:r>
            <a:br>
              <a:rPr lang="es-UY" sz="28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UY" sz="2800" b="1" dirty="0">
                <a:latin typeface="Calibri" panose="020F0502020204030204" pitchFamily="34" charset="0"/>
                <a:cs typeface="Calibri" panose="020F0502020204030204" pitchFamily="34" charset="0"/>
              </a:rPr>
              <a:t>Red Global de Aprendizaje (ANEP) y las pedagogías en profundidad</a:t>
            </a:r>
            <a:br>
              <a:rPr lang="es-UY" sz="28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sz="2800" b="1" dirty="0">
              <a:solidFill>
                <a:srgbClr val="0000FF"/>
              </a:solidFill>
            </a:endParaRPr>
          </a:p>
        </p:txBody>
      </p:sp>
      <p:sp>
        <p:nvSpPr>
          <p:cNvPr id="2" name="Marcador de conteni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UY" dirty="0"/>
          </a:p>
        </p:txBody>
      </p:sp>
      <p:pic>
        <p:nvPicPr>
          <p:cNvPr id="173" name="Google Shape;173;p29"/>
          <p:cNvPicPr preferRelativeResize="0"/>
          <p:nvPr/>
        </p:nvPicPr>
        <p:blipFill rotWithShape="1">
          <a:blip r:embed="rId3">
            <a:alphaModFix/>
          </a:blip>
          <a:srcRect t="16282"/>
          <a:stretch/>
        </p:blipFill>
        <p:spPr>
          <a:xfrm>
            <a:off x="671738" y="2319793"/>
            <a:ext cx="8368549" cy="1681427"/>
          </a:xfrm>
          <a:prstGeom prst="rect">
            <a:avLst/>
          </a:prstGeom>
          <a:noFill/>
          <a:ln>
            <a:noFill/>
          </a:ln>
        </p:spPr>
      </p:pic>
      <p:pic>
        <p:nvPicPr>
          <p:cNvPr id="174" name="Google Shape;174;p2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69607" y="4223621"/>
            <a:ext cx="7970105" cy="18445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07864" y="395461"/>
            <a:ext cx="6624736" cy="1175487"/>
          </a:xfrm>
        </p:spPr>
        <p:txBody>
          <a:bodyPr>
            <a:noAutofit/>
          </a:bodyPr>
          <a:lstStyle/>
          <a:p>
            <a:r>
              <a:rPr lang="es-UY" sz="2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Componentes centrales de las nuevas pedagogías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18008" t="3573" r="14872" b="5340"/>
          <a:stretch/>
        </p:blipFill>
        <p:spPr>
          <a:xfrm>
            <a:off x="2855606" y="2051645"/>
            <a:ext cx="3768882" cy="2668157"/>
          </a:xfrm>
          <a:prstGeom prst="rect">
            <a:avLst/>
          </a:prstGeom>
        </p:spPr>
      </p:pic>
      <p:pic>
        <p:nvPicPr>
          <p:cNvPr id="6" name="Marcador de contenido 5">
            <a:extLst>
              <a:ext uri="{FF2B5EF4-FFF2-40B4-BE49-F238E27FC236}">
                <a16:creationId xmlns:a16="http://schemas.microsoft.com/office/drawing/2014/main" id="{56F43DDD-5372-4B2A-83CB-985981617B3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727944" y="4859957"/>
            <a:ext cx="7000453" cy="2421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48248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B116FDC7-815C-412C-8F24-85D50AACF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sz="2800" b="1" dirty="0"/>
              <a:t>Desde la disciplina que me habilita a:</a:t>
            </a:r>
            <a:endParaRPr lang="en-US" sz="2800" b="1" dirty="0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2347E02-6C32-45E0-AFDF-3A5B10329D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s-UY" sz="2400" dirty="0">
                <a:latin typeface="Calibri" panose="020F0502020204030204" pitchFamily="34" charset="0"/>
                <a:cs typeface="Calibri" panose="020F0502020204030204" pitchFamily="34" charset="0"/>
              </a:rPr>
              <a:t>pensar sistemáticamente la realidad (conforme a las exigencias del método científico) desde un recorte que se hace de ésta;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UY" sz="2400" dirty="0">
                <a:latin typeface="Calibri" panose="020F0502020204030204" pitchFamily="34" charset="0"/>
                <a:cs typeface="Calibri" panose="020F0502020204030204" pitchFamily="34" charset="0"/>
              </a:rPr>
              <a:t>tener un objeto, marco, metodología y técnicas específicas para captar los fenómenos;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UY" sz="2400" dirty="0">
                <a:latin typeface="Calibri" panose="020F0502020204030204" pitchFamily="34" charset="0"/>
                <a:cs typeface="Calibri" panose="020F0502020204030204" pitchFamily="34" charset="0"/>
              </a:rPr>
              <a:t>tener una lógica interna desde la que se construyó la disciplina.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519460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e Office">
      <a:majorFont>
        <a:latin typeface="Trebuchet MS"/>
        <a:ea typeface=""/>
        <a:cs typeface="Droid Sans Fallback"/>
      </a:majorFont>
      <a:minorFont>
        <a:latin typeface="Trebuchet MS"/>
        <a:ea typeface=""/>
        <a:cs typeface="Droid Sans Fallback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cs typeface="Droid Sans Fallback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cs typeface="Droid Sans Fallback" charset="0"/>
          </a:defRPr>
        </a:defPPr>
      </a:lstStyle>
    </a:lnDef>
  </a:objectDefaults>
  <a:extraClrSchemeLst>
    <a:extraClrScheme>
      <a:clrScheme name="Tema d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Tema d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e Office">
      <a:majorFont>
        <a:latin typeface="Trebuchet MS"/>
        <a:ea typeface=""/>
        <a:cs typeface="Droid Sans Fallback"/>
      </a:majorFont>
      <a:minorFont>
        <a:latin typeface="Arial"/>
        <a:ea typeface=""/>
        <a:cs typeface="Droid Sans Fallback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cs typeface="Droid Sans Fallback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cs typeface="Droid Sans Fallback" charset="0"/>
          </a:defRPr>
        </a:defPPr>
      </a:lstStyle>
    </a:lnDef>
  </a:objectDefaults>
  <a:extraClrSchemeLst>
    <a:extraClrScheme>
      <a:clrScheme name="Tema d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 presentación genérica</Template>
  <TotalTime>891</TotalTime>
  <Words>752</Words>
  <Application>Microsoft Office PowerPoint</Application>
  <PresentationFormat>Personalizado</PresentationFormat>
  <Paragraphs>69</Paragraphs>
  <Slides>12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12</vt:i4>
      </vt:variant>
    </vt:vector>
  </HeadingPairs>
  <TitlesOfParts>
    <vt:vector size="19" baseType="lpstr">
      <vt:lpstr>Arial</vt:lpstr>
      <vt:lpstr>Calibri</vt:lpstr>
      <vt:lpstr>SourceSansPro-Light</vt:lpstr>
      <vt:lpstr>Times New Roman</vt:lpstr>
      <vt:lpstr>Trebuchet MS</vt:lpstr>
      <vt:lpstr>Tema de Office</vt:lpstr>
      <vt:lpstr>Tema de Office</vt:lpstr>
      <vt:lpstr>  Desde la disciplina Ejercicio: Disciplina e imagen  </vt:lpstr>
      <vt:lpstr> Análisis de los aportes y dificultades del abordaje interdisciplinar orientados a la enseñanza </vt:lpstr>
      <vt:lpstr>Temáticas a desarrollar </vt:lpstr>
      <vt:lpstr> Interdisciplinariedad en la educación:  ¿desde qué lugar se plantea? Situación de partida   </vt:lpstr>
      <vt:lpstr>Desde la política educativa</vt:lpstr>
      <vt:lpstr>Desde el currículo Marco Curricular de Referencia Nacional (ANEP)</vt:lpstr>
      <vt:lpstr>Desde experiencias educativas/investigación Red Global de Aprendizaje (ANEP) y las pedagogías en profundidad </vt:lpstr>
      <vt:lpstr>Componentes centrales de las nuevas pedagogías</vt:lpstr>
      <vt:lpstr>Desde la disciplina que me habilita a:</vt:lpstr>
      <vt:lpstr>¿Hacia dónde podemos avanzar? Lo posible en un escenario real</vt:lpstr>
      <vt:lpstr>Ejercicio</vt:lpstr>
      <vt:lpstr>Aportes y dificultades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Martina Cabo</dc:creator>
  <cp:lastModifiedBy>Martina Cabo</cp:lastModifiedBy>
  <cp:revision>46</cp:revision>
  <cp:lastPrinted>2020-09-11T20:33:28Z</cp:lastPrinted>
  <dcterms:created xsi:type="dcterms:W3CDTF">2020-09-03T22:26:21Z</dcterms:created>
  <dcterms:modified xsi:type="dcterms:W3CDTF">2020-09-12T00:19:03Z</dcterms:modified>
</cp:coreProperties>
</file>