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9144000"/>
  <p:notesSz cx="6858000" cy="9144000"/>
  <p:embeddedFontLst>
    <p:embeddedFont>
      <p:font typeface="Roboto Slab"/>
      <p:regular r:id="rId23"/>
      <p:bold r:id="rId24"/>
    </p:embeddedFont>
    <p:embeddedFont>
      <p:font typeface="Kulim Park Light"/>
      <p:regular r:id="rId25"/>
      <p:bold r:id="rId26"/>
      <p:italic r:id="rId27"/>
      <p:boldItalic r:id="rId28"/>
    </p:embeddedFont>
    <p:embeddedFont>
      <p:font typeface="Kulim Park"/>
      <p:regular r:id="rId29"/>
      <p:bold r:id="rId30"/>
      <p:italic r:id="rId31"/>
      <p:boldItalic r:id="rId32"/>
    </p:embeddedFont>
    <p:embeddedFont>
      <p:font typeface="Source Sans Pr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Slab-bold.fntdata"/><Relationship Id="rId23" Type="http://schemas.openxmlformats.org/officeDocument/2006/relationships/font" Target="fonts/RobotoSlab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KulimParkLight-bold.fntdata"/><Relationship Id="rId25" Type="http://schemas.openxmlformats.org/officeDocument/2006/relationships/font" Target="fonts/KulimParkLight-regular.fntdata"/><Relationship Id="rId28" Type="http://schemas.openxmlformats.org/officeDocument/2006/relationships/font" Target="fonts/KulimParkLight-boldItalic.fntdata"/><Relationship Id="rId27" Type="http://schemas.openxmlformats.org/officeDocument/2006/relationships/font" Target="fonts/KulimParkLigh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KulimPark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KulimPark-italic.fntdata"/><Relationship Id="rId30" Type="http://schemas.openxmlformats.org/officeDocument/2006/relationships/font" Target="fonts/KulimPark-bold.fntdata"/><Relationship Id="rId11" Type="http://schemas.openxmlformats.org/officeDocument/2006/relationships/slide" Target="slides/slide7.xml"/><Relationship Id="rId33" Type="http://schemas.openxmlformats.org/officeDocument/2006/relationships/font" Target="fonts/SourceSansPro-regular.fntdata"/><Relationship Id="rId10" Type="http://schemas.openxmlformats.org/officeDocument/2006/relationships/slide" Target="slides/slide6.xml"/><Relationship Id="rId32" Type="http://schemas.openxmlformats.org/officeDocument/2006/relationships/font" Target="fonts/KulimPark-boldItalic.fntdata"/><Relationship Id="rId13" Type="http://schemas.openxmlformats.org/officeDocument/2006/relationships/slide" Target="slides/slide9.xml"/><Relationship Id="rId35" Type="http://schemas.openxmlformats.org/officeDocument/2006/relationships/font" Target="fonts/SourceSansPro-italic.fntdata"/><Relationship Id="rId12" Type="http://schemas.openxmlformats.org/officeDocument/2006/relationships/slide" Target="slides/slide8.xml"/><Relationship Id="rId34" Type="http://schemas.openxmlformats.org/officeDocument/2006/relationships/font" Target="fonts/SourceSansPro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SourceSansPro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a28fa3746_0_1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ea28fa3746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a28fa3746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ea28fa374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a28fa3746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ea28fa374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ec7db60c17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ec7db60c1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ec7db60c17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ec7db60c1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a28fa374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ea28fa37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a28fa3746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ea28fa374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a28fa3746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ea28fa374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a28fa3746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ea28fa374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700185" y="1360350"/>
            <a:ext cx="58074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b="1" sz="6000">
                <a:solidFill>
                  <a:srgbClr val="0091E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b="1" sz="6000">
                <a:solidFill>
                  <a:srgbClr val="0091EA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b="1" sz="6000">
                <a:solidFill>
                  <a:srgbClr val="0091EA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b="1" sz="6000">
                <a:solidFill>
                  <a:srgbClr val="0091EA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b="1" sz="6000">
                <a:solidFill>
                  <a:srgbClr val="0091EA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b="1" sz="6000">
                <a:solidFill>
                  <a:srgbClr val="0091EA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b="1" sz="6000">
                <a:solidFill>
                  <a:srgbClr val="0091EA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b="1" sz="6000">
                <a:solidFill>
                  <a:srgbClr val="0091EA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6000"/>
              <a:buNone/>
              <a:defRPr b="1" sz="6000">
                <a:solidFill>
                  <a:srgbClr val="0091EA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827727" y="4597554"/>
            <a:ext cx="75900" cy="75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9635" y="3373479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26322" y="1339872"/>
            <a:ext cx="253800" cy="2538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803950" y="5654657"/>
            <a:ext cx="190200" cy="1905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196310" y="1990890"/>
            <a:ext cx="75900" cy="75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1738050" y="271322"/>
            <a:ext cx="253800" cy="2538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71659" y="2504485"/>
            <a:ext cx="75900" cy="75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271584" y="474825"/>
            <a:ext cx="75900" cy="75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7729213" y="6127438"/>
            <a:ext cx="253800" cy="2541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457200" y="5407123"/>
            <a:ext cx="82296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-92" y="6333125"/>
            <a:ext cx="91440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◎"/>
              <a:defRPr sz="2600"/>
            </a:lvl1pPr>
            <a:lvl2pPr indent="-393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◉"/>
              <a:defRPr sz="2600"/>
            </a:lvl3pPr>
            <a:lvl4pPr indent="-393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29" name="Google Shape;29;p3"/>
          <p:cNvSpPr txBox="1"/>
          <p:nvPr>
            <p:ph idx="2" type="body"/>
          </p:nvPr>
        </p:nvSpPr>
        <p:spPr>
          <a:xfrm>
            <a:off x="4682659" y="1600200"/>
            <a:ext cx="36753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◎"/>
              <a:defRPr sz="2600"/>
            </a:lvl1pPr>
            <a:lvl2pPr indent="-393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2pPr>
            <a:lvl3pPr indent="-393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◉"/>
              <a:defRPr sz="2600"/>
            </a:lvl3pPr>
            <a:lvl4pPr indent="-393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4pPr>
            <a:lvl5pPr indent="-393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5pPr>
            <a:lvl6pPr indent="-393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6pPr>
            <a:lvl7pPr indent="-393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 sz="2600"/>
            </a:lvl7pPr>
            <a:lvl8pPr indent="-393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 sz="2600"/>
            </a:lvl8pPr>
            <a:lvl9pPr indent="-393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 sz="2600"/>
            </a:lvl9pPr>
          </a:lstStyle>
          <a:p/>
        </p:txBody>
      </p:sp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ctrTitle"/>
          </p:nvPr>
        </p:nvSpPr>
        <p:spPr>
          <a:xfrm>
            <a:off x="1546025" y="2034925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9pPr>
          </a:lstStyle>
          <a:p/>
        </p:txBody>
      </p:sp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1546025" y="3710548"/>
            <a:ext cx="5832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>
                <a:solidFill>
                  <a:srgbClr val="607D8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SzPts val="3000"/>
              <a:buNone/>
              <a:defRPr sz="3000">
                <a:solidFill>
                  <a:srgbClr val="607D8B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nections-05.png" id="37" name="Google Shape;3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5945" y="0"/>
            <a:ext cx="91321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/>
          <p:nvPr>
            <p:ph idx="1" type="body"/>
          </p:nvPr>
        </p:nvSpPr>
        <p:spPr>
          <a:xfrm>
            <a:off x="1215300" y="2501400"/>
            <a:ext cx="67134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3238"/>
              </a:buClr>
              <a:buSzPts val="3600"/>
              <a:buChar char="◎"/>
              <a:defRPr i="1" sz="3600"/>
            </a:lvl1pPr>
            <a:lvl2pPr indent="-4572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○"/>
              <a:defRPr i="1" sz="3600"/>
            </a:lvl2pPr>
            <a:lvl3pPr indent="-4572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◉"/>
              <a:defRPr i="1" sz="3600"/>
            </a:lvl3pPr>
            <a:lvl4pPr indent="-4572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●"/>
              <a:defRPr i="1" sz="3600"/>
            </a:lvl4pPr>
            <a:lvl5pPr indent="-4572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○"/>
              <a:defRPr i="1" sz="3600"/>
            </a:lvl5pPr>
            <a:lvl6pPr indent="-4572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■"/>
              <a:defRPr i="1" sz="3600"/>
            </a:lvl6pPr>
            <a:lvl7pPr indent="-4572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●"/>
              <a:defRPr i="1" sz="3600"/>
            </a:lvl7pPr>
            <a:lvl8pPr indent="-4572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○"/>
              <a:defRPr i="1" sz="3600"/>
            </a:lvl8pPr>
            <a:lvl9pPr indent="-4572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ts val="3600"/>
              <a:buChar char="■"/>
              <a:defRPr i="1" sz="3600"/>
            </a:lvl9pPr>
          </a:lstStyle>
          <a:p/>
        </p:txBody>
      </p:sp>
      <p:grpSp>
        <p:nvGrpSpPr>
          <p:cNvPr id="39" name="Google Shape;39;p6"/>
          <p:cNvGrpSpPr/>
          <p:nvPr/>
        </p:nvGrpSpPr>
        <p:grpSpPr>
          <a:xfrm>
            <a:off x="3593400" y="1074285"/>
            <a:ext cx="1957200" cy="1093200"/>
            <a:chOff x="3593400" y="1760085"/>
            <a:chExt cx="1957200" cy="1093200"/>
          </a:xfrm>
        </p:grpSpPr>
        <p:sp>
          <p:nvSpPr>
            <p:cNvPr id="40" name="Google Shape;40;p6"/>
            <p:cNvSpPr txBox="1"/>
            <p:nvPr/>
          </p:nvSpPr>
          <p:spPr>
            <a:xfrm>
              <a:off x="3593400" y="1872097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b="1" i="0" lang="en" sz="6000" u="none" cap="none" strike="noStrike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b="1" i="0" sz="60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cap="flat" cmpd="sng" w="9525">
              <a:solidFill>
                <a:srgbClr val="CFD8DC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cap="flat" cmpd="sng" w="19050">
              <a:solidFill>
                <a:srgbClr val="CFD8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3" name="Google Shape;43;p6"/>
          <p:cNvCxnSpPr>
            <a:endCxn id="41" idx="1"/>
          </p:cNvCxnSpPr>
          <p:nvPr/>
        </p:nvCxnSpPr>
        <p:spPr>
          <a:xfrm>
            <a:off x="3742095" y="871980"/>
            <a:ext cx="443400" cy="3624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6"/>
          <p:cNvCxnSpPr/>
          <p:nvPr/>
        </p:nvCxnSpPr>
        <p:spPr>
          <a:xfrm rot="10800000">
            <a:off x="4114800" y="269685"/>
            <a:ext cx="457200" cy="8046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6"/>
          <p:cNvCxnSpPr/>
          <p:nvPr/>
        </p:nvCxnSpPr>
        <p:spPr>
          <a:xfrm flipH="1" rot="10800000">
            <a:off x="4749075" y="753125"/>
            <a:ext cx="95100" cy="3489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-87" y="6333125"/>
            <a:ext cx="91440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786150" y="1682267"/>
            <a:ext cx="7571700" cy="4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◎"/>
              <a:defRPr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" type="body"/>
          </p:nvPr>
        </p:nvSpPr>
        <p:spPr>
          <a:xfrm>
            <a:off x="786150" y="1600200"/>
            <a:ext cx="2419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4" name="Google Shape;54;p8"/>
          <p:cNvSpPr txBox="1"/>
          <p:nvPr>
            <p:ph idx="2" type="body"/>
          </p:nvPr>
        </p:nvSpPr>
        <p:spPr>
          <a:xfrm>
            <a:off x="3329992" y="1600200"/>
            <a:ext cx="2419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5" name="Google Shape;55;p8"/>
          <p:cNvSpPr txBox="1"/>
          <p:nvPr>
            <p:ph idx="3" type="body"/>
          </p:nvPr>
        </p:nvSpPr>
        <p:spPr>
          <a:xfrm>
            <a:off x="5873834" y="1600200"/>
            <a:ext cx="2419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6" name="Google Shape;56;p8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/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mplete pattern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-26550" y="-19800"/>
            <a:ext cx="9197100" cy="6897600"/>
          </a:xfrm>
          <a:prstGeom prst="rect">
            <a:avLst/>
          </a:prstGeom>
          <a:solidFill>
            <a:srgbClr val="CFD8DC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b="0" i="0" sz="2000" u="none" cap="none" strike="noStrik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b="0" i="0" sz="2000" u="none" cap="none" strike="noStrik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b="0" i="0" sz="2000" u="none" cap="none" strike="noStrik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b="0" i="0" sz="2000" u="none" cap="none" strike="noStrik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b="0" i="0" sz="2000" u="none" cap="none" strike="noStrik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b="0" i="0" sz="2000" u="none" cap="none" strike="noStrik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b="0" i="0" sz="2000" u="none" cap="none" strike="noStrik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b="0" i="0" sz="2000" u="none" cap="none" strike="noStrik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  <a:defRPr b="0" i="0" sz="2000" u="none" cap="none" strike="noStrik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86150" y="1682267"/>
            <a:ext cx="7571700" cy="47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ts val="3000"/>
              <a:buFont typeface="Source Sans Pro"/>
              <a:buChar char="◎"/>
              <a:defRPr b="0" i="0" sz="3000" u="none" cap="none" strike="noStrik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○"/>
              <a:defRPr b="0" i="0" sz="2400" u="none" cap="none" strike="noStrik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2400"/>
              <a:buFont typeface="Source Sans Pro"/>
              <a:buChar char="◉"/>
              <a:defRPr b="0" i="0" sz="2400" u="none" cap="none" strike="noStrik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●"/>
              <a:defRPr b="0" i="0" sz="1800" u="none" cap="none" strike="noStrik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○"/>
              <a:defRPr b="0" i="0" sz="1800" u="none" cap="none" strike="noStrik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●"/>
              <a:defRPr b="0" i="0" sz="1800" u="none" cap="none" strike="noStrik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○"/>
              <a:defRPr b="0" i="0" sz="1800" u="none" cap="none" strike="noStrik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ts val="1800"/>
              <a:buFont typeface="Source Sans Pro"/>
              <a:buChar char="■"/>
              <a:defRPr b="0" i="0" sz="1800" u="none" cap="none" strike="noStrik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/>
          <p:nvPr>
            <p:ph type="ctrTitle"/>
          </p:nvPr>
        </p:nvSpPr>
        <p:spPr>
          <a:xfrm>
            <a:off x="1700175" y="1360350"/>
            <a:ext cx="5807400" cy="28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Brevisimo repaso...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idx="1" type="body"/>
          </p:nvPr>
        </p:nvSpPr>
        <p:spPr>
          <a:xfrm>
            <a:off x="1215300" y="2501400"/>
            <a:ext cx="6713400" cy="22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600"/>
              <a:buNone/>
            </a:pPr>
            <a:r>
              <a:rPr lang="en"/>
              <a:t>“Las palabras son como las asas de los</a:t>
            </a:r>
            <a:r>
              <a:rPr b="1" lang="en">
                <a:solidFill>
                  <a:srgbClr val="0091EA"/>
                </a:solidFill>
              </a:rPr>
              <a:t> conceptos</a:t>
            </a:r>
            <a:r>
              <a:rPr lang="en"/>
              <a:t>. Te permiten agarrarlos, retenerlos u ofrecerlos”</a:t>
            </a:r>
            <a:endParaRPr/>
          </a:p>
        </p:txBody>
      </p:sp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-87" y="6333125"/>
            <a:ext cx="91440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21"/>
          <p:cNvSpPr txBox="1"/>
          <p:nvPr/>
        </p:nvSpPr>
        <p:spPr>
          <a:xfrm>
            <a:off x="1746700" y="2338650"/>
            <a:ext cx="3058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1" lang="en" sz="25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Ítems léxicos</a:t>
            </a:r>
            <a:endParaRPr sz="25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52" name="Google Shape;152;p21"/>
          <p:cNvCxnSpPr/>
          <p:nvPr/>
        </p:nvCxnSpPr>
        <p:spPr>
          <a:xfrm>
            <a:off x="2437300" y="2999750"/>
            <a:ext cx="1677600" cy="99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9400" y="4400950"/>
            <a:ext cx="1885199" cy="1885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4026000" y="5229850"/>
            <a:ext cx="568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Concepto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5042350" y="5081850"/>
            <a:ext cx="143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Seña/ palabra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idx="4294967295" type="ctrTitle"/>
          </p:nvPr>
        </p:nvSpPr>
        <p:spPr>
          <a:xfrm>
            <a:off x="1637500" y="587125"/>
            <a:ext cx="73155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</a:pPr>
            <a:r>
              <a:rPr b="1" lang="en" sz="5000"/>
              <a:t>Algunos elementos</a:t>
            </a:r>
            <a:endParaRPr b="1" i="0" sz="5000" u="none" cap="none" strike="noStrike">
              <a:solidFill>
                <a:srgbClr val="0091EA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1" name="Google Shape;161;p22"/>
          <p:cNvSpPr txBox="1"/>
          <p:nvPr>
            <p:ph idx="4294967295" type="subTitle"/>
          </p:nvPr>
        </p:nvSpPr>
        <p:spPr>
          <a:xfrm>
            <a:off x="1637500" y="2501900"/>
            <a:ext cx="6296100" cy="3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b="1" lang="en"/>
              <a:t>Ítems léxicos (palabras y señas)</a:t>
            </a:r>
            <a:endParaRPr b="1"/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419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b="1" lang="en"/>
              <a:t>Gramática (morfología y sintaxis)</a:t>
            </a:r>
            <a:endParaRPr b="1"/>
          </a:p>
          <a:p>
            <a:pPr indent="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b="1" lang="en"/>
              <a:t>Fonemas y grafemas</a:t>
            </a:r>
            <a:endParaRPr b="1"/>
          </a:p>
        </p:txBody>
      </p:sp>
      <p:cxnSp>
        <p:nvCxnSpPr>
          <p:cNvPr id="162" name="Google Shape;162;p22"/>
          <p:cNvCxnSpPr/>
          <p:nvPr/>
        </p:nvCxnSpPr>
        <p:spPr>
          <a:xfrm>
            <a:off x="6939075" y="5244825"/>
            <a:ext cx="145800" cy="5676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7419812" y="4970090"/>
            <a:ext cx="289500" cy="3963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4" name="Google Shape;164;p22"/>
          <p:cNvCxnSpPr/>
          <p:nvPr/>
        </p:nvCxnSpPr>
        <p:spPr>
          <a:xfrm>
            <a:off x="7636225" y="4669275"/>
            <a:ext cx="802500" cy="2595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Parámetros fonológicos (descriptores subléxicos) de las lenguas de señas</a:t>
            </a:r>
            <a:endParaRPr/>
          </a:p>
        </p:txBody>
      </p:sp>
      <p:sp>
        <p:nvSpPr>
          <p:cNvPr id="170" name="Google Shape;170;p23"/>
          <p:cNvSpPr txBox="1"/>
          <p:nvPr>
            <p:ph idx="1" type="body"/>
          </p:nvPr>
        </p:nvSpPr>
        <p:spPr>
          <a:xfrm>
            <a:off x="786150" y="2057400"/>
            <a:ext cx="24198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Configuración manual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200"/>
          </a:p>
        </p:txBody>
      </p:sp>
      <p:sp>
        <p:nvSpPr>
          <p:cNvPr id="171" name="Google Shape;171;p23"/>
          <p:cNvSpPr txBox="1"/>
          <p:nvPr>
            <p:ph idx="2" type="body"/>
          </p:nvPr>
        </p:nvSpPr>
        <p:spPr>
          <a:xfrm>
            <a:off x="3329989" y="2057400"/>
            <a:ext cx="24198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Lugar de articulación</a:t>
            </a:r>
            <a:endParaRPr sz="1200"/>
          </a:p>
        </p:txBody>
      </p:sp>
      <p:sp>
        <p:nvSpPr>
          <p:cNvPr id="172" name="Google Shape;172;p23"/>
          <p:cNvSpPr txBox="1"/>
          <p:nvPr>
            <p:ph idx="3" type="body"/>
          </p:nvPr>
        </p:nvSpPr>
        <p:spPr>
          <a:xfrm>
            <a:off x="5873827" y="2057400"/>
            <a:ext cx="24198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Movimiento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200"/>
          </a:p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786150" y="4267200"/>
            <a:ext cx="24198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Gestualidad facial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200"/>
          </a:p>
        </p:txBody>
      </p:sp>
      <p:sp>
        <p:nvSpPr>
          <p:cNvPr id="174" name="Google Shape;174;p23"/>
          <p:cNvSpPr txBox="1"/>
          <p:nvPr>
            <p:ph idx="2" type="body"/>
          </p:nvPr>
        </p:nvSpPr>
        <p:spPr>
          <a:xfrm>
            <a:off x="3329989" y="4267200"/>
            <a:ext cx="24198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Inclinación corporal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200"/>
          </a:p>
        </p:txBody>
      </p:sp>
      <p:sp>
        <p:nvSpPr>
          <p:cNvPr id="175" name="Google Shape;175;p23"/>
          <p:cNvSpPr txBox="1"/>
          <p:nvPr>
            <p:ph idx="3" type="body"/>
          </p:nvPr>
        </p:nvSpPr>
        <p:spPr>
          <a:xfrm>
            <a:off x="6084975" y="3211350"/>
            <a:ext cx="30591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 u="sng"/>
              <a:t>VISUO GESTO ESPACIAL</a:t>
            </a:r>
            <a:endParaRPr sz="1200" u="sng"/>
          </a:p>
        </p:txBody>
      </p:sp>
      <p:grpSp>
        <p:nvGrpSpPr>
          <p:cNvPr id="176" name="Google Shape;176;p23"/>
          <p:cNvGrpSpPr/>
          <p:nvPr/>
        </p:nvGrpSpPr>
        <p:grpSpPr>
          <a:xfrm>
            <a:off x="3415821" y="3943762"/>
            <a:ext cx="435022" cy="323445"/>
            <a:chOff x="5247525" y="3007275"/>
            <a:chExt cx="517575" cy="384825"/>
          </a:xfrm>
        </p:grpSpPr>
        <p:sp>
          <p:nvSpPr>
            <p:cNvPr id="177" name="Google Shape;177;p23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23"/>
          <p:cNvGrpSpPr/>
          <p:nvPr/>
        </p:nvGrpSpPr>
        <p:grpSpPr>
          <a:xfrm>
            <a:off x="965717" y="3968774"/>
            <a:ext cx="215966" cy="342399"/>
            <a:chOff x="6718575" y="2318625"/>
            <a:chExt cx="256950" cy="407375"/>
          </a:xfrm>
        </p:grpSpPr>
        <p:sp>
          <p:nvSpPr>
            <p:cNvPr id="180" name="Google Shape;180;p23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3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3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3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3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23"/>
          <p:cNvGrpSpPr/>
          <p:nvPr/>
        </p:nvGrpSpPr>
        <p:grpSpPr>
          <a:xfrm>
            <a:off x="5954945" y="1749011"/>
            <a:ext cx="452420" cy="433992"/>
            <a:chOff x="5233525" y="4954450"/>
            <a:chExt cx="538275" cy="516350"/>
          </a:xfrm>
        </p:grpSpPr>
        <p:sp>
          <p:nvSpPr>
            <p:cNvPr id="189" name="Google Shape;189;p23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3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3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3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" name="Google Shape;200;p23"/>
          <p:cNvGrpSpPr/>
          <p:nvPr/>
        </p:nvGrpSpPr>
        <p:grpSpPr>
          <a:xfrm>
            <a:off x="3453692" y="1777657"/>
            <a:ext cx="359272" cy="376691"/>
            <a:chOff x="5961125" y="1623900"/>
            <a:chExt cx="427450" cy="448175"/>
          </a:xfrm>
        </p:grpSpPr>
        <p:sp>
          <p:nvSpPr>
            <p:cNvPr id="201" name="Google Shape;201;p23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23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09" name="Google Shape;209;p23"/>
          <p:cNvGrpSpPr/>
          <p:nvPr/>
        </p:nvGrpSpPr>
        <p:grpSpPr>
          <a:xfrm>
            <a:off x="965718" y="1731900"/>
            <a:ext cx="345971" cy="325505"/>
            <a:chOff x="5972700" y="2330200"/>
            <a:chExt cx="411625" cy="387275"/>
          </a:xfrm>
        </p:grpSpPr>
        <p:sp>
          <p:nvSpPr>
            <p:cNvPr id="210" name="Google Shape;210;p23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/>
          <p:nvPr>
            <p:ph type="title"/>
          </p:nvPr>
        </p:nvSpPr>
        <p:spPr>
          <a:xfrm>
            <a:off x="786150" y="845001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Algunas </a:t>
            </a:r>
            <a:r>
              <a:rPr lang="en"/>
              <a:t>características</a:t>
            </a:r>
            <a:endParaRPr/>
          </a:p>
        </p:txBody>
      </p:sp>
      <p:sp>
        <p:nvSpPr>
          <p:cNvPr id="217" name="Google Shape;217;p24"/>
          <p:cNvSpPr txBox="1"/>
          <p:nvPr>
            <p:ph idx="1" type="body"/>
          </p:nvPr>
        </p:nvSpPr>
        <p:spPr>
          <a:xfrm>
            <a:off x="818263" y="2527775"/>
            <a:ext cx="2419800" cy="2504700"/>
          </a:xfrm>
          <a:prstGeom prst="rect">
            <a:avLst/>
          </a:prstGeom>
          <a:noFill/>
          <a:ln cap="flat" cmpd="sng" w="9525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Iconicidad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/>
              <a:t>Similaridad entre el signo lingüístico y el concepto a referenciar.</a:t>
            </a:r>
            <a:endParaRPr/>
          </a:p>
        </p:txBody>
      </p:sp>
      <p:sp>
        <p:nvSpPr>
          <p:cNvPr id="218" name="Google Shape;218;p24"/>
          <p:cNvSpPr txBox="1"/>
          <p:nvPr>
            <p:ph idx="2" type="body"/>
          </p:nvPr>
        </p:nvSpPr>
        <p:spPr>
          <a:xfrm>
            <a:off x="3362102" y="2527775"/>
            <a:ext cx="2419800" cy="2504700"/>
          </a:xfrm>
          <a:prstGeom prst="rect">
            <a:avLst/>
          </a:prstGeom>
          <a:noFill/>
          <a:ln cap="flat" cmpd="sng" w="9525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Prosodia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/>
              <a:t>Movimiento y gestualidad facial</a:t>
            </a:r>
            <a:endParaRPr/>
          </a:p>
        </p:txBody>
      </p:sp>
      <p:sp>
        <p:nvSpPr>
          <p:cNvPr id="219" name="Google Shape;219;p24"/>
          <p:cNvSpPr txBox="1"/>
          <p:nvPr>
            <p:ph idx="3" type="body"/>
          </p:nvPr>
        </p:nvSpPr>
        <p:spPr>
          <a:xfrm>
            <a:off x="5905940" y="2527775"/>
            <a:ext cx="2419800" cy="2504700"/>
          </a:xfrm>
          <a:prstGeom prst="rect">
            <a:avLst/>
          </a:prstGeom>
          <a:noFill/>
          <a:ln cap="flat" cmpd="sng" w="9525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No verborrea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/>
              <a:t>“Me podrías, por favor, pasarme aquella cosa?”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20" name="Google Shape;220;p24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 txBox="1"/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Parámetros fonológicos facilitadores</a:t>
            </a:r>
            <a:endParaRPr/>
          </a:p>
        </p:txBody>
      </p:sp>
      <p:sp>
        <p:nvSpPr>
          <p:cNvPr id="226" name="Google Shape;226;p25"/>
          <p:cNvSpPr txBox="1"/>
          <p:nvPr>
            <p:ph idx="1" type="body"/>
          </p:nvPr>
        </p:nvSpPr>
        <p:spPr>
          <a:xfrm>
            <a:off x="786150" y="2057400"/>
            <a:ext cx="24198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Configuración manual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 sz="1200"/>
              <a:t>FACILITADOR Y PRIMING</a:t>
            </a:r>
            <a:endParaRPr sz="1200"/>
          </a:p>
        </p:txBody>
      </p:sp>
      <p:sp>
        <p:nvSpPr>
          <p:cNvPr id="227" name="Google Shape;227;p25"/>
          <p:cNvSpPr txBox="1"/>
          <p:nvPr>
            <p:ph idx="2" type="body"/>
          </p:nvPr>
        </p:nvSpPr>
        <p:spPr>
          <a:xfrm>
            <a:off x="3329989" y="2057400"/>
            <a:ext cx="24198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Lugar de articulación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 sz="1200"/>
              <a:t>Señas, pseudo señas, y no-señas?</a:t>
            </a:r>
            <a:endParaRPr sz="1200"/>
          </a:p>
        </p:txBody>
      </p:sp>
      <p:sp>
        <p:nvSpPr>
          <p:cNvPr id="228" name="Google Shape;228;p25"/>
          <p:cNvSpPr txBox="1"/>
          <p:nvPr>
            <p:ph idx="3" type="body"/>
          </p:nvPr>
        </p:nvSpPr>
        <p:spPr>
          <a:xfrm>
            <a:off x="5873827" y="2057400"/>
            <a:ext cx="24198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Movimiento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 sz="1200"/>
              <a:t>Is the color of blood, and because of this it has historically been associated with sacrifice, danger and courage. 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200"/>
          </a:p>
        </p:txBody>
      </p:sp>
      <p:sp>
        <p:nvSpPr>
          <p:cNvPr id="229" name="Google Shape;229;p25"/>
          <p:cNvSpPr txBox="1"/>
          <p:nvPr>
            <p:ph idx="1" type="body"/>
          </p:nvPr>
        </p:nvSpPr>
        <p:spPr>
          <a:xfrm>
            <a:off x="786150" y="4267200"/>
            <a:ext cx="24198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Contexto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 sz="1200"/>
              <a:t>Is the color of gold, butter and ripe lemons. In the spectrum of visible light, yellow is found between green and orange.</a:t>
            </a:r>
            <a:endParaRPr sz="1200"/>
          </a:p>
        </p:txBody>
      </p:sp>
      <p:sp>
        <p:nvSpPr>
          <p:cNvPr id="230" name="Google Shape;230;p25"/>
          <p:cNvSpPr txBox="1"/>
          <p:nvPr>
            <p:ph idx="2" type="body"/>
          </p:nvPr>
        </p:nvSpPr>
        <p:spPr>
          <a:xfrm>
            <a:off x="3329989" y="4267200"/>
            <a:ext cx="24198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Sintaxis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 sz="1200"/>
              <a:t>Is the colour of the clear sky and the deep sea. It is located between violet and green on the optical spectrum.</a:t>
            </a:r>
            <a:endParaRPr sz="1200"/>
          </a:p>
        </p:txBody>
      </p:sp>
      <p:sp>
        <p:nvSpPr>
          <p:cNvPr id="231" name="Google Shape;231;p25"/>
          <p:cNvSpPr txBox="1"/>
          <p:nvPr>
            <p:ph idx="3" type="body"/>
          </p:nvPr>
        </p:nvSpPr>
        <p:spPr>
          <a:xfrm>
            <a:off x="5873827" y="4267200"/>
            <a:ext cx="24198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b="1" lang="en"/>
              <a:t>VISUO GESTO ESPACIAL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 sz="1200"/>
              <a:t>Integración de información linguistica y no linguistica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200"/>
          </a:p>
        </p:txBody>
      </p:sp>
      <p:grpSp>
        <p:nvGrpSpPr>
          <p:cNvPr id="232" name="Google Shape;232;p25"/>
          <p:cNvGrpSpPr/>
          <p:nvPr/>
        </p:nvGrpSpPr>
        <p:grpSpPr>
          <a:xfrm>
            <a:off x="921697" y="1777649"/>
            <a:ext cx="304009" cy="326513"/>
            <a:chOff x="616425" y="2329600"/>
            <a:chExt cx="361700" cy="388475"/>
          </a:xfrm>
        </p:grpSpPr>
        <p:sp>
          <p:nvSpPr>
            <p:cNvPr id="233" name="Google Shape;233;p25"/>
            <p:cNvSpPr/>
            <p:nvPr/>
          </p:nvSpPr>
          <p:spPr>
            <a:xfrm>
              <a:off x="616425" y="2329600"/>
              <a:ext cx="361700" cy="388475"/>
            </a:xfrm>
            <a:custGeom>
              <a:rect b="b" l="l" r="r" t="t"/>
              <a:pathLst>
                <a:path extrusionOk="0" fill="none" h="15539" w="14468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704725" y="2545750"/>
              <a:ext cx="185125" cy="25"/>
            </a:xfrm>
            <a:custGeom>
              <a:rect b="b" l="l" r="r" t="t"/>
              <a:pathLst>
                <a:path extrusionOk="0" fill="none" h="1" w="7405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811875" y="2626125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751000" y="2568275"/>
              <a:ext cx="54200" cy="53600"/>
            </a:xfrm>
            <a:custGeom>
              <a:rect b="b" l="l" r="r" t="t"/>
              <a:pathLst>
                <a:path extrusionOk="0" fill="none" h="2144" w="2168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769875" y="2662650"/>
              <a:ext cx="23775" cy="23775"/>
            </a:xfrm>
            <a:custGeom>
              <a:rect b="b" l="l" r="r" t="t"/>
              <a:pathLst>
                <a:path extrusionOk="0" fill="none" h="951" w="951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799700" y="2503125"/>
              <a:ext cx="24375" cy="23775"/>
            </a:xfrm>
            <a:custGeom>
              <a:rect b="b" l="l" r="r" t="t"/>
              <a:pathLst>
                <a:path extrusionOk="0" fill="none" h="951" w="975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766825" y="2388050"/>
              <a:ext cx="60925" cy="25"/>
            </a:xfrm>
            <a:custGeom>
              <a:rect b="b" l="l" r="r" t="t"/>
              <a:pathLst>
                <a:path extrusionOk="0" fill="none" h="1" w="2437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769875" y="2456250"/>
              <a:ext cx="31075" cy="31075"/>
            </a:xfrm>
            <a:custGeom>
              <a:rect b="b" l="l" r="r" t="t"/>
              <a:pathLst>
                <a:path extrusionOk="0" fill="none" h="1243" w="1243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25"/>
          <p:cNvGrpSpPr/>
          <p:nvPr/>
        </p:nvGrpSpPr>
        <p:grpSpPr>
          <a:xfrm>
            <a:off x="5980784" y="3978262"/>
            <a:ext cx="435022" cy="323445"/>
            <a:chOff x="5247525" y="3007275"/>
            <a:chExt cx="517575" cy="384825"/>
          </a:xfrm>
        </p:grpSpPr>
        <p:sp>
          <p:nvSpPr>
            <p:cNvPr id="242" name="Google Shape;242;p25"/>
            <p:cNvSpPr/>
            <p:nvPr/>
          </p:nvSpPr>
          <p:spPr>
            <a:xfrm>
              <a:off x="5247525" y="3007275"/>
              <a:ext cx="348900" cy="348900"/>
            </a:xfrm>
            <a:custGeom>
              <a:rect b="b" l="l" r="r" t="t"/>
              <a:pathLst>
                <a:path extrusionOk="0" fill="none" h="13956" w="13956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5566575" y="3193575"/>
              <a:ext cx="198525" cy="198525"/>
            </a:xfrm>
            <a:custGeom>
              <a:rect b="b" l="l" r="r" t="t"/>
              <a:pathLst>
                <a:path extrusionOk="0" fill="none" h="7941" w="7941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25"/>
          <p:cNvGrpSpPr/>
          <p:nvPr/>
        </p:nvGrpSpPr>
        <p:grpSpPr>
          <a:xfrm>
            <a:off x="965729" y="3968772"/>
            <a:ext cx="215966" cy="342399"/>
            <a:chOff x="6718575" y="2318625"/>
            <a:chExt cx="256950" cy="407375"/>
          </a:xfrm>
        </p:grpSpPr>
        <p:sp>
          <p:nvSpPr>
            <p:cNvPr id="245" name="Google Shape;245;p25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5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25"/>
          <p:cNvGrpSpPr/>
          <p:nvPr/>
        </p:nvGrpSpPr>
        <p:grpSpPr>
          <a:xfrm>
            <a:off x="3407120" y="3922986"/>
            <a:ext cx="452420" cy="433992"/>
            <a:chOff x="5233525" y="4954450"/>
            <a:chExt cx="538275" cy="516350"/>
          </a:xfrm>
        </p:grpSpPr>
        <p:sp>
          <p:nvSpPr>
            <p:cNvPr id="254" name="Google Shape;254;p25"/>
            <p:cNvSpPr/>
            <p:nvPr/>
          </p:nvSpPr>
          <p:spPr>
            <a:xfrm>
              <a:off x="5637825" y="4954450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5323025" y="4980625"/>
              <a:ext cx="88925" cy="88925"/>
            </a:xfrm>
            <a:custGeom>
              <a:rect b="b" l="l" r="r" t="t"/>
              <a:pathLst>
                <a:path extrusionOk="0" fill="none" h="3557" w="3557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5233525" y="5255225"/>
              <a:ext cx="89525" cy="89525"/>
            </a:xfrm>
            <a:custGeom>
              <a:rect b="b" l="l" r="r" t="t"/>
              <a:pathLst>
                <a:path extrusionOk="0" fill="none" h="3581" w="3581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5453325" y="5382475"/>
              <a:ext cx="88925" cy="88325"/>
            </a:xfrm>
            <a:custGeom>
              <a:rect b="b" l="l" r="r" t="t"/>
              <a:pathLst>
                <a:path extrusionOk="0" fill="none" h="3533" w="3557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5682875" y="5188875"/>
              <a:ext cx="88925" cy="89525"/>
            </a:xfrm>
            <a:custGeom>
              <a:rect b="b" l="l" r="r" t="t"/>
              <a:pathLst>
                <a:path extrusionOk="0" fill="none" h="3581" w="3557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5411925" y="5110925"/>
              <a:ext cx="188775" cy="189400"/>
            </a:xfrm>
            <a:custGeom>
              <a:rect b="b" l="l" r="r" t="t"/>
              <a:pathLst>
                <a:path extrusionOk="0" fill="none" h="7576" w="7551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5367475" y="5025075"/>
              <a:ext cx="81600" cy="105975"/>
            </a:xfrm>
            <a:custGeom>
              <a:rect b="b" l="l" r="r" t="t"/>
              <a:pathLst>
                <a:path extrusionOk="0" fill="none" h="4239" w="3264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5567800" y="4999500"/>
              <a:ext cx="115100" cy="133975"/>
            </a:xfrm>
            <a:custGeom>
              <a:rect b="b" l="l" r="r" t="t"/>
              <a:pathLst>
                <a:path extrusionOk="0" fill="none" h="5359" w="4604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5600075" y="5217475"/>
              <a:ext cx="127275" cy="16475"/>
            </a:xfrm>
            <a:custGeom>
              <a:rect b="b" l="l" r="r" t="t"/>
              <a:pathLst>
                <a:path extrusionOk="0" fill="none" h="659" w="5091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5497775" y="5299675"/>
              <a:ext cx="4900" cy="126675"/>
            </a:xfrm>
            <a:custGeom>
              <a:rect b="b" l="l" r="r" t="t"/>
              <a:pathLst>
                <a:path extrusionOk="0" fill="none" h="5067" w="196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5277975" y="5241825"/>
              <a:ext cx="141275" cy="58500"/>
            </a:xfrm>
            <a:custGeom>
              <a:rect b="b" l="l" r="r" t="t"/>
              <a:pathLst>
                <a:path extrusionOk="0" fill="none" h="2340" w="5651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25"/>
          <p:cNvGrpSpPr/>
          <p:nvPr/>
        </p:nvGrpSpPr>
        <p:grpSpPr>
          <a:xfrm>
            <a:off x="3453688" y="1777657"/>
            <a:ext cx="359272" cy="376691"/>
            <a:chOff x="5961125" y="1623900"/>
            <a:chExt cx="427450" cy="448175"/>
          </a:xfrm>
        </p:grpSpPr>
        <p:sp>
          <p:nvSpPr>
            <p:cNvPr id="266" name="Google Shape;266;p25"/>
            <p:cNvSpPr/>
            <p:nvPr/>
          </p:nvSpPr>
          <p:spPr>
            <a:xfrm>
              <a:off x="5961125" y="1678700"/>
              <a:ext cx="376925" cy="376925"/>
            </a:xfrm>
            <a:custGeom>
              <a:rect b="b" l="l" r="r" t="t"/>
              <a:pathLst>
                <a:path extrusionOk="0" fill="none" h="15077" w="15077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6009825" y="1727425"/>
              <a:ext cx="279500" cy="279500"/>
            </a:xfrm>
            <a:custGeom>
              <a:rect b="b" l="l" r="r" t="t"/>
              <a:pathLst>
                <a:path extrusionOk="0" fill="none" h="11180" w="1118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6107250" y="1824850"/>
              <a:ext cx="84650" cy="84650"/>
            </a:xfrm>
            <a:custGeom>
              <a:rect b="b" l="l" r="r" t="t"/>
              <a:pathLst>
                <a:path extrusionOk="0" fill="none" h="3386" w="3386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6058550" y="1776125"/>
              <a:ext cx="182075" cy="182075"/>
            </a:xfrm>
            <a:custGeom>
              <a:rect b="b" l="l" r="r" t="t"/>
              <a:pathLst>
                <a:path extrusionOk="0" fill="none" h="7283" w="7283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5971475" y="2001400"/>
              <a:ext cx="74925" cy="70675"/>
            </a:xfrm>
            <a:custGeom>
              <a:rect b="b" l="l" r="r" t="t"/>
              <a:pathLst>
                <a:path extrusionOk="0" fill="none" h="2827" w="2997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6253375" y="2001400"/>
              <a:ext cx="74325" cy="70675"/>
            </a:xfrm>
            <a:custGeom>
              <a:rect b="b" l="l" r="r" t="t"/>
              <a:pathLst>
                <a:path extrusionOk="0" fill="none" h="2827" w="2973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6137700" y="1623900"/>
              <a:ext cx="250875" cy="255150"/>
            </a:xfrm>
            <a:custGeom>
              <a:rect b="b" l="l" r="r" t="t"/>
              <a:pathLst>
                <a:path extrusionOk="0" fill="none" h="10206" w="10035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p25"/>
          <p:cNvGrpSpPr/>
          <p:nvPr/>
        </p:nvGrpSpPr>
        <p:grpSpPr>
          <a:xfrm>
            <a:off x="6040968" y="1803250"/>
            <a:ext cx="345971" cy="325505"/>
            <a:chOff x="5972700" y="2330200"/>
            <a:chExt cx="411625" cy="387275"/>
          </a:xfrm>
        </p:grpSpPr>
        <p:sp>
          <p:nvSpPr>
            <p:cNvPr id="274" name="Google Shape;274;p25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0091E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276;p25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6"/>
          <p:cNvSpPr/>
          <p:nvPr/>
        </p:nvSpPr>
        <p:spPr>
          <a:xfrm>
            <a:off x="4372875" y="0"/>
            <a:ext cx="2470200" cy="2470200"/>
          </a:xfrm>
          <a:prstGeom prst="ellipse">
            <a:avLst/>
          </a:prstGeom>
          <a:noFill/>
          <a:ln cap="flat" cmpd="sng" w="9525">
            <a:solidFill>
              <a:srgbClr val="CFD8D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6"/>
          <p:cNvSpPr txBox="1"/>
          <p:nvPr>
            <p:ph idx="4294967295" type="ctrTitle"/>
          </p:nvPr>
        </p:nvSpPr>
        <p:spPr>
          <a:xfrm>
            <a:off x="66575" y="657125"/>
            <a:ext cx="40158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</a:pPr>
            <a:r>
              <a:rPr b="1" lang="en" sz="4000"/>
              <a:t>Comprensión </a:t>
            </a:r>
            <a:endParaRPr b="1" sz="4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</a:pPr>
            <a:r>
              <a:rPr b="1" lang="en" sz="4000"/>
              <a:t>y </a:t>
            </a:r>
            <a:endParaRPr b="1" sz="4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ts val="2000"/>
              <a:buFont typeface="Roboto Slab"/>
              <a:buNone/>
            </a:pPr>
            <a:r>
              <a:rPr b="1" lang="en" sz="4000"/>
              <a:t>producción</a:t>
            </a:r>
            <a:endParaRPr b="1" i="0" sz="4000" u="none" cap="none" strike="noStrike">
              <a:solidFill>
                <a:srgbClr val="0091EA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cxnSp>
        <p:nvCxnSpPr>
          <p:cNvPr id="283" name="Google Shape;283;p26"/>
          <p:cNvCxnSpPr/>
          <p:nvPr/>
        </p:nvCxnSpPr>
        <p:spPr>
          <a:xfrm flipH="1" rot="10800000">
            <a:off x="6282450" y="705375"/>
            <a:ext cx="121500" cy="5187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p26"/>
          <p:cNvCxnSpPr/>
          <p:nvPr/>
        </p:nvCxnSpPr>
        <p:spPr>
          <a:xfrm flipH="1">
            <a:off x="7133575" y="1483475"/>
            <a:ext cx="332400" cy="2676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5" name="Google Shape;285;p26"/>
          <p:cNvCxnSpPr>
            <a:endCxn id="281" idx="6"/>
          </p:cNvCxnSpPr>
          <p:nvPr/>
        </p:nvCxnSpPr>
        <p:spPr>
          <a:xfrm flipH="1">
            <a:off x="6843075" y="1227300"/>
            <a:ext cx="1124100" cy="78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6" name="Google Shape;286;p26"/>
          <p:cNvSpPr/>
          <p:nvPr/>
        </p:nvSpPr>
        <p:spPr>
          <a:xfrm>
            <a:off x="5057825" y="1410050"/>
            <a:ext cx="2075700" cy="2075700"/>
          </a:xfrm>
          <a:prstGeom prst="ellipse">
            <a:avLst/>
          </a:prstGeom>
          <a:noFill/>
          <a:ln cap="flat" cmpd="sng" w="19050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6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8" name="Google Shape;2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300" y="1266500"/>
            <a:ext cx="3550384" cy="277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075" y="3736248"/>
            <a:ext cx="4675501" cy="286562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6"/>
          <p:cNvSpPr/>
          <p:nvPr/>
        </p:nvSpPr>
        <p:spPr>
          <a:xfrm>
            <a:off x="3439975" y="5315225"/>
            <a:ext cx="332400" cy="318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6"/>
          <p:cNvSpPr txBox="1"/>
          <p:nvPr/>
        </p:nvSpPr>
        <p:spPr>
          <a:xfrm>
            <a:off x="4372875" y="5315225"/>
            <a:ext cx="1672200" cy="615600"/>
          </a:xfrm>
          <a:prstGeom prst="rect">
            <a:avLst/>
          </a:prstGeom>
          <a:noFill/>
          <a:ln cap="flat" cmpd="sng" w="9525">
            <a:solidFill>
              <a:srgbClr val="009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Áreas visual de la interpretación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92" name="Google Shape;292;p26"/>
          <p:cNvCxnSpPr>
            <a:stCxn id="290" idx="6"/>
            <a:endCxn id="291" idx="1"/>
          </p:cNvCxnSpPr>
          <p:nvPr/>
        </p:nvCxnSpPr>
        <p:spPr>
          <a:xfrm>
            <a:off x="3772375" y="5474525"/>
            <a:ext cx="600600" cy="148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7" name="Google Shape;297;p27"/>
          <p:cNvCxnSpPr/>
          <p:nvPr/>
        </p:nvCxnSpPr>
        <p:spPr>
          <a:xfrm flipH="1" rot="10800000">
            <a:off x="6282450" y="705375"/>
            <a:ext cx="121500" cy="5187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8" name="Google Shape;298;p27"/>
          <p:cNvCxnSpPr/>
          <p:nvPr/>
        </p:nvCxnSpPr>
        <p:spPr>
          <a:xfrm flipH="1">
            <a:off x="7133575" y="1483475"/>
            <a:ext cx="332400" cy="2676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9" name="Google Shape;299;p27"/>
          <p:cNvCxnSpPr>
            <a:endCxn id="300" idx="6"/>
          </p:cNvCxnSpPr>
          <p:nvPr/>
        </p:nvCxnSpPr>
        <p:spPr>
          <a:xfrm flipH="1">
            <a:off x="6843075" y="1227300"/>
            <a:ext cx="1124100" cy="78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1" name="Google Shape;301;p27"/>
          <p:cNvSpPr/>
          <p:nvPr/>
        </p:nvSpPr>
        <p:spPr>
          <a:xfrm>
            <a:off x="5057825" y="1410050"/>
            <a:ext cx="2075700" cy="2075700"/>
          </a:xfrm>
          <a:prstGeom prst="ellipse">
            <a:avLst/>
          </a:prstGeom>
          <a:noFill/>
          <a:ln cap="flat" cmpd="sng" w="19050">
            <a:solidFill>
              <a:srgbClr val="CFD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7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3" name="Google Shape;3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50" y="0"/>
            <a:ext cx="3550384" cy="277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0675" y="2959873"/>
            <a:ext cx="4675501" cy="286562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7"/>
          <p:cNvSpPr/>
          <p:nvPr/>
        </p:nvSpPr>
        <p:spPr>
          <a:xfrm>
            <a:off x="6425575" y="4538850"/>
            <a:ext cx="332400" cy="318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7"/>
          <p:cNvSpPr txBox="1"/>
          <p:nvPr/>
        </p:nvSpPr>
        <p:spPr>
          <a:xfrm>
            <a:off x="7358475" y="4538850"/>
            <a:ext cx="167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Áreas visual de la interpretación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7" name="Google Shape;307;p27"/>
          <p:cNvSpPr txBox="1"/>
          <p:nvPr/>
        </p:nvSpPr>
        <p:spPr>
          <a:xfrm>
            <a:off x="179175" y="3785475"/>
            <a:ext cx="1672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Por dónde yo produzco el lenguaje?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3" name="Google Shape;3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25" y="315800"/>
            <a:ext cx="5181051" cy="29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8124" y="3435325"/>
            <a:ext cx="4627222" cy="303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8"/>
          <p:cNvSpPr txBox="1"/>
          <p:nvPr/>
        </p:nvSpPr>
        <p:spPr>
          <a:xfrm>
            <a:off x="1924325" y="3596874"/>
            <a:ext cx="4627200" cy="523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highlight>
                  <a:srgbClr val="FFFFFF"/>
                </a:highlight>
                <a:latin typeface="Kulim Park"/>
                <a:ea typeface="Kulim Park"/>
                <a:cs typeface="Kulim Park"/>
                <a:sym typeface="Kulim Park"/>
              </a:rPr>
              <a:t>Desarrollo del cerebro</a:t>
            </a:r>
            <a:endParaRPr b="1" sz="1100">
              <a:highlight>
                <a:srgbClr val="FFFFFF"/>
              </a:highlight>
              <a:latin typeface="Kulim Park"/>
              <a:ea typeface="Kulim Park"/>
              <a:cs typeface="Kulim Park"/>
              <a:sym typeface="Kulim Par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FFFFFF"/>
                </a:highlight>
                <a:latin typeface="Kulim Park Light"/>
                <a:ea typeface="Kulim Park Light"/>
                <a:cs typeface="Kulim Park Light"/>
                <a:sym typeface="Kulim Park Light"/>
              </a:rPr>
              <a:t>Funciones cognitivas</a:t>
            </a:r>
            <a:endParaRPr sz="1100">
              <a:highlight>
                <a:srgbClr val="FFFFFF"/>
              </a:highlight>
              <a:latin typeface="Kulim Park Light"/>
              <a:ea typeface="Kulim Park Light"/>
              <a:cs typeface="Kulim Park Light"/>
              <a:sym typeface="Kulim Park Light"/>
            </a:endParaRPr>
          </a:p>
        </p:txBody>
      </p:sp>
      <p:cxnSp>
        <p:nvCxnSpPr>
          <p:cNvPr id="316" name="Google Shape;316;p28"/>
          <p:cNvCxnSpPr/>
          <p:nvPr/>
        </p:nvCxnSpPr>
        <p:spPr>
          <a:xfrm flipH="1">
            <a:off x="5697493" y="4768416"/>
            <a:ext cx="1337700" cy="865500"/>
          </a:xfrm>
          <a:prstGeom prst="straightConnector1">
            <a:avLst/>
          </a:prstGeom>
          <a:noFill/>
          <a:ln cap="flat" cmpd="sng" w="9525">
            <a:solidFill>
              <a:srgbClr val="5E1B5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7" name="Google Shape;317;p28"/>
          <p:cNvCxnSpPr/>
          <p:nvPr/>
        </p:nvCxnSpPr>
        <p:spPr>
          <a:xfrm flipH="1">
            <a:off x="4876148" y="4921519"/>
            <a:ext cx="959700" cy="559200"/>
          </a:xfrm>
          <a:prstGeom prst="straightConnector1">
            <a:avLst/>
          </a:prstGeom>
          <a:noFill/>
          <a:ln cap="flat" cmpd="sng" w="9525">
            <a:solidFill>
              <a:srgbClr val="5E1B5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8" name="Google Shape;318;p28"/>
          <p:cNvSpPr txBox="1"/>
          <p:nvPr/>
        </p:nvSpPr>
        <p:spPr>
          <a:xfrm>
            <a:off x="6975637" y="4374968"/>
            <a:ext cx="104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ulim Park Light"/>
                <a:ea typeface="Kulim Park Light"/>
                <a:cs typeface="Kulim Park Light"/>
                <a:sym typeface="Kulim Park Light"/>
              </a:rPr>
              <a:t>15 años!</a:t>
            </a:r>
            <a:endParaRPr>
              <a:latin typeface="Kulim Park Light"/>
              <a:ea typeface="Kulim Park Light"/>
              <a:cs typeface="Kulim Park Light"/>
              <a:sym typeface="Kulim Park Light"/>
            </a:endParaRPr>
          </a:p>
        </p:txBody>
      </p:sp>
      <p:sp>
        <p:nvSpPr>
          <p:cNvPr id="319" name="Google Shape;319;p28"/>
          <p:cNvSpPr txBox="1"/>
          <p:nvPr/>
        </p:nvSpPr>
        <p:spPr>
          <a:xfrm>
            <a:off x="5762050" y="4532324"/>
            <a:ext cx="95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ulim Park Light"/>
                <a:ea typeface="Kulim Park Light"/>
                <a:cs typeface="Kulim Park Light"/>
                <a:sym typeface="Kulim Park Light"/>
              </a:rPr>
              <a:t>7 años!</a:t>
            </a:r>
            <a:endParaRPr>
              <a:latin typeface="Kulim Park Light"/>
              <a:ea typeface="Kulim Park Light"/>
              <a:cs typeface="Kulim Park Light"/>
              <a:sym typeface="Kulim Park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4" name="Google Shape;324;p29"/>
          <p:cNvCxnSpPr/>
          <p:nvPr/>
        </p:nvCxnSpPr>
        <p:spPr>
          <a:xfrm>
            <a:off x="226950" y="3443800"/>
            <a:ext cx="86637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5" name="Google Shape;325;p29"/>
          <p:cNvSpPr txBox="1"/>
          <p:nvPr/>
        </p:nvSpPr>
        <p:spPr>
          <a:xfrm>
            <a:off x="85474" y="3651738"/>
            <a:ext cx="1414500" cy="61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Entiende palabras básicas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1589738" y="3651738"/>
            <a:ext cx="1490100" cy="831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Produce sonidos consonantes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Balbuceo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7" name="Google Shape;327;p29"/>
          <p:cNvSpPr txBox="1"/>
          <p:nvPr/>
        </p:nvSpPr>
        <p:spPr>
          <a:xfrm>
            <a:off x="4633375" y="3651738"/>
            <a:ext cx="1013700" cy="61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Primeras palabras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8" name="Google Shape;328;p29"/>
          <p:cNvSpPr txBox="1"/>
          <p:nvPr/>
        </p:nvSpPr>
        <p:spPr>
          <a:xfrm>
            <a:off x="3169625" y="3651738"/>
            <a:ext cx="1414500" cy="831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Atiende a sonidos lingüísticos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9" name="Google Shape;329;p29"/>
          <p:cNvSpPr txBox="1"/>
          <p:nvPr/>
        </p:nvSpPr>
        <p:spPr>
          <a:xfrm>
            <a:off x="7486125" y="3651738"/>
            <a:ext cx="957300" cy="615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Lectura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Escritura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0" name="Google Shape;330;p29"/>
          <p:cNvSpPr txBox="1"/>
          <p:nvPr/>
        </p:nvSpPr>
        <p:spPr>
          <a:xfrm>
            <a:off x="258275" y="2736175"/>
            <a:ext cx="10689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3 meses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1" name="Google Shape;331;p29"/>
          <p:cNvSpPr txBox="1"/>
          <p:nvPr/>
        </p:nvSpPr>
        <p:spPr>
          <a:xfrm>
            <a:off x="1856146" y="2736175"/>
            <a:ext cx="9573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5 meses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2" name="Google Shape;332;p29"/>
          <p:cNvSpPr txBox="1"/>
          <p:nvPr/>
        </p:nvSpPr>
        <p:spPr>
          <a:xfrm>
            <a:off x="4731769" y="2736175"/>
            <a:ext cx="8169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1 año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3" name="Google Shape;333;p29"/>
          <p:cNvSpPr txBox="1"/>
          <p:nvPr/>
        </p:nvSpPr>
        <p:spPr>
          <a:xfrm>
            <a:off x="3448625" y="2736175"/>
            <a:ext cx="8565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7 meses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4" name="Google Shape;334;p29"/>
          <p:cNvSpPr txBox="1"/>
          <p:nvPr/>
        </p:nvSpPr>
        <p:spPr>
          <a:xfrm>
            <a:off x="7486124" y="2736175"/>
            <a:ext cx="9573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6 años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5" name="Google Shape;335;p29"/>
          <p:cNvSpPr txBox="1"/>
          <p:nvPr/>
        </p:nvSpPr>
        <p:spPr>
          <a:xfrm>
            <a:off x="5811375" y="3651738"/>
            <a:ext cx="1341600" cy="1262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Palabras gramaticales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Enunciados simples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6" name="Google Shape;336;p29"/>
          <p:cNvSpPr txBox="1"/>
          <p:nvPr/>
        </p:nvSpPr>
        <p:spPr>
          <a:xfrm>
            <a:off x="5975326" y="2736175"/>
            <a:ext cx="10137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 años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37" name="Google Shape;3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125" y="304425"/>
            <a:ext cx="3510925" cy="17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7824" y="4999100"/>
            <a:ext cx="2553250" cy="17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5300" y="214738"/>
            <a:ext cx="4485353" cy="207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825" y="4665163"/>
            <a:ext cx="3680290" cy="207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type="title"/>
          </p:nvPr>
        </p:nvSpPr>
        <p:spPr>
          <a:xfrm>
            <a:off x="786150" y="131801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/>
              <a:t>Brevisimo repaso...</a:t>
            </a:r>
            <a:endParaRPr/>
          </a:p>
        </p:txBody>
      </p:sp>
      <p:sp>
        <p:nvSpPr>
          <p:cNvPr id="76" name="Google Shape;76;p13"/>
          <p:cNvSpPr txBox="1"/>
          <p:nvPr>
            <p:ph idx="1" type="body"/>
          </p:nvPr>
        </p:nvSpPr>
        <p:spPr>
          <a:xfrm>
            <a:off x="786150" y="1539748"/>
            <a:ext cx="7571700" cy="3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Char char="◎"/>
            </a:pPr>
            <a:r>
              <a:rPr lang="en" sz="1900"/>
              <a:t>La base material de nuestra mente es el cuerpo, y el cerebro es su centro de procesamiento.</a:t>
            </a:r>
            <a:r>
              <a:rPr lang="en" sz="1900"/>
              <a:t> 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Char char="◎"/>
            </a:pPr>
            <a:r>
              <a:rPr lang="en" sz="1900"/>
              <a:t>Tenemos regiones específicas en el cerebro que se dedican al procesamiento de una información </a:t>
            </a:r>
            <a:r>
              <a:rPr lang="en" sz="1900"/>
              <a:t>determinada (visual, gustativa, atención, lenguaje)</a:t>
            </a:r>
            <a:r>
              <a:rPr lang="en" sz="1900"/>
              <a:t>.</a:t>
            </a:r>
            <a:endParaRPr sz="1900"/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Char char="◎"/>
            </a:pPr>
            <a:r>
              <a:rPr lang="en" sz="1900"/>
              <a:t>El desarrollo de nuestro cerebro y el cuerpo (en gral) condiciona el desarrollo de facultades mentales.</a:t>
            </a:r>
            <a:endParaRPr/>
          </a:p>
        </p:txBody>
      </p:sp>
      <p:sp>
        <p:nvSpPr>
          <p:cNvPr id="77" name="Google Shape;77;p13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786150" y="131801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/>
              <a:t>Brevisimo repaso...</a:t>
            </a:r>
            <a:endParaRPr/>
          </a:p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786150" y="1539748"/>
            <a:ext cx="7571700" cy="3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spcBef>
                <a:spcPts val="600"/>
              </a:spcBef>
              <a:spcAft>
                <a:spcPts val="0"/>
              </a:spcAft>
              <a:buSzPts val="1900"/>
              <a:buChar char="◎"/>
            </a:pPr>
            <a:r>
              <a:rPr lang="en" sz="1900"/>
              <a:t>Los procesos cognitivos son la forma por la cual nuestra mente procesa la información. </a:t>
            </a:r>
            <a:endParaRPr sz="19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spcBef>
                <a:spcPts val="600"/>
              </a:spcBef>
              <a:spcAft>
                <a:spcPts val="0"/>
              </a:spcAft>
              <a:buSzPts val="1900"/>
              <a:buChar char="◎"/>
            </a:pPr>
            <a:r>
              <a:rPr lang="en" sz="1900"/>
              <a:t>Percepción, Atención, Memoria, Pensamiento, y… lenguaje?</a:t>
            </a:r>
            <a:endParaRPr sz="1900"/>
          </a:p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ctrTitle"/>
          </p:nvPr>
        </p:nvSpPr>
        <p:spPr>
          <a:xfrm>
            <a:off x="1546025" y="2034925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6000">
                <a:solidFill>
                  <a:srgbClr val="CFD8DC"/>
                </a:solidFill>
              </a:rPr>
              <a:t>1.</a:t>
            </a:r>
            <a:endParaRPr sz="6000">
              <a:solidFill>
                <a:srgbClr val="CFD8D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Lenguaje</a:t>
            </a:r>
            <a:endParaRPr/>
          </a:p>
        </p:txBody>
      </p:sp>
      <p:sp>
        <p:nvSpPr>
          <p:cNvPr id="90" name="Google Shape;90;p15"/>
          <p:cNvSpPr txBox="1"/>
          <p:nvPr>
            <p:ph idx="1" type="subTitle"/>
          </p:nvPr>
        </p:nvSpPr>
        <p:spPr>
          <a:xfrm>
            <a:off x="1546025" y="3710552"/>
            <a:ext cx="58326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Capacidad del ser </a:t>
            </a:r>
            <a:r>
              <a:rPr lang="en" u="sng"/>
              <a:t>humano </a:t>
            </a:r>
            <a:r>
              <a:rPr lang="en"/>
              <a:t>para expresar y ordenar el pensamientos por medio de un sistema estructurado de signos.</a:t>
            </a:r>
            <a:endParaRPr/>
          </a:p>
        </p:txBody>
      </p:sp>
      <p:sp>
        <p:nvSpPr>
          <p:cNvPr id="91" name="Google Shape;91;p15"/>
          <p:cNvSpPr txBox="1"/>
          <p:nvPr>
            <p:ph idx="4294967295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/>
        </p:nvSpPr>
        <p:spPr>
          <a:xfrm>
            <a:off x="1676425" y="1195925"/>
            <a:ext cx="6718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Comunicación ≠ Lenguaje</a:t>
            </a:r>
            <a:endParaRPr sz="4000"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725" y="1996313"/>
            <a:ext cx="2657900" cy="22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7075" y="2190710"/>
            <a:ext cx="2714126" cy="20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9151" y="4470023"/>
            <a:ext cx="1967038" cy="1816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8126" y="4420673"/>
            <a:ext cx="3072045" cy="181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786150" y="410826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2400"/>
              <a:t>Pensamiento y lenguaje</a:t>
            </a:r>
            <a:endParaRPr sz="2400"/>
          </a:p>
        </p:txBody>
      </p:sp>
      <p:sp>
        <p:nvSpPr>
          <p:cNvPr id="106" name="Google Shape;106;p17"/>
          <p:cNvSpPr/>
          <p:nvPr/>
        </p:nvSpPr>
        <p:spPr>
          <a:xfrm>
            <a:off x="4339025" y="2066850"/>
            <a:ext cx="2724300" cy="2724300"/>
          </a:xfrm>
          <a:prstGeom prst="ellipse">
            <a:avLst/>
          </a:prstGeom>
          <a:noFill/>
          <a:ln cap="flat" cmpd="sng" w="9525">
            <a:solidFill>
              <a:srgbClr val="0091E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Lenguaje</a:t>
            </a:r>
            <a:endParaRPr b="0" i="0" sz="2000" u="none" cap="none" strike="noStrike">
              <a:solidFill>
                <a:srgbClr val="607D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2259825" y="2066850"/>
            <a:ext cx="2724300" cy="2724300"/>
          </a:xfrm>
          <a:prstGeom prst="ellipse">
            <a:avLst/>
          </a:prstGeom>
          <a:noFill/>
          <a:ln cap="flat" cmpd="sng" w="9525">
            <a:solidFill>
              <a:srgbClr val="0091E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Pensamiento</a:t>
            </a:r>
            <a:endParaRPr b="0" i="0" sz="2000" u="none" cap="none" strike="noStrike">
              <a:solidFill>
                <a:srgbClr val="607D8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 b="9567" l="14484" r="5884" t="0"/>
          <a:stretch/>
        </p:blipFill>
        <p:spPr>
          <a:xfrm>
            <a:off x="0" y="0"/>
            <a:ext cx="4578626" cy="3823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 rot="-234991">
            <a:off x="654764" y="347613"/>
            <a:ext cx="2042370" cy="7234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i="1" lang="en" sz="35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Memoria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 rot="-123185">
            <a:off x="467709" y="1075013"/>
            <a:ext cx="2796895" cy="4001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Todo lo que tiene su mente y más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4">
            <a:alphaModFix/>
          </a:blip>
          <a:srcRect b="0" l="23757" r="23211" t="0"/>
          <a:stretch/>
        </p:blipFill>
        <p:spPr>
          <a:xfrm>
            <a:off x="3583300" y="1960875"/>
            <a:ext cx="836076" cy="116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5">
            <a:alphaModFix/>
          </a:blip>
          <a:srcRect b="0" l="10299" r="8538" t="0"/>
          <a:stretch/>
        </p:blipFill>
        <p:spPr>
          <a:xfrm>
            <a:off x="4663075" y="547250"/>
            <a:ext cx="4289999" cy="272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3113" y="4379575"/>
            <a:ext cx="3649924" cy="20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3976249"/>
            <a:ext cx="4678313" cy="269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84043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 rotWithShape="1">
          <a:blip r:embed="rId3">
            <a:alphaModFix/>
          </a:blip>
          <a:srcRect b="28416" l="0" r="0" t="29608"/>
          <a:stretch/>
        </p:blipFill>
        <p:spPr>
          <a:xfrm>
            <a:off x="1714500" y="0"/>
            <a:ext cx="5715000" cy="23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250" y="2640800"/>
            <a:ext cx="3438525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437950" y="4131388"/>
            <a:ext cx="10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Azul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2252625" y="2757125"/>
            <a:ext cx="10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Salado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567350" y="2777050"/>
            <a:ext cx="94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Grande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2252625" y="4121438"/>
            <a:ext cx="10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Rico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2189475" y="5485750"/>
            <a:ext cx="120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Inteligente??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413050" y="5485750"/>
            <a:ext cx="112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Felicidad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437950" y="4808575"/>
            <a:ext cx="10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Perro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2292375" y="4803600"/>
            <a:ext cx="99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Mamifero?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2850" y="2901138"/>
            <a:ext cx="5218424" cy="292964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4596750" y="3800763"/>
            <a:ext cx="3941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highlight>
                  <a:srgbClr val="398BA2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Taxonomías</a:t>
            </a:r>
            <a:endParaRPr b="1" sz="2400">
              <a:highlight>
                <a:srgbClr val="398BA2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idx="12" type="sldNum"/>
          </p:nvPr>
        </p:nvSpPr>
        <p:spPr>
          <a:xfrm>
            <a:off x="-92" y="6333125"/>
            <a:ext cx="91440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20"/>
          <p:cNvSpPr txBox="1"/>
          <p:nvPr>
            <p:ph idx="1" type="body"/>
          </p:nvPr>
        </p:nvSpPr>
        <p:spPr>
          <a:xfrm>
            <a:off x="457200" y="4914077"/>
            <a:ext cx="8229600" cy="9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300"/>
              <a:t>Jorge Luis Borges</a:t>
            </a:r>
            <a:endParaRPr sz="23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300"/>
              <a:t>“Funes el memorioso”</a:t>
            </a:r>
            <a:endParaRPr sz="2300"/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38550"/>
            <a:ext cx="8839200" cy="4319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